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61" r:id="rId2"/>
    <p:sldId id="368" r:id="rId3"/>
    <p:sldId id="373" r:id="rId4"/>
    <p:sldId id="371" r:id="rId5"/>
    <p:sldId id="370" r:id="rId6"/>
    <p:sldId id="397" r:id="rId7"/>
    <p:sldId id="389" r:id="rId8"/>
    <p:sldId id="374" r:id="rId9"/>
    <p:sldId id="382" r:id="rId10"/>
    <p:sldId id="383" r:id="rId11"/>
    <p:sldId id="379" r:id="rId12"/>
    <p:sldId id="380" r:id="rId13"/>
    <p:sldId id="388" r:id="rId14"/>
    <p:sldId id="386" r:id="rId15"/>
    <p:sldId id="387" r:id="rId16"/>
    <p:sldId id="385" r:id="rId17"/>
    <p:sldId id="376" r:id="rId18"/>
    <p:sldId id="384" r:id="rId19"/>
    <p:sldId id="372" r:id="rId20"/>
    <p:sldId id="390" r:id="rId21"/>
    <p:sldId id="392" r:id="rId22"/>
    <p:sldId id="394" r:id="rId23"/>
    <p:sldId id="393" r:id="rId24"/>
    <p:sldId id="396" r:id="rId25"/>
    <p:sldId id="395" r:id="rId26"/>
    <p:sldId id="375" r:id="rId27"/>
    <p:sldId id="391" r:id="rId28"/>
    <p:sldId id="340" r:id="rId29"/>
    <p:sldId id="262"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200"/>
    <a:srgbClr val="0E0E0E"/>
    <a:srgbClr val="FFB889"/>
    <a:srgbClr val="FFC000"/>
    <a:srgbClr val="C00000"/>
    <a:srgbClr val="E2E2E2"/>
    <a:srgbClr val="A7A7A7"/>
    <a:srgbClr val="8B8B8B"/>
    <a:srgbClr val="313131"/>
    <a:srgbClr val="434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90" autoAdjust="0"/>
    <p:restoredTop sz="87375" autoAdjust="0"/>
  </p:normalViewPr>
  <p:slideViewPr>
    <p:cSldViewPr snapToGrid="0">
      <p:cViewPr varScale="1">
        <p:scale>
          <a:sx n="79" d="100"/>
          <a:sy n="79" d="100"/>
        </p:scale>
        <p:origin x="114" y="54"/>
      </p:cViewPr>
      <p:guideLst/>
    </p:cSldViewPr>
  </p:slideViewPr>
  <p:notesTextViewPr>
    <p:cViewPr>
      <p:scale>
        <a:sx n="75" d="100"/>
        <a:sy n="75" d="100"/>
      </p:scale>
      <p:origin x="0" y="-1008"/>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65E0C5-184A-49F9-8A21-964FB74CF908}" type="doc">
      <dgm:prSet loTypeId="urn:microsoft.com/office/officeart/2005/8/layout/pyramid1" loCatId="pyramid" qsTypeId="urn:microsoft.com/office/officeart/2005/8/quickstyle/simple1" qsCatId="simple" csTypeId="urn:microsoft.com/office/officeart/2005/8/colors/accent1_2" csCatId="accent1" phldr="1"/>
      <dgm:spPr/>
    </dgm:pt>
    <dgm:pt modelId="{123D4D1F-6B5B-42E9-9B48-244267BDCA54}">
      <dgm:prSet phldrT="[文本]" custT="1"/>
      <dgm:spPr>
        <a:solidFill>
          <a:srgbClr val="FFC000"/>
        </a:solidFill>
      </dgm:spPr>
      <dgm:t>
        <a:bodyPr/>
        <a:lstStyle/>
        <a:p>
          <a:endParaRPr lang="en-US" altLang="zh-CN" sz="180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法律</a:t>
          </a:r>
          <a:endParaRPr lang="zh-CN" altLang="en-US" sz="1800" b="1" dirty="0">
            <a:latin typeface="微软雅黑" panose="020B0503020204020204" pitchFamily="34" charset="-122"/>
            <a:ea typeface="微软雅黑" panose="020B0503020204020204" pitchFamily="34" charset="-122"/>
          </a:endParaRPr>
        </a:p>
      </dgm:t>
    </dgm:pt>
    <dgm:pt modelId="{7C9F1CAD-7F50-4F0E-A5B1-26AFC212F1A3}" type="parTrans" cxnId="{38CF6A41-1918-4678-A816-BF37AD68A984}">
      <dgm:prSet/>
      <dgm:spPr/>
      <dgm:t>
        <a:bodyPr/>
        <a:lstStyle/>
        <a:p>
          <a:endParaRPr lang="zh-CN" altLang="en-US"/>
        </a:p>
      </dgm:t>
    </dgm:pt>
    <dgm:pt modelId="{B7853CF0-CAC5-4FA6-88CB-2D69D951A0DA}" type="sibTrans" cxnId="{38CF6A41-1918-4678-A816-BF37AD68A984}">
      <dgm:prSet/>
      <dgm:spPr/>
      <dgm:t>
        <a:bodyPr/>
        <a:lstStyle/>
        <a:p>
          <a:endParaRPr lang="zh-CN" altLang="en-US"/>
        </a:p>
      </dgm:t>
    </dgm:pt>
    <dgm:pt modelId="{FE63F886-A452-4EF2-B88F-F2D578563E2F}">
      <dgm:prSet phldrT="[文本]" custT="1"/>
      <dgm:spPr>
        <a:solidFill>
          <a:schemeClr val="accent2"/>
        </a:solidFill>
      </dgm:spPr>
      <dgm:t>
        <a:bodyPr/>
        <a:lstStyle/>
        <a:p>
          <a:r>
            <a:rPr lang="zh-CN" altLang="en-US" sz="1200" b="1" dirty="0">
              <a:solidFill>
                <a:schemeClr val="tx1"/>
              </a:solidFill>
              <a:latin typeface="微软雅黑" panose="020B0503020204020204" pitchFamily="34" charset="-122"/>
              <a:ea typeface="微软雅黑" panose="020B0503020204020204" pitchFamily="34" charset="-122"/>
            </a:rPr>
            <a:t>行政法规</a:t>
          </a:r>
          <a:endParaRPr lang="en-US" altLang="zh-CN" sz="1200" b="1" dirty="0">
            <a:solidFill>
              <a:schemeClr val="tx1"/>
            </a:solidFill>
            <a:latin typeface="微软雅黑" panose="020B0503020204020204" pitchFamily="34" charset="-122"/>
            <a:ea typeface="微软雅黑" panose="020B0503020204020204" pitchFamily="34" charset="-122"/>
          </a:endParaRPr>
        </a:p>
      </dgm:t>
    </dgm:pt>
    <dgm:pt modelId="{79D04A5B-0F63-4593-8C78-DB92C9F023AC}" type="parTrans" cxnId="{300CFD07-D3D0-4E58-B6CA-D3589DD4A3B4}">
      <dgm:prSet/>
      <dgm:spPr/>
      <dgm:t>
        <a:bodyPr/>
        <a:lstStyle/>
        <a:p>
          <a:endParaRPr lang="zh-CN" altLang="en-US"/>
        </a:p>
      </dgm:t>
    </dgm:pt>
    <dgm:pt modelId="{6AC41EC2-529F-41F8-9B9F-874F629636FA}" type="sibTrans" cxnId="{300CFD07-D3D0-4E58-B6CA-D3589DD4A3B4}">
      <dgm:prSet/>
      <dgm:spPr/>
      <dgm:t>
        <a:bodyPr/>
        <a:lstStyle/>
        <a:p>
          <a:endParaRPr lang="zh-CN" altLang="en-US"/>
        </a:p>
      </dgm:t>
    </dgm:pt>
    <dgm:pt modelId="{108275DE-7BCE-4359-B862-C791DA4BDB22}">
      <dgm:prSet phldrT="[文本]" custT="1"/>
      <dgm:spPr>
        <a:solidFill>
          <a:srgbClr val="C00000"/>
        </a:solidFill>
      </dgm:spPr>
      <dgm:t>
        <a:bodyPr/>
        <a:lstStyle/>
        <a:p>
          <a:r>
            <a:rPr lang="zh-CN" altLang="en-US" sz="1200" b="1" dirty="0">
              <a:solidFill>
                <a:schemeClr val="bg1"/>
              </a:solidFill>
              <a:latin typeface="微软雅黑" panose="020B0503020204020204" pitchFamily="34" charset="-122"/>
              <a:ea typeface="微软雅黑" panose="020B0503020204020204" pitchFamily="34" charset="-122"/>
            </a:rPr>
            <a:t>行业规则和规范性文件</a:t>
          </a:r>
        </a:p>
      </dgm:t>
    </dgm:pt>
    <dgm:pt modelId="{D7BDB431-816E-49D5-9A3A-91B6EE9DC512}" type="parTrans" cxnId="{A77E2260-9532-47C9-BF9B-AAAA99047D54}">
      <dgm:prSet/>
      <dgm:spPr/>
      <dgm:t>
        <a:bodyPr/>
        <a:lstStyle/>
        <a:p>
          <a:endParaRPr lang="zh-CN" altLang="en-US"/>
        </a:p>
      </dgm:t>
    </dgm:pt>
    <dgm:pt modelId="{801107FE-B249-46F9-9839-9429113C7136}" type="sibTrans" cxnId="{A77E2260-9532-47C9-BF9B-AAAA99047D54}">
      <dgm:prSet/>
      <dgm:spPr/>
      <dgm:t>
        <a:bodyPr/>
        <a:lstStyle/>
        <a:p>
          <a:endParaRPr lang="zh-CN" altLang="en-US"/>
        </a:p>
      </dgm:t>
    </dgm:pt>
    <dgm:pt modelId="{AA35F338-9F0A-4BE1-B8A2-B5BBDECF688B}" type="pres">
      <dgm:prSet presAssocID="{6165E0C5-184A-49F9-8A21-964FB74CF908}" presName="Name0" presStyleCnt="0">
        <dgm:presLayoutVars>
          <dgm:dir/>
          <dgm:animLvl val="lvl"/>
          <dgm:resizeHandles val="exact"/>
        </dgm:presLayoutVars>
      </dgm:prSet>
      <dgm:spPr/>
    </dgm:pt>
    <dgm:pt modelId="{2F20E0B1-78F2-48D8-AEA4-DD8FACB88A94}" type="pres">
      <dgm:prSet presAssocID="{123D4D1F-6B5B-42E9-9B48-244267BDCA54}" presName="Name8" presStyleCnt="0"/>
      <dgm:spPr/>
    </dgm:pt>
    <dgm:pt modelId="{DE643A53-90A4-4A39-A663-8F9C9119FC36}" type="pres">
      <dgm:prSet presAssocID="{123D4D1F-6B5B-42E9-9B48-244267BDCA54}" presName="level" presStyleLbl="node1" presStyleIdx="0" presStyleCnt="3">
        <dgm:presLayoutVars>
          <dgm:chMax val="1"/>
          <dgm:bulletEnabled val="1"/>
        </dgm:presLayoutVars>
      </dgm:prSet>
      <dgm:spPr/>
      <dgm:t>
        <a:bodyPr/>
        <a:lstStyle/>
        <a:p>
          <a:endParaRPr lang="zh-CN" altLang="en-US"/>
        </a:p>
      </dgm:t>
    </dgm:pt>
    <dgm:pt modelId="{993BAD47-B877-4E19-92AC-15DEA48D6BEF}" type="pres">
      <dgm:prSet presAssocID="{123D4D1F-6B5B-42E9-9B48-244267BDCA54}" presName="levelTx" presStyleLbl="revTx" presStyleIdx="0" presStyleCnt="0">
        <dgm:presLayoutVars>
          <dgm:chMax val="1"/>
          <dgm:bulletEnabled val="1"/>
        </dgm:presLayoutVars>
      </dgm:prSet>
      <dgm:spPr/>
      <dgm:t>
        <a:bodyPr/>
        <a:lstStyle/>
        <a:p>
          <a:endParaRPr lang="zh-CN" altLang="en-US"/>
        </a:p>
      </dgm:t>
    </dgm:pt>
    <dgm:pt modelId="{98DA2316-92F6-46F6-A358-5175E86878C0}" type="pres">
      <dgm:prSet presAssocID="{FE63F886-A452-4EF2-B88F-F2D578563E2F}" presName="Name8" presStyleCnt="0"/>
      <dgm:spPr/>
    </dgm:pt>
    <dgm:pt modelId="{A567C489-32DD-4043-86A6-800A439DAB48}" type="pres">
      <dgm:prSet presAssocID="{FE63F886-A452-4EF2-B88F-F2D578563E2F}" presName="level" presStyleLbl="node1" presStyleIdx="1" presStyleCnt="3" custScaleY="77725">
        <dgm:presLayoutVars>
          <dgm:chMax val="1"/>
          <dgm:bulletEnabled val="1"/>
        </dgm:presLayoutVars>
      </dgm:prSet>
      <dgm:spPr/>
      <dgm:t>
        <a:bodyPr/>
        <a:lstStyle/>
        <a:p>
          <a:endParaRPr lang="zh-CN" altLang="en-US"/>
        </a:p>
      </dgm:t>
    </dgm:pt>
    <dgm:pt modelId="{ADBA624F-3479-480C-BAB0-5421B72E4464}" type="pres">
      <dgm:prSet presAssocID="{FE63F886-A452-4EF2-B88F-F2D578563E2F}" presName="levelTx" presStyleLbl="revTx" presStyleIdx="0" presStyleCnt="0">
        <dgm:presLayoutVars>
          <dgm:chMax val="1"/>
          <dgm:bulletEnabled val="1"/>
        </dgm:presLayoutVars>
      </dgm:prSet>
      <dgm:spPr/>
      <dgm:t>
        <a:bodyPr/>
        <a:lstStyle/>
        <a:p>
          <a:endParaRPr lang="zh-CN" altLang="en-US"/>
        </a:p>
      </dgm:t>
    </dgm:pt>
    <dgm:pt modelId="{5EC962D1-0605-45C9-8BFA-1C4815C8D81A}" type="pres">
      <dgm:prSet presAssocID="{108275DE-7BCE-4359-B862-C791DA4BDB22}" presName="Name8" presStyleCnt="0"/>
      <dgm:spPr/>
    </dgm:pt>
    <dgm:pt modelId="{ECAA47A2-1435-40EE-BC50-A5FB52639FAC}" type="pres">
      <dgm:prSet presAssocID="{108275DE-7BCE-4359-B862-C791DA4BDB22}" presName="level" presStyleLbl="node1" presStyleIdx="2" presStyleCnt="3" custScaleY="82393">
        <dgm:presLayoutVars>
          <dgm:chMax val="1"/>
          <dgm:bulletEnabled val="1"/>
        </dgm:presLayoutVars>
      </dgm:prSet>
      <dgm:spPr/>
      <dgm:t>
        <a:bodyPr/>
        <a:lstStyle/>
        <a:p>
          <a:endParaRPr lang="zh-CN" altLang="en-US"/>
        </a:p>
      </dgm:t>
    </dgm:pt>
    <dgm:pt modelId="{8B7AE598-151E-495F-A83D-3C56358CB439}" type="pres">
      <dgm:prSet presAssocID="{108275DE-7BCE-4359-B862-C791DA4BDB22}" presName="levelTx" presStyleLbl="revTx" presStyleIdx="0" presStyleCnt="0">
        <dgm:presLayoutVars>
          <dgm:chMax val="1"/>
          <dgm:bulletEnabled val="1"/>
        </dgm:presLayoutVars>
      </dgm:prSet>
      <dgm:spPr/>
      <dgm:t>
        <a:bodyPr/>
        <a:lstStyle/>
        <a:p>
          <a:endParaRPr lang="zh-CN" altLang="en-US"/>
        </a:p>
      </dgm:t>
    </dgm:pt>
  </dgm:ptLst>
  <dgm:cxnLst>
    <dgm:cxn modelId="{38CF6A41-1918-4678-A816-BF37AD68A984}" srcId="{6165E0C5-184A-49F9-8A21-964FB74CF908}" destId="{123D4D1F-6B5B-42E9-9B48-244267BDCA54}" srcOrd="0" destOrd="0" parTransId="{7C9F1CAD-7F50-4F0E-A5B1-26AFC212F1A3}" sibTransId="{B7853CF0-CAC5-4FA6-88CB-2D69D951A0DA}"/>
    <dgm:cxn modelId="{A489CBA9-ED2F-4F67-B0A9-AE630893DC0B}" type="presOf" srcId="{108275DE-7BCE-4359-B862-C791DA4BDB22}" destId="{ECAA47A2-1435-40EE-BC50-A5FB52639FAC}" srcOrd="0" destOrd="0" presId="urn:microsoft.com/office/officeart/2005/8/layout/pyramid1"/>
    <dgm:cxn modelId="{9EAD8DB6-DB03-4F8F-B499-82F25F8E8617}" type="presOf" srcId="{123D4D1F-6B5B-42E9-9B48-244267BDCA54}" destId="{993BAD47-B877-4E19-92AC-15DEA48D6BEF}" srcOrd="1" destOrd="0" presId="urn:microsoft.com/office/officeart/2005/8/layout/pyramid1"/>
    <dgm:cxn modelId="{300CFD07-D3D0-4E58-B6CA-D3589DD4A3B4}" srcId="{6165E0C5-184A-49F9-8A21-964FB74CF908}" destId="{FE63F886-A452-4EF2-B88F-F2D578563E2F}" srcOrd="1" destOrd="0" parTransId="{79D04A5B-0F63-4593-8C78-DB92C9F023AC}" sibTransId="{6AC41EC2-529F-41F8-9B9F-874F629636FA}"/>
    <dgm:cxn modelId="{62AC2B17-ACE2-4995-A42B-0E9D6AAF5372}" type="presOf" srcId="{6165E0C5-184A-49F9-8A21-964FB74CF908}" destId="{AA35F338-9F0A-4BE1-B8A2-B5BBDECF688B}" srcOrd="0" destOrd="0" presId="urn:microsoft.com/office/officeart/2005/8/layout/pyramid1"/>
    <dgm:cxn modelId="{A77E2260-9532-47C9-BF9B-AAAA99047D54}" srcId="{6165E0C5-184A-49F9-8A21-964FB74CF908}" destId="{108275DE-7BCE-4359-B862-C791DA4BDB22}" srcOrd="2" destOrd="0" parTransId="{D7BDB431-816E-49D5-9A3A-91B6EE9DC512}" sibTransId="{801107FE-B249-46F9-9839-9429113C7136}"/>
    <dgm:cxn modelId="{C97280F6-4318-42E4-BB92-8E10B14265C8}" type="presOf" srcId="{123D4D1F-6B5B-42E9-9B48-244267BDCA54}" destId="{DE643A53-90A4-4A39-A663-8F9C9119FC36}" srcOrd="0" destOrd="0" presId="urn:microsoft.com/office/officeart/2005/8/layout/pyramid1"/>
    <dgm:cxn modelId="{93C9BBCB-61C0-4820-ABA2-9E2F901EE1D2}" type="presOf" srcId="{108275DE-7BCE-4359-B862-C791DA4BDB22}" destId="{8B7AE598-151E-495F-A83D-3C56358CB439}" srcOrd="1" destOrd="0" presId="urn:microsoft.com/office/officeart/2005/8/layout/pyramid1"/>
    <dgm:cxn modelId="{A3BBCAC4-84BB-487A-9E14-47999B602354}" type="presOf" srcId="{FE63F886-A452-4EF2-B88F-F2D578563E2F}" destId="{A567C489-32DD-4043-86A6-800A439DAB48}" srcOrd="0" destOrd="0" presId="urn:microsoft.com/office/officeart/2005/8/layout/pyramid1"/>
    <dgm:cxn modelId="{1D6FB3E5-FD42-4647-9C4C-4E822DA59864}" type="presOf" srcId="{FE63F886-A452-4EF2-B88F-F2D578563E2F}" destId="{ADBA624F-3479-480C-BAB0-5421B72E4464}" srcOrd="1" destOrd="0" presId="urn:microsoft.com/office/officeart/2005/8/layout/pyramid1"/>
    <dgm:cxn modelId="{F38C6BCA-1595-4E18-918B-6296C2B92EE9}" type="presParOf" srcId="{AA35F338-9F0A-4BE1-B8A2-B5BBDECF688B}" destId="{2F20E0B1-78F2-48D8-AEA4-DD8FACB88A94}" srcOrd="0" destOrd="0" presId="urn:microsoft.com/office/officeart/2005/8/layout/pyramid1"/>
    <dgm:cxn modelId="{5F661670-777E-4605-BFBF-EBE69A5B0E15}" type="presParOf" srcId="{2F20E0B1-78F2-48D8-AEA4-DD8FACB88A94}" destId="{DE643A53-90A4-4A39-A663-8F9C9119FC36}" srcOrd="0" destOrd="0" presId="urn:microsoft.com/office/officeart/2005/8/layout/pyramid1"/>
    <dgm:cxn modelId="{AFE4E8FD-55B0-4077-883E-908622B4DFAC}" type="presParOf" srcId="{2F20E0B1-78F2-48D8-AEA4-DD8FACB88A94}" destId="{993BAD47-B877-4E19-92AC-15DEA48D6BEF}" srcOrd="1" destOrd="0" presId="urn:microsoft.com/office/officeart/2005/8/layout/pyramid1"/>
    <dgm:cxn modelId="{2A8575C2-A437-4B10-B461-27D4CC2DF99A}" type="presParOf" srcId="{AA35F338-9F0A-4BE1-B8A2-B5BBDECF688B}" destId="{98DA2316-92F6-46F6-A358-5175E86878C0}" srcOrd="1" destOrd="0" presId="urn:microsoft.com/office/officeart/2005/8/layout/pyramid1"/>
    <dgm:cxn modelId="{10A746F6-5A3E-4DF2-9A2F-C93E3931EB6B}" type="presParOf" srcId="{98DA2316-92F6-46F6-A358-5175E86878C0}" destId="{A567C489-32DD-4043-86A6-800A439DAB48}" srcOrd="0" destOrd="0" presId="urn:microsoft.com/office/officeart/2005/8/layout/pyramid1"/>
    <dgm:cxn modelId="{D30D3ED3-6C6A-4893-8C02-471956B4535A}" type="presParOf" srcId="{98DA2316-92F6-46F6-A358-5175E86878C0}" destId="{ADBA624F-3479-480C-BAB0-5421B72E4464}" srcOrd="1" destOrd="0" presId="urn:microsoft.com/office/officeart/2005/8/layout/pyramid1"/>
    <dgm:cxn modelId="{D5F0BA69-A0C2-40EF-97C3-4A70F4C3BF6A}" type="presParOf" srcId="{AA35F338-9F0A-4BE1-B8A2-B5BBDECF688B}" destId="{5EC962D1-0605-45C9-8BFA-1C4815C8D81A}" srcOrd="2" destOrd="0" presId="urn:microsoft.com/office/officeart/2005/8/layout/pyramid1"/>
    <dgm:cxn modelId="{53E929C5-A453-4D97-886E-E88BCA95EEDB}" type="presParOf" srcId="{5EC962D1-0605-45C9-8BFA-1C4815C8D81A}" destId="{ECAA47A2-1435-40EE-BC50-A5FB52639FAC}" srcOrd="0" destOrd="0" presId="urn:microsoft.com/office/officeart/2005/8/layout/pyramid1"/>
    <dgm:cxn modelId="{03A7494D-ED85-4284-A5FA-721B17161C05}" type="presParOf" srcId="{5EC962D1-0605-45C9-8BFA-1C4815C8D81A}" destId="{8B7AE598-151E-495F-A83D-3C56358CB439}"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643A53-90A4-4A39-A663-8F9C9119FC36}">
      <dsp:nvSpPr>
        <dsp:cNvPr id="0" name=""/>
        <dsp:cNvSpPr/>
      </dsp:nvSpPr>
      <dsp:spPr>
        <a:xfrm>
          <a:off x="1256891" y="0"/>
          <a:ext cx="1569956" cy="1299150"/>
        </a:xfrm>
        <a:prstGeom prst="trapezoid">
          <a:avLst>
            <a:gd name="adj" fmla="val 60422"/>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endParaRPr lang="en-US" altLang="zh-CN" sz="1800" b="1" kern="1200" dirty="0">
            <a:latin typeface="微软雅黑" panose="020B0503020204020204" pitchFamily="34" charset="-122"/>
            <a:ea typeface="微软雅黑" panose="020B0503020204020204" pitchFamily="34" charset="-122"/>
          </a:endParaRPr>
        </a:p>
        <a:p>
          <a:pPr lvl="0" algn="ctr" defTabSz="800100">
            <a:lnSpc>
              <a:spcPct val="90000"/>
            </a:lnSpc>
            <a:spcBef>
              <a:spcPct val="0"/>
            </a:spcBef>
            <a:spcAft>
              <a:spcPct val="35000"/>
            </a:spcAft>
          </a:pPr>
          <a:r>
            <a:rPr lang="zh-CN" altLang="en-US" sz="1200" b="1" kern="1200" dirty="0">
              <a:latin typeface="微软雅黑" panose="020B0503020204020204" pitchFamily="34" charset="-122"/>
              <a:ea typeface="微软雅黑" panose="020B0503020204020204" pitchFamily="34" charset="-122"/>
            </a:rPr>
            <a:t>法律</a:t>
          </a:r>
          <a:endParaRPr lang="zh-CN" altLang="en-US" sz="1800" b="1" kern="1200" dirty="0">
            <a:latin typeface="微软雅黑" panose="020B0503020204020204" pitchFamily="34" charset="-122"/>
            <a:ea typeface="微软雅黑" panose="020B0503020204020204" pitchFamily="34" charset="-122"/>
          </a:endParaRPr>
        </a:p>
      </dsp:txBody>
      <dsp:txXfrm>
        <a:off x="1256891" y="0"/>
        <a:ext cx="1569956" cy="1299150"/>
      </dsp:txXfrm>
    </dsp:sp>
    <dsp:sp modelId="{A567C489-32DD-4043-86A6-800A439DAB48}">
      <dsp:nvSpPr>
        <dsp:cNvPr id="0" name=""/>
        <dsp:cNvSpPr/>
      </dsp:nvSpPr>
      <dsp:spPr>
        <a:xfrm>
          <a:off x="646767" y="1299150"/>
          <a:ext cx="2790205" cy="1009764"/>
        </a:xfrm>
        <a:prstGeom prst="trapezoid">
          <a:avLst>
            <a:gd name="adj" fmla="val 60422"/>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zh-CN" altLang="en-US" sz="1200" b="1" kern="1200" dirty="0">
              <a:solidFill>
                <a:schemeClr val="tx1"/>
              </a:solidFill>
              <a:latin typeface="微软雅黑" panose="020B0503020204020204" pitchFamily="34" charset="-122"/>
              <a:ea typeface="微软雅黑" panose="020B0503020204020204" pitchFamily="34" charset="-122"/>
            </a:rPr>
            <a:t>行政法规</a:t>
          </a:r>
          <a:endParaRPr lang="en-US" altLang="zh-CN" sz="1200" b="1" kern="1200" dirty="0">
            <a:solidFill>
              <a:schemeClr val="tx1"/>
            </a:solidFill>
            <a:latin typeface="微软雅黑" panose="020B0503020204020204" pitchFamily="34" charset="-122"/>
            <a:ea typeface="微软雅黑" panose="020B0503020204020204" pitchFamily="34" charset="-122"/>
          </a:endParaRPr>
        </a:p>
      </dsp:txBody>
      <dsp:txXfrm>
        <a:off x="1135053" y="1299150"/>
        <a:ext cx="1813633" cy="1009764"/>
      </dsp:txXfrm>
    </dsp:sp>
    <dsp:sp modelId="{ECAA47A2-1435-40EE-BC50-A5FB52639FAC}">
      <dsp:nvSpPr>
        <dsp:cNvPr id="0" name=""/>
        <dsp:cNvSpPr/>
      </dsp:nvSpPr>
      <dsp:spPr>
        <a:xfrm>
          <a:off x="0" y="2308915"/>
          <a:ext cx="4083740" cy="1070409"/>
        </a:xfrm>
        <a:prstGeom prst="trapezoid">
          <a:avLst>
            <a:gd name="adj" fmla="val 60422"/>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zh-CN" altLang="en-US" sz="1200" b="1" kern="1200" dirty="0">
              <a:solidFill>
                <a:schemeClr val="bg1"/>
              </a:solidFill>
              <a:latin typeface="微软雅黑" panose="020B0503020204020204" pitchFamily="34" charset="-122"/>
              <a:ea typeface="微软雅黑" panose="020B0503020204020204" pitchFamily="34" charset="-122"/>
            </a:rPr>
            <a:t>行业规则和规范性文件</a:t>
          </a:r>
        </a:p>
      </dsp:txBody>
      <dsp:txXfrm>
        <a:off x="714654" y="2308915"/>
        <a:ext cx="2654431" cy="1070409"/>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C53D7E-FB1D-4F9F-A3FE-7D35C742261D}" type="datetimeFigureOut">
              <a:rPr lang="zh-CN" altLang="en-US" smtClean="0"/>
              <a:t>2019/11/29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5DA606-1076-47CC-9E6E-D459C40C744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b="0" i="0" u="none" strike="noStrike" kern="1200" dirty="0">
                <a:solidFill>
                  <a:schemeClr val="tx1"/>
                </a:solidFill>
                <a:effectLst/>
                <a:latin typeface="+mn-lt"/>
                <a:ea typeface="+mn-ea"/>
                <a:cs typeface="+mn-cs"/>
              </a:rPr>
              <a:t>责声明：本文图片不属于我站案例，所有图片均来源于网络收集整理，仅供学习交流，版权归原作者所有，并不代表我站观点。本站将不承担任何法律责任，</a:t>
            </a:r>
            <a:r>
              <a:rPr lang="zh-CN" altLang="en-US" dirty="0"/>
              <a:t/>
            </a:r>
            <a:br>
              <a:rPr lang="zh-CN" altLang="en-US" dirty="0"/>
            </a:br>
            <a:r>
              <a:rPr lang="zh-CN" altLang="en-US" sz="1200" b="0" i="0" u="none" strike="noStrike" kern="1200" dirty="0">
                <a:solidFill>
                  <a:schemeClr val="tx1"/>
                </a:solidFill>
                <a:effectLst/>
                <a:latin typeface="+mn-lt"/>
                <a:ea typeface="+mn-ea"/>
                <a:cs typeface="+mn-cs"/>
              </a:rPr>
              <a:t>如果有侵犯到您的权利，请及时联系我们删除。</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75DA606-1076-47CC-9E6E-D459C40C7443}"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DA606-1076-47CC-9E6E-D459C40C7443}" type="slidenum">
              <a:rPr lang="zh-CN" altLang="en-US" smtClean="0"/>
              <a:t>11</a:t>
            </a:fld>
            <a:endParaRPr lang="zh-CN" altLang="en-US"/>
          </a:p>
        </p:txBody>
      </p:sp>
    </p:spTree>
    <p:extLst>
      <p:ext uri="{BB962C8B-B14F-4D97-AF65-F5344CB8AC3E}">
        <p14:creationId xmlns:p14="http://schemas.microsoft.com/office/powerpoint/2010/main" val="2539816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DA606-1076-47CC-9E6E-D459C40C7443}" type="slidenum">
              <a:rPr lang="zh-CN" altLang="en-US" smtClean="0"/>
              <a:t>12</a:t>
            </a:fld>
            <a:endParaRPr lang="zh-CN" altLang="en-US"/>
          </a:p>
        </p:txBody>
      </p:sp>
    </p:spTree>
    <p:extLst>
      <p:ext uri="{BB962C8B-B14F-4D97-AF65-F5344CB8AC3E}">
        <p14:creationId xmlns:p14="http://schemas.microsoft.com/office/powerpoint/2010/main" val="19293907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DA606-1076-47CC-9E6E-D459C40C7443}" type="slidenum">
              <a:rPr lang="zh-CN" altLang="en-US" smtClean="0"/>
              <a:t>13</a:t>
            </a:fld>
            <a:endParaRPr lang="zh-CN" altLang="en-US"/>
          </a:p>
        </p:txBody>
      </p:sp>
    </p:spTree>
    <p:extLst>
      <p:ext uri="{BB962C8B-B14F-4D97-AF65-F5344CB8AC3E}">
        <p14:creationId xmlns:p14="http://schemas.microsoft.com/office/powerpoint/2010/main" val="19638971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快速扫描</a:t>
            </a:r>
            <a:endParaRPr lang="zh-CN" altLang="en-US" dirty="0"/>
          </a:p>
        </p:txBody>
      </p:sp>
      <p:sp>
        <p:nvSpPr>
          <p:cNvPr id="4" name="灯片编号占位符 3"/>
          <p:cNvSpPr>
            <a:spLocks noGrp="1"/>
          </p:cNvSpPr>
          <p:nvPr>
            <p:ph type="sldNum" sz="quarter" idx="10"/>
          </p:nvPr>
        </p:nvSpPr>
        <p:spPr/>
        <p:txBody>
          <a:bodyPr/>
          <a:lstStyle/>
          <a:p>
            <a:fld id="{775DA606-1076-47CC-9E6E-D459C40C7443}" type="slidenum">
              <a:rPr lang="zh-CN" altLang="en-US" smtClean="0"/>
              <a:t>14</a:t>
            </a:fld>
            <a:endParaRPr lang="zh-CN" altLang="en-US"/>
          </a:p>
        </p:txBody>
      </p:sp>
    </p:spTree>
    <p:extLst>
      <p:ext uri="{BB962C8B-B14F-4D97-AF65-F5344CB8AC3E}">
        <p14:creationId xmlns:p14="http://schemas.microsoft.com/office/powerpoint/2010/main" val="995151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快速扫描</a:t>
            </a:r>
            <a:endParaRPr lang="zh-CN" altLang="en-US" dirty="0"/>
          </a:p>
        </p:txBody>
      </p:sp>
      <p:sp>
        <p:nvSpPr>
          <p:cNvPr id="4" name="灯片编号占位符 3"/>
          <p:cNvSpPr>
            <a:spLocks noGrp="1"/>
          </p:cNvSpPr>
          <p:nvPr>
            <p:ph type="sldNum" sz="quarter" idx="10"/>
          </p:nvPr>
        </p:nvSpPr>
        <p:spPr/>
        <p:txBody>
          <a:bodyPr/>
          <a:lstStyle/>
          <a:p>
            <a:fld id="{775DA606-1076-47CC-9E6E-D459C40C7443}" type="slidenum">
              <a:rPr lang="zh-CN" altLang="en-US" smtClean="0"/>
              <a:t>15</a:t>
            </a:fld>
            <a:endParaRPr lang="zh-CN" altLang="en-US"/>
          </a:p>
        </p:txBody>
      </p:sp>
    </p:spTree>
    <p:extLst>
      <p:ext uri="{BB962C8B-B14F-4D97-AF65-F5344CB8AC3E}">
        <p14:creationId xmlns:p14="http://schemas.microsoft.com/office/powerpoint/2010/main" val="14468612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DA606-1076-47CC-9E6E-D459C40C7443}" type="slidenum">
              <a:rPr lang="zh-CN" altLang="en-US" smtClean="0"/>
              <a:t>16</a:t>
            </a:fld>
            <a:endParaRPr lang="zh-CN" altLang="en-US"/>
          </a:p>
        </p:txBody>
      </p:sp>
    </p:spTree>
    <p:extLst>
      <p:ext uri="{BB962C8B-B14F-4D97-AF65-F5344CB8AC3E}">
        <p14:creationId xmlns:p14="http://schemas.microsoft.com/office/powerpoint/2010/main" val="22261412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DA606-1076-47CC-9E6E-D459C40C7443}" type="slidenum">
              <a:rPr lang="zh-CN" altLang="en-US" smtClean="0"/>
              <a:t>17</a:t>
            </a:fld>
            <a:endParaRPr lang="zh-CN" altLang="en-US"/>
          </a:p>
        </p:txBody>
      </p:sp>
    </p:spTree>
    <p:extLst>
      <p:ext uri="{BB962C8B-B14F-4D97-AF65-F5344CB8AC3E}">
        <p14:creationId xmlns:p14="http://schemas.microsoft.com/office/powerpoint/2010/main" val="5082085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DA606-1076-47CC-9E6E-D459C40C7443}" type="slidenum">
              <a:rPr lang="zh-CN" altLang="en-US" smtClean="0"/>
              <a:t>18</a:t>
            </a:fld>
            <a:endParaRPr lang="zh-CN" altLang="en-US"/>
          </a:p>
        </p:txBody>
      </p:sp>
    </p:spTree>
    <p:extLst>
      <p:ext uri="{BB962C8B-B14F-4D97-AF65-F5344CB8AC3E}">
        <p14:creationId xmlns:p14="http://schemas.microsoft.com/office/powerpoint/2010/main" val="424611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Apple</a:t>
            </a:r>
            <a:r>
              <a:rPr lang="en-US" altLang="zh-CN" baseline="0" dirty="0" smtClean="0"/>
              <a:t> </a:t>
            </a:r>
            <a:r>
              <a:rPr lang="en-US" altLang="zh-CN" baseline="0" dirty="0" err="1" smtClean="0"/>
              <a:t>PbD</a:t>
            </a:r>
            <a:r>
              <a:rPr lang="zh-CN" altLang="en-US" baseline="0" dirty="0" smtClean="0"/>
              <a:t>需要回到这页讲</a:t>
            </a:r>
            <a:endParaRPr lang="zh-CN" altLang="en-US" dirty="0"/>
          </a:p>
        </p:txBody>
      </p:sp>
      <p:sp>
        <p:nvSpPr>
          <p:cNvPr id="4" name="灯片编号占位符 3"/>
          <p:cNvSpPr>
            <a:spLocks noGrp="1"/>
          </p:cNvSpPr>
          <p:nvPr>
            <p:ph type="sldNum" sz="quarter" idx="10"/>
          </p:nvPr>
        </p:nvSpPr>
        <p:spPr/>
        <p:txBody>
          <a:bodyPr/>
          <a:lstStyle/>
          <a:p>
            <a:fld id="{775DA606-1076-47CC-9E6E-D459C40C7443}" type="slidenum">
              <a:rPr lang="zh-CN" altLang="en-US" smtClean="0"/>
              <a:t>19</a:t>
            </a:fld>
            <a:endParaRPr lang="zh-CN" altLang="en-US"/>
          </a:p>
        </p:txBody>
      </p:sp>
    </p:spTree>
    <p:extLst>
      <p:ext uri="{BB962C8B-B14F-4D97-AF65-F5344CB8AC3E}">
        <p14:creationId xmlns:p14="http://schemas.microsoft.com/office/powerpoint/2010/main" val="8909588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法务容易错判，正确判断 其落地仍需要大量的</a:t>
            </a:r>
            <a:r>
              <a:rPr lang="en-US" altLang="zh-CN" dirty="0" smtClean="0"/>
              <a:t>IT</a:t>
            </a:r>
            <a:r>
              <a:rPr lang="zh-CN" altLang="en-US" dirty="0" smtClean="0"/>
              <a:t>知识，容易存在</a:t>
            </a:r>
            <a:endParaRPr lang="en-US" altLang="zh-CN" dirty="0" smtClean="0"/>
          </a:p>
          <a:p>
            <a:endParaRPr lang="en-US" altLang="zh-CN" dirty="0" smtClean="0"/>
          </a:p>
          <a:p>
            <a:r>
              <a:rPr lang="en-US" altLang="zh-CN" dirty="0" smtClean="0"/>
              <a:t>SFTP </a:t>
            </a:r>
            <a:r>
              <a:rPr lang="en-US" altLang="zh-CN" dirty="0" err="1" smtClean="0"/>
              <a:t>ssh</a:t>
            </a:r>
            <a:r>
              <a:rPr lang="en-US" altLang="zh-CN" dirty="0" smtClean="0"/>
              <a:t> FTP or FTP over SSL</a:t>
            </a:r>
          </a:p>
          <a:p>
            <a:r>
              <a:rPr lang="en-US" altLang="zh-CN" baseline="0" dirty="0" smtClean="0"/>
              <a:t>FTP 20/21 SSH 22 ;FTPS 989/990</a:t>
            </a:r>
            <a:endParaRPr lang="zh-CN" altLang="en-US" dirty="0"/>
          </a:p>
        </p:txBody>
      </p:sp>
      <p:sp>
        <p:nvSpPr>
          <p:cNvPr id="4" name="灯片编号占位符 3"/>
          <p:cNvSpPr>
            <a:spLocks noGrp="1"/>
          </p:cNvSpPr>
          <p:nvPr>
            <p:ph type="sldNum" sz="quarter" idx="10"/>
          </p:nvPr>
        </p:nvSpPr>
        <p:spPr/>
        <p:txBody>
          <a:bodyPr/>
          <a:lstStyle/>
          <a:p>
            <a:fld id="{775DA606-1076-47CC-9E6E-D459C40C7443}" type="slidenum">
              <a:rPr lang="zh-CN" altLang="en-US" smtClean="0"/>
              <a:t>20</a:t>
            </a:fld>
            <a:endParaRPr lang="zh-CN" altLang="en-US"/>
          </a:p>
        </p:txBody>
      </p:sp>
    </p:spTree>
    <p:extLst>
      <p:ext uri="{BB962C8B-B14F-4D97-AF65-F5344CB8AC3E}">
        <p14:creationId xmlns:p14="http://schemas.microsoft.com/office/powerpoint/2010/main" val="2057712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DA606-1076-47CC-9E6E-D459C40C7443}" type="slidenum">
              <a:rPr lang="zh-CN" altLang="en-US" smtClean="0"/>
              <a:t>3</a:t>
            </a:fld>
            <a:endParaRPr lang="zh-CN" altLang="en-US"/>
          </a:p>
        </p:txBody>
      </p:sp>
    </p:spTree>
    <p:extLst>
      <p:ext uri="{BB962C8B-B14F-4D97-AF65-F5344CB8AC3E}">
        <p14:creationId xmlns:p14="http://schemas.microsoft.com/office/powerpoint/2010/main" val="42947559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DA606-1076-47CC-9E6E-D459C40C7443}" type="slidenum">
              <a:rPr lang="zh-CN" altLang="en-US" smtClean="0"/>
              <a:t>21</a:t>
            </a:fld>
            <a:endParaRPr lang="zh-CN" altLang="en-US"/>
          </a:p>
        </p:txBody>
      </p:sp>
    </p:spTree>
    <p:extLst>
      <p:ext uri="{BB962C8B-B14F-4D97-AF65-F5344CB8AC3E}">
        <p14:creationId xmlns:p14="http://schemas.microsoft.com/office/powerpoint/2010/main" val="5183694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DA606-1076-47CC-9E6E-D459C40C7443}" type="slidenum">
              <a:rPr lang="zh-CN" altLang="en-US" smtClean="0"/>
              <a:t>22</a:t>
            </a:fld>
            <a:endParaRPr lang="zh-CN" altLang="en-US"/>
          </a:p>
        </p:txBody>
      </p:sp>
    </p:spTree>
    <p:extLst>
      <p:ext uri="{BB962C8B-B14F-4D97-AF65-F5344CB8AC3E}">
        <p14:creationId xmlns:p14="http://schemas.microsoft.com/office/powerpoint/2010/main" val="39618597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逐次同意 网络交易办法（征求意见稿）</a:t>
            </a:r>
          </a:p>
          <a:p>
            <a:r>
              <a:rPr lang="zh-CN" altLang="en-US" dirty="0" smtClean="0"/>
              <a:t>网络交易经营者收集、使用消费者个人信息的，应当逐次征求消费者同意，不得采取一次性授权方式获得消费者同意，不得因消费者不同意收集与该网络交易活动无关的个人信息而拒绝向其销售商品或者提供服务。</a:t>
            </a:r>
            <a:endParaRPr lang="zh-CN" altLang="en-US" dirty="0"/>
          </a:p>
        </p:txBody>
      </p:sp>
      <p:sp>
        <p:nvSpPr>
          <p:cNvPr id="4" name="灯片编号占位符 3"/>
          <p:cNvSpPr>
            <a:spLocks noGrp="1"/>
          </p:cNvSpPr>
          <p:nvPr>
            <p:ph type="sldNum" sz="quarter" idx="10"/>
          </p:nvPr>
        </p:nvSpPr>
        <p:spPr/>
        <p:txBody>
          <a:bodyPr/>
          <a:lstStyle/>
          <a:p>
            <a:fld id="{775DA606-1076-47CC-9E6E-D459C40C7443}" type="slidenum">
              <a:rPr lang="zh-CN" altLang="en-US" smtClean="0"/>
              <a:t>23</a:t>
            </a:fld>
            <a:endParaRPr lang="zh-CN" altLang="en-US"/>
          </a:p>
        </p:txBody>
      </p:sp>
    </p:spTree>
    <p:extLst>
      <p:ext uri="{BB962C8B-B14F-4D97-AF65-F5344CB8AC3E}">
        <p14:creationId xmlns:p14="http://schemas.microsoft.com/office/powerpoint/2010/main" val="15289781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900" b="1" i="0" kern="1200" cap="all" dirty="0" smtClean="0">
                <a:solidFill>
                  <a:schemeClr val="tx1"/>
                </a:solidFill>
                <a:effectLst/>
                <a:latin typeface="+mn-lt"/>
                <a:ea typeface="+mn-ea"/>
                <a:cs typeface="+mn-cs"/>
              </a:rPr>
              <a:t>CHART: LIMITED EXCEPTIONS TO COPPA’S VERIFIABLE PARENTAL CONSENT REQUIREMENT</a:t>
            </a:r>
          </a:p>
          <a:p>
            <a:r>
              <a:rPr lang="en-US" altLang="zh-CN" sz="900" b="1" i="0" kern="1200" dirty="0" smtClean="0">
                <a:solidFill>
                  <a:schemeClr val="tx1"/>
                </a:solidFill>
                <a:effectLst/>
                <a:latin typeface="+mn-lt"/>
                <a:ea typeface="+mn-ea"/>
                <a:cs typeface="+mn-cs"/>
              </a:rPr>
              <a:t>To respond directly to a child’s specific one-time request (for example, if the child wants to enter a contest)</a:t>
            </a:r>
            <a:endParaRPr lang="en-US" altLang="zh-CN" sz="900" b="1" i="0" kern="1200" cap="all"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623A3A3-2188-464F-9072-FE8FD80D17D5}" type="slidenum">
              <a:rPr lang="zh-CN" altLang="en-US" smtClean="0"/>
              <a:t>25</a:t>
            </a:fld>
            <a:endParaRPr lang="zh-CN" altLang="en-US"/>
          </a:p>
        </p:txBody>
      </p:sp>
    </p:spTree>
    <p:extLst>
      <p:ext uri="{BB962C8B-B14F-4D97-AF65-F5344CB8AC3E}">
        <p14:creationId xmlns:p14="http://schemas.microsoft.com/office/powerpoint/2010/main" val="8440705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回到</a:t>
            </a:r>
            <a:r>
              <a:rPr lang="en-US" altLang="zh-CN" dirty="0" smtClean="0"/>
              <a:t>18</a:t>
            </a:r>
            <a:r>
              <a:rPr lang="zh-CN" altLang="en-US" dirty="0" smtClean="0"/>
              <a:t>页应用场景，需要考虑采集的场景</a:t>
            </a:r>
            <a:r>
              <a:rPr lang="en-US" altLang="zh-CN" baseline="0" dirty="0" smtClean="0"/>
              <a:t> – </a:t>
            </a:r>
            <a:r>
              <a:rPr lang="zh-CN" altLang="en-US" baseline="0" dirty="0" smtClean="0"/>
              <a:t>信息安全的考量 </a:t>
            </a:r>
            <a:r>
              <a:rPr lang="en-US" altLang="zh-CN" baseline="0" dirty="0" smtClean="0"/>
              <a:t>– </a:t>
            </a:r>
            <a:r>
              <a:rPr lang="zh-CN" altLang="en-US" baseline="0" dirty="0" smtClean="0"/>
              <a:t>也要考虑处理角色的义务 </a:t>
            </a:r>
            <a:r>
              <a:rPr lang="en-US" altLang="zh-CN" baseline="0" dirty="0" smtClean="0"/>
              <a:t>– </a:t>
            </a:r>
            <a:r>
              <a:rPr lang="zh-CN" altLang="en-US" baseline="0" dirty="0" smtClean="0"/>
              <a:t>隐私的“零信任”</a:t>
            </a:r>
            <a:r>
              <a:rPr lang="zh-CN" altLang="en-US" baseline="0" dirty="0" smtClean="0"/>
              <a:t>设计</a:t>
            </a:r>
            <a:endParaRPr lang="en-US" altLang="zh-CN" dirty="0" smtClean="0"/>
          </a:p>
          <a:p>
            <a:r>
              <a:rPr lang="zh-CN" altLang="en-US" dirty="0" smtClean="0"/>
              <a:t>利用技术的领导地位（</a:t>
            </a:r>
            <a:r>
              <a:rPr lang="en-US" altLang="zh-CN" dirty="0" smtClean="0"/>
              <a:t>US</a:t>
            </a:r>
            <a:r>
              <a:rPr lang="zh-CN" altLang="en-US" dirty="0" smtClean="0"/>
              <a:t>）法律滞后性（</a:t>
            </a:r>
            <a:r>
              <a:rPr lang="en-US" altLang="zh-CN" dirty="0" smtClean="0"/>
              <a:t>CN</a:t>
            </a:r>
            <a:r>
              <a:rPr lang="zh-CN" altLang="en-US" dirty="0" smtClean="0"/>
              <a:t>），保护自己的商业版图 </a:t>
            </a:r>
            <a:r>
              <a:rPr lang="zh-CN" altLang="en-US" dirty="0" smtClean="0"/>
              <a:t>生态圈</a:t>
            </a:r>
            <a:endParaRPr lang="en-US" altLang="zh-CN" dirty="0" smtClean="0"/>
          </a:p>
          <a:p>
            <a:endParaRPr lang="en-US" altLang="zh-CN" dirty="0" smtClean="0"/>
          </a:p>
          <a:p>
            <a:r>
              <a:rPr lang="en-US" altLang="zh-CN" sz="1200" b="0" i="0" kern="1200" dirty="0" smtClean="0">
                <a:solidFill>
                  <a:schemeClr val="tx1"/>
                </a:solidFill>
                <a:effectLst/>
                <a:latin typeface="+mn-lt"/>
                <a:ea typeface="+mn-ea"/>
                <a:cs typeface="+mn-cs"/>
              </a:rPr>
              <a:t>Safari</a:t>
            </a:r>
            <a:r>
              <a:rPr lang="zh-CN" altLang="en-US" sz="1200" b="0" i="0" kern="1200" dirty="0" smtClean="0">
                <a:solidFill>
                  <a:schemeClr val="tx1"/>
                </a:solidFill>
                <a:effectLst/>
                <a:latin typeface="+mn-lt"/>
                <a:ea typeface="+mn-ea"/>
                <a:cs typeface="+mn-cs"/>
              </a:rPr>
              <a:t>从头到尾都是为了保护用户隐私而设计的。</a:t>
            </a:r>
          </a:p>
          <a:p>
            <a:r>
              <a:rPr lang="zh-CN" altLang="en-US" sz="1200" b="0" i="0" kern="1200" dirty="0" smtClean="0">
                <a:solidFill>
                  <a:schemeClr val="tx1"/>
                </a:solidFill>
                <a:effectLst/>
                <a:latin typeface="+mn-lt"/>
                <a:ea typeface="+mn-ea"/>
                <a:cs typeface="+mn-cs"/>
              </a:rPr>
              <a:t>关键的隐私功能，如智能跟踪预防</a:t>
            </a:r>
            <a:r>
              <a:rPr lang="en-US" altLang="zh-CN" sz="1200" b="0" i="0" kern="1200" dirty="0" smtClean="0">
                <a:solidFill>
                  <a:schemeClr val="tx1"/>
                </a:solidFill>
                <a:effectLst/>
                <a:latin typeface="+mn-lt"/>
                <a:ea typeface="+mn-ea"/>
                <a:cs typeface="+mn-cs"/>
              </a:rPr>
              <a:t>(ITP)</a:t>
            </a:r>
            <a:r>
              <a:rPr lang="zh-CN" altLang="en-US" sz="1200" b="0" i="0" kern="1200" dirty="0" smtClean="0">
                <a:solidFill>
                  <a:schemeClr val="tx1"/>
                </a:solidFill>
                <a:effectLst/>
                <a:latin typeface="+mn-lt"/>
                <a:ea typeface="+mn-ea"/>
                <a:cs typeface="+mn-cs"/>
              </a:rPr>
              <a:t>和指纹识别</a:t>
            </a:r>
          </a:p>
          <a:p>
            <a:r>
              <a:rPr lang="zh-CN" altLang="en-US" sz="1200" b="0" i="0" kern="1200" dirty="0" smtClean="0">
                <a:solidFill>
                  <a:schemeClr val="tx1"/>
                </a:solidFill>
                <a:effectLst/>
                <a:latin typeface="+mn-lt"/>
                <a:ea typeface="+mn-ea"/>
                <a:cs typeface="+mn-cs"/>
              </a:rPr>
              <a:t>在默认情况下，</a:t>
            </a:r>
            <a:r>
              <a:rPr lang="en-US" altLang="zh-CN" sz="1200" b="1" i="0" kern="1200" dirty="0" smtClean="0">
                <a:solidFill>
                  <a:schemeClr val="tx1"/>
                </a:solidFill>
                <a:effectLst/>
                <a:latin typeface="+mn-lt"/>
                <a:ea typeface="+mn-ea"/>
                <a:cs typeface="+mn-cs"/>
              </a:rPr>
              <a:t>defense</a:t>
            </a:r>
            <a:r>
              <a:rPr lang="zh-CN" altLang="en-US" sz="1200" b="1" i="0" kern="1200" dirty="0" smtClean="0">
                <a:solidFill>
                  <a:schemeClr val="tx1"/>
                </a:solidFill>
                <a:effectLst/>
                <a:latin typeface="+mn-lt"/>
                <a:ea typeface="+mn-ea"/>
                <a:cs typeface="+mn-cs"/>
              </a:rPr>
              <a:t>是打开的</a:t>
            </a:r>
            <a:r>
              <a:rPr lang="zh-CN" altLang="en-US" sz="1200" b="0" i="0" kern="1200" dirty="0" smtClean="0">
                <a:solidFill>
                  <a:schemeClr val="tx1"/>
                </a:solidFill>
                <a:effectLst/>
                <a:latin typeface="+mn-lt"/>
                <a:ea typeface="+mn-ea"/>
                <a:cs typeface="+mn-cs"/>
              </a:rPr>
              <a:t>，因此不需要进行更改</a:t>
            </a:r>
          </a:p>
          <a:p>
            <a:r>
              <a:rPr lang="zh-CN" altLang="en-US" sz="1200" b="0" i="0" kern="1200" dirty="0" smtClean="0">
                <a:solidFill>
                  <a:schemeClr val="tx1"/>
                </a:solidFill>
                <a:effectLst/>
                <a:latin typeface="+mn-lt"/>
                <a:ea typeface="+mn-ea"/>
                <a:cs typeface="+mn-cs"/>
              </a:rPr>
              <a:t>从这些隐私保护中获益的设置或</a:t>
            </a:r>
            <a:r>
              <a:rPr lang="en-US" altLang="zh-CN" sz="1200" b="0" i="0" kern="1200" dirty="0" smtClean="0">
                <a:solidFill>
                  <a:schemeClr val="tx1"/>
                </a:solidFill>
                <a:effectLst/>
                <a:latin typeface="+mn-lt"/>
                <a:ea typeface="+mn-ea"/>
                <a:cs typeface="+mn-cs"/>
              </a:rPr>
              <a:t>Safari</a:t>
            </a:r>
            <a:r>
              <a:rPr lang="zh-CN" altLang="en-US" sz="1200" b="0" i="0" kern="1200" dirty="0" smtClean="0">
                <a:solidFill>
                  <a:schemeClr val="tx1"/>
                </a:solidFill>
                <a:effectLst/>
                <a:latin typeface="+mn-lt"/>
                <a:ea typeface="+mn-ea"/>
                <a:cs typeface="+mn-cs"/>
              </a:rPr>
              <a:t>首选项。</a:t>
            </a:r>
          </a:p>
          <a:p>
            <a:r>
              <a:rPr lang="en-US" altLang="zh-CN" sz="1200" b="0" i="0" kern="1200" dirty="0" smtClean="0">
                <a:solidFill>
                  <a:schemeClr val="tx1"/>
                </a:solidFill>
                <a:effectLst/>
                <a:latin typeface="+mn-lt"/>
                <a:ea typeface="+mn-ea"/>
                <a:cs typeface="+mn-cs"/>
              </a:rPr>
              <a:t>Safari</a:t>
            </a:r>
            <a:r>
              <a:rPr lang="zh-CN" altLang="en-US" sz="1200" b="1" i="0" kern="1200" dirty="0" smtClean="0">
                <a:solidFill>
                  <a:schemeClr val="tx1"/>
                </a:solidFill>
                <a:effectLst/>
                <a:latin typeface="+mn-lt"/>
                <a:ea typeface="+mn-ea"/>
                <a:cs typeface="+mn-cs"/>
              </a:rPr>
              <a:t>最小化了苹果收集并与第三方共享的数据量</a:t>
            </a:r>
          </a:p>
          <a:p>
            <a:r>
              <a:rPr lang="zh-CN" altLang="en-US" sz="1200" b="0" i="0" kern="1200" dirty="0" smtClean="0">
                <a:solidFill>
                  <a:schemeClr val="tx1"/>
                </a:solidFill>
                <a:effectLst/>
                <a:latin typeface="+mn-lt"/>
                <a:ea typeface="+mn-ea"/>
                <a:cs typeface="+mn-cs"/>
              </a:rPr>
              <a:t>派对。在可能的情况下，</a:t>
            </a:r>
            <a:r>
              <a:rPr lang="en-US" altLang="zh-CN" sz="1200" b="0" i="0" kern="1200" dirty="0" smtClean="0">
                <a:solidFill>
                  <a:schemeClr val="tx1"/>
                </a:solidFill>
                <a:effectLst/>
                <a:latin typeface="+mn-lt"/>
                <a:ea typeface="+mn-ea"/>
                <a:cs typeface="+mn-cs"/>
              </a:rPr>
              <a:t>Safari</a:t>
            </a:r>
            <a:r>
              <a:rPr lang="zh-CN" altLang="en-US" sz="1200" b="0" i="0" kern="1200" dirty="0" smtClean="0">
                <a:solidFill>
                  <a:schemeClr val="tx1"/>
                </a:solidFill>
                <a:effectLst/>
                <a:latin typeface="+mn-lt"/>
                <a:ea typeface="+mn-ea"/>
                <a:cs typeface="+mn-cs"/>
              </a:rPr>
              <a:t>的隐私保护被设计来处理</a:t>
            </a:r>
          </a:p>
          <a:p>
            <a:r>
              <a:rPr lang="zh-CN" altLang="en-US" sz="1200" b="0" i="0" kern="1200" dirty="0" smtClean="0">
                <a:solidFill>
                  <a:schemeClr val="tx1"/>
                </a:solidFill>
                <a:effectLst/>
                <a:latin typeface="+mn-lt"/>
                <a:ea typeface="+mn-ea"/>
                <a:cs typeface="+mn-cs"/>
              </a:rPr>
              <a:t>设备的数据。例如，</a:t>
            </a:r>
            <a:r>
              <a:rPr lang="en-US" altLang="zh-CN" sz="1200" b="0" i="0" kern="1200" dirty="0" smtClean="0">
                <a:solidFill>
                  <a:schemeClr val="tx1"/>
                </a:solidFill>
                <a:effectLst/>
                <a:latin typeface="+mn-lt"/>
                <a:ea typeface="+mn-ea"/>
                <a:cs typeface="+mn-cs"/>
              </a:rPr>
              <a:t>ITP</a:t>
            </a:r>
            <a:r>
              <a:rPr lang="zh-CN" altLang="en-US" sz="1200" b="0" i="0" kern="1200" dirty="0" smtClean="0">
                <a:solidFill>
                  <a:schemeClr val="tx1"/>
                </a:solidFill>
                <a:effectLst/>
                <a:latin typeface="+mn-lt"/>
                <a:ea typeface="+mn-ea"/>
                <a:cs typeface="+mn-cs"/>
              </a:rPr>
              <a:t>使用机器学习来分类跟踪数据</a:t>
            </a:r>
          </a:p>
          <a:p>
            <a:r>
              <a:rPr lang="zh-CN" altLang="en-US" sz="1200" b="0" i="0" kern="1200" dirty="0" smtClean="0">
                <a:solidFill>
                  <a:schemeClr val="tx1"/>
                </a:solidFill>
                <a:effectLst/>
                <a:latin typeface="+mn-lt"/>
                <a:ea typeface="+mn-ea"/>
                <a:cs typeface="+mn-cs"/>
              </a:rPr>
              <a:t>这样浏览历史就不会被发送到苹果。</a:t>
            </a:r>
            <a:r>
              <a:rPr lang="en-US" altLang="zh-CN" sz="1200" b="0" i="0" kern="1200" dirty="0" smtClean="0">
                <a:solidFill>
                  <a:schemeClr val="tx1"/>
                </a:solidFill>
                <a:effectLst/>
                <a:latin typeface="+mn-lt"/>
                <a:ea typeface="+mn-ea"/>
                <a:cs typeface="+mn-cs"/>
              </a:rPr>
              <a:t>Safari</a:t>
            </a:r>
            <a:r>
              <a:rPr lang="zh-CN" altLang="en-US" sz="1200" b="0" i="0" kern="1200" dirty="0" smtClean="0">
                <a:solidFill>
                  <a:schemeClr val="tx1"/>
                </a:solidFill>
                <a:effectLst/>
                <a:latin typeface="+mn-lt"/>
                <a:ea typeface="+mn-ea"/>
                <a:cs typeface="+mn-cs"/>
              </a:rPr>
              <a:t>也限制了数量</a:t>
            </a:r>
          </a:p>
          <a:p>
            <a:r>
              <a:rPr lang="zh-CN" altLang="en-US" sz="1200" b="0" i="0" kern="1200" dirty="0" smtClean="0">
                <a:solidFill>
                  <a:schemeClr val="tx1"/>
                </a:solidFill>
                <a:effectLst/>
                <a:latin typeface="+mn-lt"/>
                <a:ea typeface="+mn-ea"/>
                <a:cs typeface="+mn-cs"/>
              </a:rPr>
              <a:t>当用户使用智能搜索时传递给搜索引擎的信息</a:t>
            </a:r>
          </a:p>
          <a:p>
            <a:r>
              <a:rPr lang="zh-CN" altLang="en-US" sz="1200" b="0" i="0" kern="1200" dirty="0" smtClean="0">
                <a:solidFill>
                  <a:schemeClr val="tx1"/>
                </a:solidFill>
                <a:effectLst/>
                <a:latin typeface="+mn-lt"/>
                <a:ea typeface="+mn-ea"/>
                <a:cs typeface="+mn-cs"/>
              </a:rPr>
              <a:t>搜索字段。</a:t>
            </a:r>
            <a:r>
              <a:rPr lang="en-US" altLang="zh-CN" sz="1200" b="0" i="0" kern="1200" dirty="0" smtClean="0">
                <a:solidFill>
                  <a:schemeClr val="tx1"/>
                </a:solidFill>
                <a:effectLst/>
                <a:latin typeface="+mn-lt"/>
                <a:ea typeface="+mn-ea"/>
                <a:cs typeface="+mn-cs"/>
              </a:rPr>
              <a:t>Safari</a:t>
            </a:r>
            <a:r>
              <a:rPr lang="zh-CN" altLang="en-US" sz="1200" b="0" i="0" kern="1200" dirty="0" smtClean="0">
                <a:solidFill>
                  <a:schemeClr val="tx1"/>
                </a:solidFill>
                <a:effectLst/>
                <a:latin typeface="+mn-lt"/>
                <a:ea typeface="+mn-ea"/>
                <a:cs typeface="+mn-cs"/>
              </a:rPr>
              <a:t>旨在为用户提供透明度和</a:t>
            </a:r>
          </a:p>
          <a:p>
            <a:r>
              <a:rPr lang="zh-CN" altLang="en-US" sz="1200" b="0" i="0" kern="1200" dirty="0" smtClean="0">
                <a:solidFill>
                  <a:schemeClr val="tx1"/>
                </a:solidFill>
                <a:effectLst/>
                <a:latin typeface="+mn-lt"/>
                <a:ea typeface="+mn-ea"/>
                <a:cs typeface="+mn-cs"/>
              </a:rPr>
              <a:t>控制共享的数据。例如，如果一个用户访问一个网站</a:t>
            </a:r>
          </a:p>
          <a:p>
            <a:r>
              <a:rPr lang="zh-CN" altLang="en-US" sz="1200" b="0" i="0" kern="1200" dirty="0" smtClean="0">
                <a:solidFill>
                  <a:schemeClr val="tx1"/>
                </a:solidFill>
                <a:effectLst/>
                <a:latin typeface="+mn-lt"/>
                <a:ea typeface="+mn-ea"/>
                <a:cs typeface="+mn-cs"/>
              </a:rPr>
              <a:t>要使用设备上的位置服务来访问位置，或使用</a:t>
            </a:r>
          </a:p>
          <a:p>
            <a:r>
              <a:rPr lang="zh-CN" altLang="en-US" sz="1200" b="0" i="0" kern="1200" dirty="0" smtClean="0">
                <a:solidFill>
                  <a:schemeClr val="tx1"/>
                </a:solidFill>
                <a:effectLst/>
                <a:latin typeface="+mn-lt"/>
                <a:ea typeface="+mn-ea"/>
                <a:cs typeface="+mn-cs"/>
              </a:rPr>
              <a:t>摄像头或麦克风，</a:t>
            </a:r>
            <a:r>
              <a:rPr lang="en-US" altLang="zh-CN" sz="1200" b="0" i="0" kern="1200" dirty="0" smtClean="0">
                <a:solidFill>
                  <a:schemeClr val="tx1"/>
                </a:solidFill>
                <a:effectLst/>
                <a:latin typeface="+mn-lt"/>
                <a:ea typeface="+mn-ea"/>
                <a:cs typeface="+mn-cs"/>
              </a:rPr>
              <a:t>Safari</a:t>
            </a:r>
            <a:r>
              <a:rPr lang="zh-CN" altLang="en-US" sz="1200" b="0" i="0" kern="1200" dirty="0" smtClean="0">
                <a:solidFill>
                  <a:schemeClr val="tx1"/>
                </a:solidFill>
                <a:effectLst/>
                <a:latin typeface="+mn-lt"/>
                <a:ea typeface="+mn-ea"/>
                <a:cs typeface="+mn-cs"/>
              </a:rPr>
              <a:t>将要求从用户许可之前授予</a:t>
            </a:r>
          </a:p>
          <a:p>
            <a:r>
              <a:rPr lang="zh-CN" altLang="en-US" sz="1200" b="0" i="0" kern="1200" dirty="0" smtClean="0">
                <a:solidFill>
                  <a:schemeClr val="tx1"/>
                </a:solidFill>
                <a:effectLst/>
                <a:latin typeface="+mn-lt"/>
                <a:ea typeface="+mn-ea"/>
                <a:cs typeface="+mn-cs"/>
              </a:rPr>
              <a:t>访问。用户也可以自定义这些设置，为每个网站允许，而不是</a:t>
            </a:r>
          </a:p>
          <a:p>
            <a:r>
              <a:rPr lang="zh-CN" altLang="en-US" sz="1200" b="0" i="0" kern="1200" dirty="0" smtClean="0">
                <a:solidFill>
                  <a:schemeClr val="tx1"/>
                </a:solidFill>
                <a:effectLst/>
                <a:latin typeface="+mn-lt"/>
                <a:ea typeface="+mn-ea"/>
                <a:cs typeface="+mn-cs"/>
              </a:rPr>
              <a:t>允许，或要求每次访问该站点。</a:t>
            </a:r>
            <a:r>
              <a:rPr lang="en-US" altLang="zh-CN" sz="1200" b="0" i="0" kern="1200" dirty="0" smtClean="0">
                <a:solidFill>
                  <a:schemeClr val="tx1"/>
                </a:solidFill>
                <a:effectLst/>
                <a:latin typeface="+mn-lt"/>
                <a:ea typeface="+mn-ea"/>
                <a:cs typeface="+mn-cs"/>
              </a:rPr>
              <a:t>Safari</a:t>
            </a:r>
            <a:r>
              <a:rPr lang="zh-CN" altLang="en-US" sz="1200" b="0" i="0" kern="1200" dirty="0" smtClean="0">
                <a:solidFill>
                  <a:schemeClr val="tx1"/>
                </a:solidFill>
                <a:effectLst/>
                <a:latin typeface="+mn-lt"/>
                <a:ea typeface="+mn-ea"/>
                <a:cs typeface="+mn-cs"/>
              </a:rPr>
              <a:t>是用来隐藏用户的</a:t>
            </a:r>
          </a:p>
          <a:p>
            <a:r>
              <a:rPr lang="zh-CN" altLang="en-US" sz="1200" b="0" i="0" kern="1200" dirty="0" smtClean="0">
                <a:solidFill>
                  <a:schemeClr val="tx1"/>
                </a:solidFill>
                <a:effectLst/>
                <a:latin typeface="+mn-lt"/>
                <a:ea typeface="+mn-ea"/>
                <a:cs typeface="+mn-cs"/>
              </a:rPr>
              <a:t>与苹果共享信息时的身份。分析数据与苹果共享</a:t>
            </a:r>
          </a:p>
          <a:p>
            <a:r>
              <a:rPr lang="zh-CN" altLang="en-US" sz="1200" b="0" i="0" kern="1200" dirty="0" smtClean="0">
                <a:solidFill>
                  <a:schemeClr val="tx1"/>
                </a:solidFill>
                <a:effectLst/>
                <a:latin typeface="+mn-lt"/>
                <a:ea typeface="+mn-ea"/>
                <a:cs typeface="+mn-cs"/>
              </a:rPr>
              <a:t>不附加标识信息，在某些情况下，使用</a:t>
            </a:r>
          </a:p>
          <a:p>
            <a:r>
              <a:rPr lang="zh-CN" altLang="en-US" sz="1200" b="0" i="0" kern="1200" dirty="0" smtClean="0">
                <a:solidFill>
                  <a:schemeClr val="tx1"/>
                </a:solidFill>
                <a:effectLst/>
                <a:latin typeface="+mn-lt"/>
                <a:ea typeface="+mn-ea"/>
                <a:cs typeface="+mn-cs"/>
              </a:rPr>
              <a:t>差异隐私，是一种隐藏个人信息的技术</a:t>
            </a:r>
          </a:p>
          <a:p>
            <a:r>
              <a:rPr lang="zh-CN" altLang="en-US" sz="1200" b="0" i="0" kern="1200" dirty="0" smtClean="0">
                <a:solidFill>
                  <a:schemeClr val="tx1"/>
                </a:solidFill>
                <a:effectLst/>
                <a:latin typeface="+mn-lt"/>
                <a:ea typeface="+mn-ea"/>
                <a:cs typeface="+mn-cs"/>
              </a:rPr>
              <a:t>允许苹果分析更广泛的网络浏览行为趋势。和</a:t>
            </a:r>
            <a:r>
              <a:rPr lang="en-US" altLang="zh-CN" sz="1200" b="0" i="0" kern="1200" dirty="0" smtClean="0">
                <a:solidFill>
                  <a:schemeClr val="tx1"/>
                </a:solidFill>
                <a:effectLst/>
                <a:latin typeface="+mn-lt"/>
                <a:ea typeface="+mn-ea"/>
                <a:cs typeface="+mn-cs"/>
              </a:rPr>
              <a:t>Safari</a:t>
            </a:r>
          </a:p>
          <a:p>
            <a:r>
              <a:rPr lang="zh-CN" altLang="en-US" sz="1200" b="0" i="0" kern="1200" dirty="0" smtClean="0">
                <a:solidFill>
                  <a:schemeClr val="tx1"/>
                </a:solidFill>
                <a:effectLst/>
                <a:latin typeface="+mn-lt"/>
                <a:ea typeface="+mn-ea"/>
                <a:cs typeface="+mn-cs"/>
              </a:rPr>
              <a:t>实现安全最佳实践来保护用户数据</a:t>
            </a:r>
          </a:p>
        </p:txBody>
      </p:sp>
      <p:sp>
        <p:nvSpPr>
          <p:cNvPr id="4" name="灯片编号占位符 3"/>
          <p:cNvSpPr>
            <a:spLocks noGrp="1"/>
          </p:cNvSpPr>
          <p:nvPr>
            <p:ph type="sldNum" sz="quarter" idx="10"/>
          </p:nvPr>
        </p:nvSpPr>
        <p:spPr/>
        <p:txBody>
          <a:bodyPr/>
          <a:lstStyle/>
          <a:p>
            <a:fld id="{775DA606-1076-47CC-9E6E-D459C40C7443}" type="slidenum">
              <a:rPr lang="zh-CN" altLang="en-US" smtClean="0"/>
              <a:t>26</a:t>
            </a:fld>
            <a:endParaRPr lang="zh-CN" altLang="en-US"/>
          </a:p>
        </p:txBody>
      </p:sp>
    </p:spTree>
    <p:extLst>
      <p:ext uri="{BB962C8B-B14F-4D97-AF65-F5344CB8AC3E}">
        <p14:creationId xmlns:p14="http://schemas.microsoft.com/office/powerpoint/2010/main" val="1566353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DA606-1076-47CC-9E6E-D459C40C7443}" type="slidenum">
              <a:rPr lang="zh-CN" altLang="en-US" smtClean="0"/>
              <a:t>27</a:t>
            </a:fld>
            <a:endParaRPr lang="zh-CN" altLang="en-US"/>
          </a:p>
        </p:txBody>
      </p:sp>
    </p:spTree>
    <p:extLst>
      <p:ext uri="{BB962C8B-B14F-4D97-AF65-F5344CB8AC3E}">
        <p14:creationId xmlns:p14="http://schemas.microsoft.com/office/powerpoint/2010/main" val="38644060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责声明：本文图片不属于我站案例，所有图片均来源于网络收集整理，仅供学习交流，版权归原作者所有，并不代表我站观点。本站将不承担任何法律责任，</a:t>
            </a:r>
            <a:r>
              <a:rPr lang="zh-CN" altLang="en-US" dirty="0"/>
              <a:t/>
            </a:r>
            <a:br>
              <a:rPr lang="zh-CN" altLang="en-US" dirty="0"/>
            </a:br>
            <a:r>
              <a:rPr lang="zh-CN" altLang="en-US" sz="1200" b="0" i="0" u="none" strike="noStrike" kern="1200" dirty="0">
                <a:solidFill>
                  <a:schemeClr val="tx1"/>
                </a:solidFill>
                <a:effectLst/>
                <a:latin typeface="+mn-lt"/>
                <a:ea typeface="+mn-ea"/>
                <a:cs typeface="+mn-cs"/>
              </a:rPr>
              <a:t>如果有侵犯到您的权利，请及时联系我们删除。</a:t>
            </a:r>
            <a:endParaRPr lang="zh-CN" altLang="en-US" dirty="0"/>
          </a:p>
        </p:txBody>
      </p:sp>
      <p:sp>
        <p:nvSpPr>
          <p:cNvPr id="4" name="灯片编号占位符 3"/>
          <p:cNvSpPr>
            <a:spLocks noGrp="1"/>
          </p:cNvSpPr>
          <p:nvPr>
            <p:ph type="sldNum" sz="quarter" idx="10"/>
          </p:nvPr>
        </p:nvSpPr>
        <p:spPr/>
        <p:txBody>
          <a:bodyPr/>
          <a:lstStyle/>
          <a:p>
            <a:fld id="{775DA606-1076-47CC-9E6E-D459C40C7443}"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DA606-1076-47CC-9E6E-D459C40C7443}" type="slidenum">
              <a:rPr lang="zh-CN" altLang="en-US" smtClean="0"/>
              <a:t>4</a:t>
            </a:fld>
            <a:endParaRPr lang="zh-CN" altLang="en-US"/>
          </a:p>
        </p:txBody>
      </p:sp>
    </p:spTree>
    <p:extLst>
      <p:ext uri="{BB962C8B-B14F-4D97-AF65-F5344CB8AC3E}">
        <p14:creationId xmlns:p14="http://schemas.microsoft.com/office/powerpoint/2010/main" val="577894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这是一个“离经叛道”的结论，不是让诸位去忽视</a:t>
            </a:r>
            <a:r>
              <a:rPr lang="en-US" altLang="zh-CN" dirty="0" smtClean="0"/>
              <a:t>PII</a:t>
            </a:r>
            <a:r>
              <a:rPr lang="zh-CN" altLang="en-US" dirty="0" smtClean="0"/>
              <a:t>的定义；而是从实务出发关注业务数据中个人信息的保护。</a:t>
            </a:r>
            <a:endParaRPr lang="en-US" altLang="zh-CN" dirty="0" smtClean="0"/>
          </a:p>
          <a:p>
            <a:r>
              <a:rPr lang="zh-CN" altLang="en-US" dirty="0" smtClean="0"/>
              <a:t>以德国为首的欧洲</a:t>
            </a:r>
            <a:r>
              <a:rPr lang="en-US" altLang="zh-CN" dirty="0" smtClean="0"/>
              <a:t>-</a:t>
            </a:r>
            <a:r>
              <a:rPr lang="zh-CN" altLang="en-US" dirty="0" smtClean="0"/>
              <a:t>大陆法系还是（美）海洋法系都未能解决个人信息权与隐私权的分界问题。</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同样的 关于数据所有权、数据财产权益学术上目前存在争议，学术定义与立法方向都不明确。从企业视角不应过度关注这些“可变量”（寡头研究院除外）。</a:t>
            </a:r>
            <a:endParaRPr lang="en-US" altLang="zh-CN" dirty="0" smtClean="0"/>
          </a:p>
          <a:p>
            <a:r>
              <a:rPr lang="zh-CN" altLang="en-US" dirty="0" smtClean="0"/>
              <a:t>粗暴的概括，目前个人信息的保护在中国仍属于应急性立法和动态性执法的过程中，今天分享的是如何在急性</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775DA606-1076-47CC-9E6E-D459C40C7443}" type="slidenum">
              <a:rPr lang="zh-CN" altLang="en-US" smtClean="0"/>
              <a:t>5</a:t>
            </a:fld>
            <a:endParaRPr lang="zh-CN" altLang="en-US"/>
          </a:p>
        </p:txBody>
      </p:sp>
    </p:spTree>
    <p:extLst>
      <p:ext uri="{BB962C8B-B14F-4D97-AF65-F5344CB8AC3E}">
        <p14:creationId xmlns:p14="http://schemas.microsoft.com/office/powerpoint/2010/main" val="1066388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DA606-1076-47CC-9E6E-D459C40C7443}" type="slidenum">
              <a:rPr lang="zh-CN" altLang="en-US" smtClean="0"/>
              <a:t>6</a:t>
            </a:fld>
            <a:endParaRPr lang="zh-CN" altLang="en-US"/>
          </a:p>
        </p:txBody>
      </p:sp>
    </p:spTree>
    <p:extLst>
      <p:ext uri="{BB962C8B-B14F-4D97-AF65-F5344CB8AC3E}">
        <p14:creationId xmlns:p14="http://schemas.microsoft.com/office/powerpoint/2010/main" val="3793007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a:t>
            </a:r>
            <a:r>
              <a:rPr lang="en-US" altLang="zh-CN" dirty="0" smtClean="0"/>
              <a:t>29</a:t>
            </a:r>
            <a:r>
              <a:rPr lang="zh-CN" altLang="en-US" dirty="0" smtClean="0"/>
              <a:t>条工作组 </a:t>
            </a:r>
            <a:r>
              <a:rPr lang="en-US" altLang="zh-CN" sz="1200" b="0" i="0" kern="1200" dirty="0" smtClean="0">
                <a:solidFill>
                  <a:schemeClr val="tx1"/>
                </a:solidFill>
                <a:effectLst/>
                <a:latin typeface="+mn-lt"/>
                <a:ea typeface="+mn-ea"/>
                <a:cs typeface="+mn-cs"/>
              </a:rPr>
              <a:t>European Data Protection </a:t>
            </a:r>
            <a:r>
              <a:rPr lang="en-US" altLang="zh-CN" sz="1200" b="0" i="0" kern="1200" dirty="0" err="1" smtClean="0">
                <a:solidFill>
                  <a:schemeClr val="tx1"/>
                </a:solidFill>
                <a:effectLst/>
                <a:latin typeface="+mn-lt"/>
                <a:ea typeface="+mn-ea"/>
                <a:cs typeface="+mn-cs"/>
              </a:rPr>
              <a:t>Board,EDPB</a:t>
            </a:r>
            <a:r>
              <a:rPr lang="zh-CN" altLang="en-US" sz="1200" b="0" i="0" kern="1200" dirty="0" smtClean="0">
                <a:solidFill>
                  <a:schemeClr val="tx1"/>
                </a:solidFill>
                <a:effectLst/>
                <a:latin typeface="+mn-lt"/>
                <a:ea typeface="+mn-ea"/>
                <a:cs typeface="+mn-cs"/>
              </a:rPr>
              <a:t>前身</a:t>
            </a:r>
            <a:endParaRPr lang="zh-CN" altLang="en-US" dirty="0"/>
          </a:p>
        </p:txBody>
      </p:sp>
      <p:sp>
        <p:nvSpPr>
          <p:cNvPr id="4" name="灯片编号占位符 3"/>
          <p:cNvSpPr>
            <a:spLocks noGrp="1"/>
          </p:cNvSpPr>
          <p:nvPr>
            <p:ph type="sldNum" sz="quarter" idx="10"/>
          </p:nvPr>
        </p:nvSpPr>
        <p:spPr/>
        <p:txBody>
          <a:bodyPr/>
          <a:lstStyle/>
          <a:p>
            <a:fld id="{775DA606-1076-47CC-9E6E-D459C40C7443}" type="slidenum">
              <a:rPr lang="zh-CN" altLang="en-US" smtClean="0"/>
              <a:t>7</a:t>
            </a:fld>
            <a:endParaRPr lang="zh-CN" altLang="en-US"/>
          </a:p>
        </p:txBody>
      </p:sp>
    </p:spTree>
    <p:extLst>
      <p:ext uri="{BB962C8B-B14F-4D97-AF65-F5344CB8AC3E}">
        <p14:creationId xmlns:p14="http://schemas.microsoft.com/office/powerpoint/2010/main" val="639979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DA606-1076-47CC-9E6E-D459C40C7443}" type="slidenum">
              <a:rPr lang="zh-CN" altLang="en-US" smtClean="0"/>
              <a:t>8</a:t>
            </a:fld>
            <a:endParaRPr lang="zh-CN" altLang="en-US"/>
          </a:p>
        </p:txBody>
      </p:sp>
    </p:spTree>
    <p:extLst>
      <p:ext uri="{BB962C8B-B14F-4D97-AF65-F5344CB8AC3E}">
        <p14:creationId xmlns:p14="http://schemas.microsoft.com/office/powerpoint/2010/main" val="2573282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互相交织 互相影响 涉及范围广 多因素影响</a:t>
            </a:r>
            <a:endParaRPr lang="en-US" altLang="zh-CN" dirty="0" smtClean="0"/>
          </a:p>
        </p:txBody>
      </p:sp>
      <p:sp>
        <p:nvSpPr>
          <p:cNvPr id="4" name="灯片编号占位符 3"/>
          <p:cNvSpPr>
            <a:spLocks noGrp="1"/>
          </p:cNvSpPr>
          <p:nvPr>
            <p:ph type="sldNum" sz="quarter" idx="10"/>
          </p:nvPr>
        </p:nvSpPr>
        <p:spPr/>
        <p:txBody>
          <a:bodyPr/>
          <a:lstStyle/>
          <a:p>
            <a:fld id="{775DA606-1076-47CC-9E6E-D459C40C7443}" type="slidenum">
              <a:rPr lang="zh-CN" altLang="en-US" smtClean="0"/>
              <a:t>9</a:t>
            </a:fld>
            <a:endParaRPr lang="zh-CN" altLang="en-US"/>
          </a:p>
        </p:txBody>
      </p:sp>
    </p:spTree>
    <p:extLst>
      <p:ext uri="{BB962C8B-B14F-4D97-AF65-F5344CB8AC3E}">
        <p14:creationId xmlns:p14="http://schemas.microsoft.com/office/powerpoint/2010/main" val="3196964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DA606-1076-47CC-9E6E-D459C40C7443}" type="slidenum">
              <a:rPr lang="zh-CN" altLang="en-US" smtClean="0"/>
              <a:t>10</a:t>
            </a:fld>
            <a:endParaRPr lang="zh-CN" altLang="en-US"/>
          </a:p>
        </p:txBody>
      </p:sp>
    </p:spTree>
    <p:extLst>
      <p:ext uri="{BB962C8B-B14F-4D97-AF65-F5344CB8AC3E}">
        <p14:creationId xmlns:p14="http://schemas.microsoft.com/office/powerpoint/2010/main" val="2519304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0796475-55B9-4875-B208-4E8F40334051}" type="datetimeFigureOut">
              <a:rPr lang="zh-CN" altLang="en-US" smtClean="0"/>
              <a:t>2019/11/29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E507AD-DEE9-4F3C-A5EB-6A05C07A9F5F}"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0796475-55B9-4875-B208-4E8F40334051}" type="datetimeFigureOut">
              <a:rPr lang="zh-CN" altLang="en-US" smtClean="0"/>
              <a:t>2019/11/29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E507AD-DEE9-4F3C-A5EB-6A05C07A9F5F}"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0796475-55B9-4875-B208-4E8F40334051}" type="datetimeFigureOut">
              <a:rPr lang="zh-CN" altLang="en-US" smtClean="0"/>
              <a:t>2019/11/29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E507AD-DEE9-4F3C-A5EB-6A05C07A9F5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0796475-55B9-4875-B208-4E8F40334051}" type="datetimeFigureOut">
              <a:rPr lang="zh-CN" altLang="en-US" smtClean="0"/>
              <a:t>2019/11/29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E507AD-DEE9-4F3C-A5EB-6A05C07A9F5F}"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0796475-55B9-4875-B208-4E8F40334051}" type="datetimeFigureOut">
              <a:rPr lang="zh-CN" altLang="en-US" smtClean="0"/>
              <a:t>2019/11/29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E507AD-DEE9-4F3C-A5EB-6A05C07A9F5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0796475-55B9-4875-B208-4E8F40334051}" type="datetimeFigureOut">
              <a:rPr lang="zh-CN" altLang="en-US" smtClean="0"/>
              <a:t>2019/11/29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E507AD-DEE9-4F3C-A5EB-6A05C07A9F5F}"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0796475-55B9-4875-B208-4E8F40334051}" type="datetimeFigureOut">
              <a:rPr lang="zh-CN" altLang="en-US" smtClean="0"/>
              <a:t>2019/11/29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6E507AD-DEE9-4F3C-A5EB-6A05C07A9F5F}"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0796475-55B9-4875-B208-4E8F40334051}" type="datetimeFigureOut">
              <a:rPr lang="zh-CN" altLang="en-US" smtClean="0"/>
              <a:t>2019/11/29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6E507AD-DEE9-4F3C-A5EB-6A05C07A9F5F}"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cxnSp>
        <p:nvCxnSpPr>
          <p:cNvPr id="7" name="直接连接符 6"/>
          <p:cNvCxnSpPr/>
          <p:nvPr userDrawn="1"/>
        </p:nvCxnSpPr>
        <p:spPr>
          <a:xfrm>
            <a:off x="0" y="6461188"/>
            <a:ext cx="12192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15054" y="0"/>
            <a:ext cx="853302" cy="758220"/>
          </a:xfrm>
          <a:prstGeom prst="rect">
            <a:avLst/>
          </a:prstGeom>
        </p:spPr>
      </p:pic>
      <p:sp>
        <p:nvSpPr>
          <p:cNvPr id="11" name="文本框 10"/>
          <p:cNvSpPr txBox="1"/>
          <p:nvPr userDrawn="1"/>
        </p:nvSpPr>
        <p:spPr>
          <a:xfrm>
            <a:off x="6374130" y="6486053"/>
            <a:ext cx="5694680" cy="306705"/>
          </a:xfrm>
          <a:prstGeom prst="rect">
            <a:avLst/>
          </a:prstGeom>
          <a:noFill/>
        </p:spPr>
        <p:txBody>
          <a:bodyPr wrap="none" rtlCol="0">
            <a:spAutoFit/>
          </a:bodyPr>
          <a:lstStyle/>
          <a:p>
            <a:r>
              <a:rPr lang="zh-CN" altLang="en-US" sz="1400" b="1" dirty="0">
                <a:solidFill>
                  <a:schemeClr val="bg1">
                    <a:lumMod val="75000"/>
                  </a:schemeClr>
                </a:solidFill>
                <a:latin typeface="微软雅黑" panose="020B0503020204020204" pitchFamily="34" charset="-122"/>
                <a:ea typeface="微软雅黑" panose="020B0503020204020204" pitchFamily="34" charset="-122"/>
              </a:rPr>
              <a:t>本报告由企业网络安全专家联盟（诸子云）出品，未经授权，禁止转载</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0796475-55B9-4875-B208-4E8F40334051}" type="datetimeFigureOut">
              <a:rPr lang="zh-CN" altLang="en-US" smtClean="0"/>
              <a:t>2019/11/29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E507AD-DEE9-4F3C-A5EB-6A05C07A9F5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0796475-55B9-4875-B208-4E8F40334051}" type="datetimeFigureOut">
              <a:rPr lang="zh-CN" altLang="en-US" smtClean="0"/>
              <a:t>2019/11/29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E507AD-DEE9-4F3C-A5EB-6A05C07A9F5F}"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796475-55B9-4875-B208-4E8F40334051}" type="datetimeFigureOut">
              <a:rPr lang="zh-CN" altLang="en-US" smtClean="0"/>
              <a:t>2019/11/29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E507AD-DEE9-4F3C-A5EB-6A05C07A9F5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7.png"/><Relationship Id="rId5" Type="http://schemas.openxmlformats.org/officeDocument/2006/relationships/notesSlide" Target="../notesSlides/notesSlide9.xml"/><Relationship Id="rId4"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7.png"/><Relationship Id="rId5" Type="http://schemas.openxmlformats.org/officeDocument/2006/relationships/notesSlide" Target="../notesSlides/notesSlide17.xml"/><Relationship Id="rId4"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image" Target="../media/image1.png"/><Relationship Id="rId4" Type="http://schemas.openxmlformats.org/officeDocument/2006/relationships/tags" Target="../tags/tag4.xml"/><Relationship Id="rId9" Type="http://schemas.openxmlformats.org/officeDocument/2006/relationships/image" Target="../media/image5.jpeg"/></Relationships>
</file>

<file path=ppt/slides/_rels/slide20.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image" Target="../media/image43.jpg"/><Relationship Id="rId3" Type="http://schemas.openxmlformats.org/officeDocument/2006/relationships/tags" Target="../tags/tag19.xml"/><Relationship Id="rId7" Type="http://schemas.openxmlformats.org/officeDocument/2006/relationships/tags" Target="../tags/tag23.xml"/><Relationship Id="rId12" Type="http://schemas.openxmlformats.org/officeDocument/2006/relationships/image" Target="../media/image42.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image" Target="../media/image41.png"/><Relationship Id="rId5" Type="http://schemas.openxmlformats.org/officeDocument/2006/relationships/tags" Target="../tags/tag21.xml"/><Relationship Id="rId10" Type="http://schemas.openxmlformats.org/officeDocument/2006/relationships/notesSlide" Target="../notesSlides/notesSlide19.xml"/><Relationship Id="rId4" Type="http://schemas.openxmlformats.org/officeDocument/2006/relationships/tags" Target="../tags/tag20.xml"/><Relationship Id="rId9"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4.jpeg"/><Relationship Id="rId7"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s>
</file>

<file path=ppt/slides/_rels/slide24.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tags" Target="../tags/tag37.xml"/><Relationship Id="rId18" Type="http://schemas.openxmlformats.org/officeDocument/2006/relationships/tags" Target="../tags/tag42.xml"/><Relationship Id="rId26" Type="http://schemas.openxmlformats.org/officeDocument/2006/relationships/image" Target="../media/image56.png"/><Relationship Id="rId3" Type="http://schemas.openxmlformats.org/officeDocument/2006/relationships/tags" Target="../tags/tag27.xml"/><Relationship Id="rId21" Type="http://schemas.openxmlformats.org/officeDocument/2006/relationships/tags" Target="../tags/tag45.xml"/><Relationship Id="rId7" Type="http://schemas.openxmlformats.org/officeDocument/2006/relationships/tags" Target="../tags/tag31.xml"/><Relationship Id="rId12" Type="http://schemas.openxmlformats.org/officeDocument/2006/relationships/tags" Target="../tags/tag36.xml"/><Relationship Id="rId17" Type="http://schemas.openxmlformats.org/officeDocument/2006/relationships/tags" Target="../tags/tag41.xml"/><Relationship Id="rId25" Type="http://schemas.openxmlformats.org/officeDocument/2006/relationships/image" Target="../media/image55.png"/><Relationship Id="rId2" Type="http://schemas.openxmlformats.org/officeDocument/2006/relationships/tags" Target="../tags/tag26.xml"/><Relationship Id="rId16" Type="http://schemas.openxmlformats.org/officeDocument/2006/relationships/tags" Target="../tags/tag40.xml"/><Relationship Id="rId20" Type="http://schemas.openxmlformats.org/officeDocument/2006/relationships/tags" Target="../tags/tag44.xml"/><Relationship Id="rId29" Type="http://schemas.openxmlformats.org/officeDocument/2006/relationships/image" Target="../media/image59.png"/><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tags" Target="../tags/tag35.xml"/><Relationship Id="rId24" Type="http://schemas.openxmlformats.org/officeDocument/2006/relationships/slideLayout" Target="../slideLayouts/slideLayout2.xml"/><Relationship Id="rId5" Type="http://schemas.openxmlformats.org/officeDocument/2006/relationships/tags" Target="../tags/tag29.xml"/><Relationship Id="rId15" Type="http://schemas.openxmlformats.org/officeDocument/2006/relationships/tags" Target="../tags/tag39.xml"/><Relationship Id="rId23" Type="http://schemas.openxmlformats.org/officeDocument/2006/relationships/tags" Target="../tags/tag47.xml"/><Relationship Id="rId28" Type="http://schemas.openxmlformats.org/officeDocument/2006/relationships/image" Target="../media/image58.png"/><Relationship Id="rId10" Type="http://schemas.openxmlformats.org/officeDocument/2006/relationships/tags" Target="../tags/tag34.xml"/><Relationship Id="rId19" Type="http://schemas.openxmlformats.org/officeDocument/2006/relationships/tags" Target="../tags/tag43.xml"/><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tags" Target="../tags/tag38.xml"/><Relationship Id="rId22" Type="http://schemas.openxmlformats.org/officeDocument/2006/relationships/tags" Target="../tags/tag46.xml"/><Relationship Id="rId27" Type="http://schemas.openxmlformats.org/officeDocument/2006/relationships/image" Target="../media/image57.png"/></Relationships>
</file>

<file path=ppt/slides/_rels/slide2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tags" Target="../tags/tag50.xml"/><Relationship Id="rId7" Type="http://schemas.openxmlformats.org/officeDocument/2006/relationships/image" Target="../media/image56.pn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notesSlide" Target="../notesSlides/notesSlide23.xml"/><Relationship Id="rId5" Type="http://schemas.openxmlformats.org/officeDocument/2006/relationships/slideLayout" Target="../slideLayouts/slideLayout2.xml"/><Relationship Id="rId10" Type="http://schemas.openxmlformats.org/officeDocument/2006/relationships/image" Target="../media/image55.png"/><Relationship Id="rId4" Type="http://schemas.openxmlformats.org/officeDocument/2006/relationships/tags" Target="../tags/tag51.xml"/><Relationship Id="rId9" Type="http://schemas.openxmlformats.org/officeDocument/2006/relationships/image" Target="../media/image60.png"/></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63.jpeg"/><Relationship Id="rId4" Type="http://schemas.openxmlformats.org/officeDocument/2006/relationships/image" Target="../media/image62.jpe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68.jpg"/><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7.png"/><Relationship Id="rId5" Type="http://schemas.openxmlformats.org/officeDocument/2006/relationships/notesSlide" Target="../notesSlides/notesSlide3.xml"/><Relationship Id="rId4"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jp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eg"/><Relationship Id="rId9"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duotone>
              <a:schemeClr val="accent2">
                <a:shade val="45000"/>
                <a:satMod val="135000"/>
              </a:schemeClr>
              <a:prstClr val="white"/>
            </a:duotone>
            <a:extLst>
              <a:ext uri="{28A0092B-C50C-407E-A947-70E740481C1C}">
                <a14:useLocalDpi xmlns:a14="http://schemas.microsoft.com/office/drawing/2010/main" val="0"/>
              </a:ext>
            </a:extLst>
          </a:blip>
          <a:srcRect t="30388" r="20042"/>
          <a:stretch>
            <a:fillRect/>
          </a:stretch>
        </p:blipFill>
        <p:spPr>
          <a:xfrm>
            <a:off x="1190171" y="-29029"/>
            <a:ext cx="11001829" cy="6879771"/>
          </a:xfrm>
          <a:prstGeom prst="rect">
            <a:avLst/>
          </a:prstGeom>
        </p:spPr>
      </p:pic>
      <p:pic>
        <p:nvPicPr>
          <p:cNvPr id="13" name="图片 12"/>
          <p:cNvPicPr>
            <a:picLocks noChangeAspect="1"/>
          </p:cNvPicPr>
          <p:nvPr/>
        </p:nvPicPr>
        <p:blipFill rotWithShape="1">
          <a:blip r:embed="rId4"/>
          <a:srcRect l="29315" t="21613" b="14784"/>
          <a:stretch>
            <a:fillRect/>
          </a:stretch>
        </p:blipFill>
        <p:spPr>
          <a:xfrm>
            <a:off x="-29030" y="-29028"/>
            <a:ext cx="9634669" cy="6894286"/>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310" y="-90052"/>
            <a:ext cx="1716620" cy="1525339"/>
          </a:xfrm>
          <a:prstGeom prst="rect">
            <a:avLst/>
          </a:prstGeom>
        </p:spPr>
      </p:pic>
      <p:sp>
        <p:nvSpPr>
          <p:cNvPr id="11" name="文本框 10"/>
          <p:cNvSpPr txBox="1"/>
          <p:nvPr/>
        </p:nvSpPr>
        <p:spPr>
          <a:xfrm>
            <a:off x="9442529" y="6450633"/>
            <a:ext cx="2749471" cy="400110"/>
          </a:xfrm>
          <a:prstGeom prst="rect">
            <a:avLst/>
          </a:prstGeom>
          <a:noFill/>
        </p:spPr>
        <p:txBody>
          <a:bodyPr wrap="none" rtlCol="0">
            <a:spAutoFit/>
          </a:bodyPr>
          <a:lstStyle>
            <a:defPPr>
              <a:defRPr lang="zh-CN"/>
            </a:defPPr>
            <a:lvl1pPr>
              <a:defRPr sz="2000" b="1">
                <a:solidFill>
                  <a:schemeClr val="bg1"/>
                </a:solidFill>
                <a:effectLst>
                  <a:glow rad="101600">
                    <a:schemeClr val="accent1">
                      <a:satMod val="175000"/>
                      <a:alpha val="40000"/>
                    </a:schemeClr>
                  </a:glow>
                </a:effectLst>
                <a:latin typeface="微软雅黑" panose="020B0503020204020204" pitchFamily="34" charset="-122"/>
                <a:ea typeface="微软雅黑" panose="020B0503020204020204" pitchFamily="34" charset="-122"/>
              </a:defRPr>
            </a:lvl1pPr>
          </a:lstStyle>
          <a:p>
            <a:r>
              <a:rPr lang="zh-CN" altLang="en-US" dirty="0">
                <a:effectLst>
                  <a:glow rad="101600">
                    <a:srgbClr val="0E0E0E">
                      <a:alpha val="40000"/>
                    </a:srgbClr>
                  </a:glow>
                </a:effectLst>
              </a:rPr>
              <a:t>企业网络安全专家</a:t>
            </a:r>
            <a:r>
              <a:rPr lang="zh-CN" altLang="en-US" dirty="0" smtClean="0">
                <a:effectLst>
                  <a:glow rad="101600">
                    <a:srgbClr val="0E0E0E">
                      <a:alpha val="40000"/>
                    </a:srgbClr>
                  </a:glow>
                </a:effectLst>
              </a:rPr>
              <a:t>联盟</a:t>
            </a:r>
            <a:endParaRPr lang="zh-CN" altLang="en-US" dirty="0">
              <a:effectLst>
                <a:glow rad="101600">
                  <a:srgbClr val="0E0E0E">
                    <a:alpha val="40000"/>
                  </a:srgbClr>
                </a:glow>
              </a:effectLst>
            </a:endParaRPr>
          </a:p>
        </p:txBody>
      </p:sp>
      <p:sp>
        <p:nvSpPr>
          <p:cNvPr id="12" name="文本框 11"/>
          <p:cNvSpPr txBox="1"/>
          <p:nvPr/>
        </p:nvSpPr>
        <p:spPr>
          <a:xfrm>
            <a:off x="168677" y="2516032"/>
            <a:ext cx="8602461" cy="1477328"/>
          </a:xfrm>
          <a:prstGeom prst="rect">
            <a:avLst/>
          </a:prstGeom>
          <a:noFill/>
        </p:spPr>
        <p:txBody>
          <a:bodyPr wrap="square" rtlCol="0">
            <a:spAutoFit/>
          </a:bodyPr>
          <a:lstStyle>
            <a:defPPr>
              <a:defRPr lang="zh-CN"/>
            </a:defPPr>
            <a:lvl1pPr>
              <a:defRPr sz="6000" b="1">
                <a:solidFill>
                  <a:srgbClr val="FFC000"/>
                </a:solidFill>
                <a:latin typeface="微软雅黑" panose="020B0503020204020204" pitchFamily="34" charset="-122"/>
                <a:ea typeface="微软雅黑" panose="020B0503020204020204" pitchFamily="34" charset="-122"/>
              </a:defRPr>
            </a:lvl1pPr>
          </a:lstStyle>
          <a:p>
            <a:pPr>
              <a:lnSpc>
                <a:spcPct val="150000"/>
              </a:lnSpc>
            </a:pPr>
            <a:r>
              <a:rPr lang="zh-CN" altLang="en-US" sz="3600" dirty="0" smtClean="0">
                <a:solidFill>
                  <a:srgbClr val="C00000"/>
                </a:solidFill>
              </a:rPr>
              <a:t>走进华住集团 </a:t>
            </a:r>
            <a:r>
              <a:rPr lang="en-US" altLang="zh-CN" sz="3600" dirty="0" smtClean="0">
                <a:solidFill>
                  <a:srgbClr val="C00000"/>
                </a:solidFill>
              </a:rPr>
              <a:t>– </a:t>
            </a:r>
            <a:r>
              <a:rPr lang="zh-CN" altLang="en-US" sz="3600" dirty="0" smtClean="0">
                <a:solidFill>
                  <a:srgbClr val="C00000"/>
                </a:solidFill>
              </a:rPr>
              <a:t>数据合规及应用实务</a:t>
            </a:r>
            <a:endParaRPr lang="en-US" altLang="zh-CN" sz="3600" dirty="0" smtClean="0">
              <a:solidFill>
                <a:srgbClr val="C00000"/>
              </a:solidFill>
            </a:endParaRPr>
          </a:p>
          <a:p>
            <a:pPr>
              <a:lnSpc>
                <a:spcPct val="150000"/>
              </a:lnSpc>
            </a:pPr>
            <a:r>
              <a:rPr lang="en-US" altLang="zh-CN" sz="2400" b="0" dirty="0">
                <a:solidFill>
                  <a:srgbClr val="C00000"/>
                </a:solidFill>
              </a:rPr>
              <a:t>SkyNee – One </a:t>
            </a:r>
            <a:r>
              <a:rPr lang="en-US" altLang="zh-CN" sz="2400" b="0" dirty="0" smtClean="0">
                <a:solidFill>
                  <a:srgbClr val="C00000"/>
                </a:solidFill>
              </a:rPr>
              <a:t>stupid bird </a:t>
            </a:r>
            <a:r>
              <a:rPr lang="en-US" altLang="zh-CN" sz="2400" b="0" dirty="0">
                <a:solidFill>
                  <a:srgbClr val="C00000"/>
                </a:solidFill>
              </a:rPr>
              <a:t>&amp; </a:t>
            </a:r>
            <a:r>
              <a:rPr lang="en-US" altLang="zh-CN" sz="2400" b="0" dirty="0" smtClean="0">
                <a:solidFill>
                  <a:srgbClr val="C00000"/>
                </a:solidFill>
              </a:rPr>
              <a:t>The </a:t>
            </a:r>
            <a:r>
              <a:rPr lang="en-US" altLang="zh-CN" sz="2400" b="0" dirty="0">
                <a:solidFill>
                  <a:srgbClr val="C00000"/>
                </a:solidFill>
              </a:rPr>
              <a:t>early bird</a:t>
            </a:r>
            <a:endParaRPr lang="zh-CN" altLang="en-US" sz="2000" b="0" dirty="0">
              <a:solidFill>
                <a:srgbClr val="C0000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0246" y="-387663"/>
            <a:ext cx="12089464" cy="7692740"/>
          </a:xfrm>
          <a:prstGeom prst="rect">
            <a:avLst/>
          </a:prstGeom>
        </p:spPr>
      </p:pic>
      <p:pic>
        <p:nvPicPr>
          <p:cNvPr id="83" name="图片 8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219608" y="-431205"/>
            <a:ext cx="12089464" cy="7692740"/>
          </a:xfrm>
          <a:prstGeom prst="rect">
            <a:avLst/>
          </a:prstGeom>
        </p:spPr>
      </p:pic>
      <p:grpSp>
        <p:nvGrpSpPr>
          <p:cNvPr id="67" name="组合 66"/>
          <p:cNvGrpSpPr/>
          <p:nvPr/>
        </p:nvGrpSpPr>
        <p:grpSpPr>
          <a:xfrm>
            <a:off x="5274488" y="2472676"/>
            <a:ext cx="2180979" cy="1972061"/>
            <a:chOff x="3481510" y="1317196"/>
            <a:chExt cx="2180979" cy="1972061"/>
          </a:xfrm>
        </p:grpSpPr>
        <p:grpSp>
          <p:nvGrpSpPr>
            <p:cNvPr id="68" name="组合 67"/>
            <p:cNvGrpSpPr/>
            <p:nvPr/>
          </p:nvGrpSpPr>
          <p:grpSpPr>
            <a:xfrm>
              <a:off x="3944738" y="1317196"/>
              <a:ext cx="1254524" cy="1254524"/>
              <a:chOff x="3944738" y="1103964"/>
              <a:chExt cx="1254524" cy="1254524"/>
            </a:xfrm>
          </p:grpSpPr>
          <p:grpSp>
            <p:nvGrpSpPr>
              <p:cNvPr id="78" name="PA_组合 6"/>
              <p:cNvGrpSpPr/>
              <p:nvPr>
                <p:custDataLst>
                  <p:tags r:id="rId2"/>
                </p:custDataLst>
              </p:nvPr>
            </p:nvGrpSpPr>
            <p:grpSpPr>
              <a:xfrm>
                <a:off x="3944738" y="1103964"/>
                <a:ext cx="1254524" cy="1254524"/>
                <a:chOff x="2494238" y="1545926"/>
                <a:chExt cx="1170130" cy="1170130"/>
              </a:xfrm>
            </p:grpSpPr>
            <p:sp>
              <p:nvSpPr>
                <p:cNvPr id="80" name="椭圆 79"/>
                <p:cNvSpPr/>
                <p:nvPr/>
              </p:nvSpPr>
              <p:spPr>
                <a:xfrm>
                  <a:off x="2494238" y="1545926"/>
                  <a:ext cx="1170130" cy="1170130"/>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2633023" y="1684711"/>
                  <a:ext cx="892559" cy="892559"/>
                </a:xfrm>
                <a:prstGeom prst="ellipse">
                  <a:avLst/>
                </a:prstGeom>
                <a:solidFill>
                  <a:srgbClr val="C00000"/>
                </a:soli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9" name="PA_任意多边形 5"/>
              <p:cNvSpPr>
                <a:spLocks noEditPoints="1"/>
              </p:cNvSpPr>
              <p:nvPr>
                <p:custDataLst>
                  <p:tags r:id="rId3"/>
                </p:custDataLst>
              </p:nvPr>
            </p:nvSpPr>
            <p:spPr bwMode="auto">
              <a:xfrm>
                <a:off x="4390780" y="1595871"/>
                <a:ext cx="362440" cy="270709"/>
              </a:xfrm>
              <a:custGeom>
                <a:avLst/>
                <a:gdLst>
                  <a:gd name="T0" fmla="*/ 814 w 889"/>
                  <a:gd name="T1" fmla="*/ 664 h 664"/>
                  <a:gd name="T2" fmla="*/ 814 w 889"/>
                  <a:gd name="T3" fmla="*/ 621 h 664"/>
                  <a:gd name="T4" fmla="*/ 845 w 889"/>
                  <a:gd name="T5" fmla="*/ 234 h 664"/>
                  <a:gd name="T6" fmla="*/ 6 w 889"/>
                  <a:gd name="T7" fmla="*/ 456 h 664"/>
                  <a:gd name="T8" fmla="*/ 732 w 889"/>
                  <a:gd name="T9" fmla="*/ 0 h 664"/>
                  <a:gd name="T10" fmla="*/ 85 w 889"/>
                  <a:gd name="T11" fmla="*/ 105 h 664"/>
                  <a:gd name="T12" fmla="*/ 97 w 889"/>
                  <a:gd name="T13" fmla="*/ 79 h 664"/>
                  <a:gd name="T14" fmla="*/ 131 w 889"/>
                  <a:gd name="T15" fmla="*/ 81 h 664"/>
                  <a:gd name="T16" fmla="*/ 167 w 889"/>
                  <a:gd name="T17" fmla="*/ 101 h 664"/>
                  <a:gd name="T18" fmla="*/ 167 w 889"/>
                  <a:gd name="T19" fmla="*/ 97 h 664"/>
                  <a:gd name="T20" fmla="*/ 171 w 889"/>
                  <a:gd name="T21" fmla="*/ 99 h 664"/>
                  <a:gd name="T22" fmla="*/ 181 w 889"/>
                  <a:gd name="T23" fmla="*/ 95 h 664"/>
                  <a:gd name="T24" fmla="*/ 238 w 889"/>
                  <a:gd name="T25" fmla="*/ 89 h 664"/>
                  <a:gd name="T26" fmla="*/ 232 w 889"/>
                  <a:gd name="T27" fmla="*/ 71 h 664"/>
                  <a:gd name="T28" fmla="*/ 270 w 889"/>
                  <a:gd name="T29" fmla="*/ 75 h 664"/>
                  <a:gd name="T30" fmla="*/ 286 w 889"/>
                  <a:gd name="T31" fmla="*/ 89 h 664"/>
                  <a:gd name="T32" fmla="*/ 292 w 889"/>
                  <a:gd name="T33" fmla="*/ 107 h 664"/>
                  <a:gd name="T34" fmla="*/ 286 w 889"/>
                  <a:gd name="T35" fmla="*/ 89 h 664"/>
                  <a:gd name="T36" fmla="*/ 314 w 889"/>
                  <a:gd name="T37" fmla="*/ 81 h 664"/>
                  <a:gd name="T38" fmla="*/ 341 w 889"/>
                  <a:gd name="T39" fmla="*/ 107 h 664"/>
                  <a:gd name="T40" fmla="*/ 333 w 889"/>
                  <a:gd name="T41" fmla="*/ 87 h 664"/>
                  <a:gd name="T42" fmla="*/ 81 w 889"/>
                  <a:gd name="T43" fmla="*/ 375 h 664"/>
                  <a:gd name="T44" fmla="*/ 91 w 889"/>
                  <a:gd name="T45" fmla="*/ 345 h 664"/>
                  <a:gd name="T46" fmla="*/ 595 w 889"/>
                  <a:gd name="T47" fmla="*/ 375 h 664"/>
                  <a:gd name="T48" fmla="*/ 671 w 889"/>
                  <a:gd name="T49" fmla="*/ 381 h 664"/>
                  <a:gd name="T50" fmla="*/ 679 w 889"/>
                  <a:gd name="T51" fmla="*/ 351 h 664"/>
                  <a:gd name="T52" fmla="*/ 645 w 889"/>
                  <a:gd name="T53" fmla="*/ 345 h 664"/>
                  <a:gd name="T54" fmla="*/ 661 w 889"/>
                  <a:gd name="T55" fmla="*/ 351 h 664"/>
                  <a:gd name="T56" fmla="*/ 655 w 889"/>
                  <a:gd name="T57" fmla="*/ 377 h 664"/>
                  <a:gd name="T58" fmla="*/ 611 w 889"/>
                  <a:gd name="T59" fmla="*/ 385 h 664"/>
                  <a:gd name="T60" fmla="*/ 607 w 889"/>
                  <a:gd name="T61" fmla="*/ 353 h 664"/>
                  <a:gd name="T62" fmla="*/ 576 w 889"/>
                  <a:gd name="T63" fmla="*/ 353 h 664"/>
                  <a:gd name="T64" fmla="*/ 411 w 889"/>
                  <a:gd name="T65" fmla="*/ 345 h 664"/>
                  <a:gd name="T66" fmla="*/ 429 w 889"/>
                  <a:gd name="T67" fmla="*/ 349 h 664"/>
                  <a:gd name="T68" fmla="*/ 522 w 889"/>
                  <a:gd name="T69" fmla="*/ 385 h 664"/>
                  <a:gd name="T70" fmla="*/ 512 w 889"/>
                  <a:gd name="T71" fmla="*/ 355 h 664"/>
                  <a:gd name="T72" fmla="*/ 474 w 889"/>
                  <a:gd name="T73" fmla="*/ 349 h 664"/>
                  <a:gd name="T74" fmla="*/ 496 w 889"/>
                  <a:gd name="T75" fmla="*/ 349 h 664"/>
                  <a:gd name="T76" fmla="*/ 494 w 889"/>
                  <a:gd name="T77" fmla="*/ 355 h 664"/>
                  <a:gd name="T78" fmla="*/ 462 w 889"/>
                  <a:gd name="T79" fmla="*/ 381 h 664"/>
                  <a:gd name="T80" fmla="*/ 445 w 889"/>
                  <a:gd name="T81" fmla="*/ 375 h 664"/>
                  <a:gd name="T82" fmla="*/ 411 w 889"/>
                  <a:gd name="T83" fmla="*/ 375 h 664"/>
                  <a:gd name="T84" fmla="*/ 244 w 889"/>
                  <a:gd name="T85" fmla="*/ 351 h 664"/>
                  <a:gd name="T86" fmla="*/ 264 w 889"/>
                  <a:gd name="T87" fmla="*/ 345 h 664"/>
                  <a:gd name="T88" fmla="*/ 367 w 889"/>
                  <a:gd name="T89" fmla="*/ 381 h 664"/>
                  <a:gd name="T90" fmla="*/ 349 w 889"/>
                  <a:gd name="T91" fmla="*/ 377 h 664"/>
                  <a:gd name="T92" fmla="*/ 310 w 889"/>
                  <a:gd name="T93" fmla="*/ 375 h 664"/>
                  <a:gd name="T94" fmla="*/ 320 w 889"/>
                  <a:gd name="T95" fmla="*/ 345 h 664"/>
                  <a:gd name="T96" fmla="*/ 325 w 889"/>
                  <a:gd name="T97" fmla="*/ 351 h 664"/>
                  <a:gd name="T98" fmla="*/ 304 w 889"/>
                  <a:gd name="T99" fmla="*/ 375 h 664"/>
                  <a:gd name="T100" fmla="*/ 294 w 889"/>
                  <a:gd name="T101" fmla="*/ 379 h 664"/>
                  <a:gd name="T102" fmla="*/ 252 w 889"/>
                  <a:gd name="T103" fmla="*/ 379 h 664"/>
                  <a:gd name="T104" fmla="*/ 181 w 889"/>
                  <a:gd name="T105" fmla="*/ 377 h 664"/>
                  <a:gd name="T106" fmla="*/ 196 w 889"/>
                  <a:gd name="T107" fmla="*/ 351 h 664"/>
                  <a:gd name="T108" fmla="*/ 196 w 889"/>
                  <a:gd name="T109" fmla="*/ 351 h 664"/>
                  <a:gd name="T110" fmla="*/ 175 w 889"/>
                  <a:gd name="T111" fmla="*/ 355 h 664"/>
                  <a:gd name="T112" fmla="*/ 165 w 889"/>
                  <a:gd name="T113" fmla="*/ 379 h 664"/>
                  <a:gd name="T114" fmla="*/ 117 w 889"/>
                  <a:gd name="T115" fmla="*/ 381 h 664"/>
                  <a:gd name="T116" fmla="*/ 123 w 889"/>
                  <a:gd name="T117" fmla="*/ 351 h 664"/>
                  <a:gd name="T118" fmla="*/ 91 w 889"/>
                  <a:gd name="T119" fmla="*/ 351 h 664"/>
                  <a:gd name="T120" fmla="*/ 121 w 889"/>
                  <a:gd name="T121" fmla="*/ 166 h 664"/>
                  <a:gd name="T122" fmla="*/ 206 w 889"/>
                  <a:gd name="T123" fmla="*/ 250 h 664"/>
                  <a:gd name="T124" fmla="*/ 113 w 889"/>
                  <a:gd name="T125" fmla="*/ 283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9" h="664">
                    <a:moveTo>
                      <a:pt x="822" y="158"/>
                    </a:moveTo>
                    <a:lnTo>
                      <a:pt x="822" y="158"/>
                    </a:lnTo>
                    <a:lnTo>
                      <a:pt x="834" y="160"/>
                    </a:lnTo>
                    <a:lnTo>
                      <a:pt x="845" y="166"/>
                    </a:lnTo>
                    <a:lnTo>
                      <a:pt x="857" y="172"/>
                    </a:lnTo>
                    <a:lnTo>
                      <a:pt x="867" y="180"/>
                    </a:lnTo>
                    <a:lnTo>
                      <a:pt x="867" y="180"/>
                    </a:lnTo>
                    <a:lnTo>
                      <a:pt x="867" y="180"/>
                    </a:lnTo>
                    <a:lnTo>
                      <a:pt x="875" y="192"/>
                    </a:lnTo>
                    <a:lnTo>
                      <a:pt x="883" y="204"/>
                    </a:lnTo>
                    <a:lnTo>
                      <a:pt x="887" y="218"/>
                    </a:lnTo>
                    <a:lnTo>
                      <a:pt x="889" y="234"/>
                    </a:lnTo>
                    <a:lnTo>
                      <a:pt x="889" y="589"/>
                    </a:lnTo>
                    <a:lnTo>
                      <a:pt x="889" y="589"/>
                    </a:lnTo>
                    <a:lnTo>
                      <a:pt x="887" y="605"/>
                    </a:lnTo>
                    <a:lnTo>
                      <a:pt x="883" y="619"/>
                    </a:lnTo>
                    <a:lnTo>
                      <a:pt x="875" y="631"/>
                    </a:lnTo>
                    <a:lnTo>
                      <a:pt x="867" y="641"/>
                    </a:lnTo>
                    <a:lnTo>
                      <a:pt x="867" y="643"/>
                    </a:lnTo>
                    <a:lnTo>
                      <a:pt x="867" y="643"/>
                    </a:lnTo>
                    <a:lnTo>
                      <a:pt x="855" y="650"/>
                    </a:lnTo>
                    <a:lnTo>
                      <a:pt x="843" y="658"/>
                    </a:lnTo>
                    <a:lnTo>
                      <a:pt x="830" y="662"/>
                    </a:lnTo>
                    <a:lnTo>
                      <a:pt x="814" y="664"/>
                    </a:lnTo>
                    <a:lnTo>
                      <a:pt x="167" y="664"/>
                    </a:lnTo>
                    <a:lnTo>
                      <a:pt x="167" y="664"/>
                    </a:lnTo>
                    <a:lnTo>
                      <a:pt x="153" y="662"/>
                    </a:lnTo>
                    <a:lnTo>
                      <a:pt x="139" y="658"/>
                    </a:lnTo>
                    <a:lnTo>
                      <a:pt x="127" y="650"/>
                    </a:lnTo>
                    <a:lnTo>
                      <a:pt x="115" y="643"/>
                    </a:lnTo>
                    <a:lnTo>
                      <a:pt x="115" y="641"/>
                    </a:lnTo>
                    <a:lnTo>
                      <a:pt x="115" y="641"/>
                    </a:lnTo>
                    <a:lnTo>
                      <a:pt x="105" y="631"/>
                    </a:lnTo>
                    <a:lnTo>
                      <a:pt x="99" y="619"/>
                    </a:lnTo>
                    <a:lnTo>
                      <a:pt x="95" y="605"/>
                    </a:lnTo>
                    <a:lnTo>
                      <a:pt x="93" y="589"/>
                    </a:lnTo>
                    <a:lnTo>
                      <a:pt x="93" y="531"/>
                    </a:lnTo>
                    <a:lnTo>
                      <a:pt x="137" y="531"/>
                    </a:lnTo>
                    <a:lnTo>
                      <a:pt x="137" y="589"/>
                    </a:lnTo>
                    <a:lnTo>
                      <a:pt x="137" y="589"/>
                    </a:lnTo>
                    <a:lnTo>
                      <a:pt x="137" y="595"/>
                    </a:lnTo>
                    <a:lnTo>
                      <a:pt x="139" y="601"/>
                    </a:lnTo>
                    <a:lnTo>
                      <a:pt x="145" y="611"/>
                    </a:lnTo>
                    <a:lnTo>
                      <a:pt x="145" y="611"/>
                    </a:lnTo>
                    <a:lnTo>
                      <a:pt x="155" y="617"/>
                    </a:lnTo>
                    <a:lnTo>
                      <a:pt x="161" y="619"/>
                    </a:lnTo>
                    <a:lnTo>
                      <a:pt x="167" y="621"/>
                    </a:lnTo>
                    <a:lnTo>
                      <a:pt x="814" y="621"/>
                    </a:lnTo>
                    <a:lnTo>
                      <a:pt x="814" y="621"/>
                    </a:lnTo>
                    <a:lnTo>
                      <a:pt x="822" y="619"/>
                    </a:lnTo>
                    <a:lnTo>
                      <a:pt x="826" y="617"/>
                    </a:lnTo>
                    <a:lnTo>
                      <a:pt x="836" y="611"/>
                    </a:lnTo>
                    <a:lnTo>
                      <a:pt x="836" y="611"/>
                    </a:lnTo>
                    <a:lnTo>
                      <a:pt x="843" y="601"/>
                    </a:lnTo>
                    <a:lnTo>
                      <a:pt x="845" y="595"/>
                    </a:lnTo>
                    <a:lnTo>
                      <a:pt x="845" y="589"/>
                    </a:lnTo>
                    <a:lnTo>
                      <a:pt x="845" y="583"/>
                    </a:lnTo>
                    <a:lnTo>
                      <a:pt x="256" y="583"/>
                    </a:lnTo>
                    <a:lnTo>
                      <a:pt x="256" y="531"/>
                    </a:lnTo>
                    <a:lnTo>
                      <a:pt x="738" y="531"/>
                    </a:lnTo>
                    <a:lnTo>
                      <a:pt x="738" y="531"/>
                    </a:lnTo>
                    <a:lnTo>
                      <a:pt x="754" y="529"/>
                    </a:lnTo>
                    <a:lnTo>
                      <a:pt x="770" y="523"/>
                    </a:lnTo>
                    <a:lnTo>
                      <a:pt x="784" y="516"/>
                    </a:lnTo>
                    <a:lnTo>
                      <a:pt x="796" y="506"/>
                    </a:lnTo>
                    <a:lnTo>
                      <a:pt x="808" y="494"/>
                    </a:lnTo>
                    <a:lnTo>
                      <a:pt x="814" y="480"/>
                    </a:lnTo>
                    <a:lnTo>
                      <a:pt x="820" y="464"/>
                    </a:lnTo>
                    <a:lnTo>
                      <a:pt x="822" y="448"/>
                    </a:lnTo>
                    <a:lnTo>
                      <a:pt x="822" y="436"/>
                    </a:lnTo>
                    <a:lnTo>
                      <a:pt x="845" y="436"/>
                    </a:lnTo>
                    <a:lnTo>
                      <a:pt x="845" y="234"/>
                    </a:lnTo>
                    <a:lnTo>
                      <a:pt x="845" y="234"/>
                    </a:lnTo>
                    <a:lnTo>
                      <a:pt x="845" y="226"/>
                    </a:lnTo>
                    <a:lnTo>
                      <a:pt x="843" y="222"/>
                    </a:lnTo>
                    <a:lnTo>
                      <a:pt x="836" y="212"/>
                    </a:lnTo>
                    <a:lnTo>
                      <a:pt x="836" y="212"/>
                    </a:lnTo>
                    <a:lnTo>
                      <a:pt x="830" y="206"/>
                    </a:lnTo>
                    <a:lnTo>
                      <a:pt x="822" y="202"/>
                    </a:lnTo>
                    <a:lnTo>
                      <a:pt x="822" y="158"/>
                    </a:lnTo>
                    <a:lnTo>
                      <a:pt x="822" y="158"/>
                    </a:lnTo>
                    <a:close/>
                    <a:moveTo>
                      <a:pt x="40" y="0"/>
                    </a:moveTo>
                    <a:lnTo>
                      <a:pt x="40" y="0"/>
                    </a:lnTo>
                    <a:lnTo>
                      <a:pt x="32" y="0"/>
                    </a:lnTo>
                    <a:lnTo>
                      <a:pt x="24" y="3"/>
                    </a:lnTo>
                    <a:lnTo>
                      <a:pt x="18" y="5"/>
                    </a:lnTo>
                    <a:lnTo>
                      <a:pt x="12" y="11"/>
                    </a:lnTo>
                    <a:lnTo>
                      <a:pt x="6" y="17"/>
                    </a:lnTo>
                    <a:lnTo>
                      <a:pt x="2" y="23"/>
                    </a:lnTo>
                    <a:lnTo>
                      <a:pt x="0" y="31"/>
                    </a:lnTo>
                    <a:lnTo>
                      <a:pt x="0" y="39"/>
                    </a:lnTo>
                    <a:lnTo>
                      <a:pt x="0" y="432"/>
                    </a:lnTo>
                    <a:lnTo>
                      <a:pt x="0" y="432"/>
                    </a:lnTo>
                    <a:lnTo>
                      <a:pt x="0" y="440"/>
                    </a:lnTo>
                    <a:lnTo>
                      <a:pt x="2" y="448"/>
                    </a:lnTo>
                    <a:lnTo>
                      <a:pt x="6" y="456"/>
                    </a:lnTo>
                    <a:lnTo>
                      <a:pt x="12" y="462"/>
                    </a:lnTo>
                    <a:lnTo>
                      <a:pt x="18" y="466"/>
                    </a:lnTo>
                    <a:lnTo>
                      <a:pt x="24" y="470"/>
                    </a:lnTo>
                    <a:lnTo>
                      <a:pt x="32" y="472"/>
                    </a:lnTo>
                    <a:lnTo>
                      <a:pt x="40" y="472"/>
                    </a:lnTo>
                    <a:lnTo>
                      <a:pt x="724" y="472"/>
                    </a:lnTo>
                    <a:lnTo>
                      <a:pt x="724" y="472"/>
                    </a:lnTo>
                    <a:lnTo>
                      <a:pt x="732" y="472"/>
                    </a:lnTo>
                    <a:lnTo>
                      <a:pt x="738" y="470"/>
                    </a:lnTo>
                    <a:lnTo>
                      <a:pt x="746" y="466"/>
                    </a:lnTo>
                    <a:lnTo>
                      <a:pt x="752" y="462"/>
                    </a:lnTo>
                    <a:lnTo>
                      <a:pt x="756" y="456"/>
                    </a:lnTo>
                    <a:lnTo>
                      <a:pt x="760" y="448"/>
                    </a:lnTo>
                    <a:lnTo>
                      <a:pt x="762" y="440"/>
                    </a:lnTo>
                    <a:lnTo>
                      <a:pt x="764" y="432"/>
                    </a:lnTo>
                    <a:lnTo>
                      <a:pt x="764" y="39"/>
                    </a:lnTo>
                    <a:lnTo>
                      <a:pt x="764" y="39"/>
                    </a:lnTo>
                    <a:lnTo>
                      <a:pt x="762" y="31"/>
                    </a:lnTo>
                    <a:lnTo>
                      <a:pt x="760" y="23"/>
                    </a:lnTo>
                    <a:lnTo>
                      <a:pt x="756" y="17"/>
                    </a:lnTo>
                    <a:lnTo>
                      <a:pt x="752" y="11"/>
                    </a:lnTo>
                    <a:lnTo>
                      <a:pt x="746" y="5"/>
                    </a:lnTo>
                    <a:lnTo>
                      <a:pt x="738" y="3"/>
                    </a:lnTo>
                    <a:lnTo>
                      <a:pt x="732" y="0"/>
                    </a:lnTo>
                    <a:lnTo>
                      <a:pt x="724" y="0"/>
                    </a:lnTo>
                    <a:lnTo>
                      <a:pt x="40" y="0"/>
                    </a:lnTo>
                    <a:lnTo>
                      <a:pt x="40" y="0"/>
                    </a:lnTo>
                    <a:close/>
                    <a:moveTo>
                      <a:pt x="101" y="166"/>
                    </a:moveTo>
                    <a:lnTo>
                      <a:pt x="101" y="166"/>
                    </a:lnTo>
                    <a:lnTo>
                      <a:pt x="93" y="168"/>
                    </a:lnTo>
                    <a:lnTo>
                      <a:pt x="87" y="172"/>
                    </a:lnTo>
                    <a:lnTo>
                      <a:pt x="81" y="178"/>
                    </a:lnTo>
                    <a:lnTo>
                      <a:pt x="81" y="186"/>
                    </a:lnTo>
                    <a:lnTo>
                      <a:pt x="81" y="194"/>
                    </a:lnTo>
                    <a:lnTo>
                      <a:pt x="113" y="194"/>
                    </a:lnTo>
                    <a:lnTo>
                      <a:pt x="113" y="166"/>
                    </a:lnTo>
                    <a:lnTo>
                      <a:pt x="101" y="166"/>
                    </a:lnTo>
                    <a:lnTo>
                      <a:pt x="101" y="166"/>
                    </a:lnTo>
                    <a:close/>
                    <a:moveTo>
                      <a:pt x="101" y="93"/>
                    </a:moveTo>
                    <a:lnTo>
                      <a:pt x="111" y="95"/>
                    </a:lnTo>
                    <a:lnTo>
                      <a:pt x="111" y="95"/>
                    </a:lnTo>
                    <a:lnTo>
                      <a:pt x="107" y="103"/>
                    </a:lnTo>
                    <a:lnTo>
                      <a:pt x="107" y="103"/>
                    </a:lnTo>
                    <a:lnTo>
                      <a:pt x="103" y="107"/>
                    </a:lnTo>
                    <a:lnTo>
                      <a:pt x="103" y="107"/>
                    </a:lnTo>
                    <a:lnTo>
                      <a:pt x="95" y="107"/>
                    </a:lnTo>
                    <a:lnTo>
                      <a:pt x="95" y="107"/>
                    </a:lnTo>
                    <a:lnTo>
                      <a:pt x="85" y="105"/>
                    </a:lnTo>
                    <a:lnTo>
                      <a:pt x="85" y="105"/>
                    </a:lnTo>
                    <a:lnTo>
                      <a:pt x="81" y="103"/>
                    </a:lnTo>
                    <a:lnTo>
                      <a:pt x="79" y="99"/>
                    </a:lnTo>
                    <a:lnTo>
                      <a:pt x="79" y="99"/>
                    </a:lnTo>
                    <a:lnTo>
                      <a:pt x="77" y="95"/>
                    </a:lnTo>
                    <a:lnTo>
                      <a:pt x="75" y="89"/>
                    </a:lnTo>
                    <a:lnTo>
                      <a:pt x="75" y="89"/>
                    </a:lnTo>
                    <a:lnTo>
                      <a:pt x="77" y="81"/>
                    </a:lnTo>
                    <a:lnTo>
                      <a:pt x="81" y="75"/>
                    </a:lnTo>
                    <a:lnTo>
                      <a:pt x="81" y="75"/>
                    </a:lnTo>
                    <a:lnTo>
                      <a:pt x="87" y="71"/>
                    </a:lnTo>
                    <a:lnTo>
                      <a:pt x="93" y="71"/>
                    </a:lnTo>
                    <a:lnTo>
                      <a:pt x="93" y="71"/>
                    </a:lnTo>
                    <a:lnTo>
                      <a:pt x="99" y="71"/>
                    </a:lnTo>
                    <a:lnTo>
                      <a:pt x="105" y="73"/>
                    </a:lnTo>
                    <a:lnTo>
                      <a:pt x="105" y="73"/>
                    </a:lnTo>
                    <a:lnTo>
                      <a:pt x="107" y="77"/>
                    </a:lnTo>
                    <a:lnTo>
                      <a:pt x="111" y="81"/>
                    </a:lnTo>
                    <a:lnTo>
                      <a:pt x="101" y="83"/>
                    </a:lnTo>
                    <a:lnTo>
                      <a:pt x="101" y="83"/>
                    </a:lnTo>
                    <a:lnTo>
                      <a:pt x="99" y="81"/>
                    </a:lnTo>
                    <a:lnTo>
                      <a:pt x="99" y="81"/>
                    </a:lnTo>
                    <a:lnTo>
                      <a:pt x="97" y="79"/>
                    </a:lnTo>
                    <a:lnTo>
                      <a:pt x="97" y="79"/>
                    </a:lnTo>
                    <a:lnTo>
                      <a:pt x="95" y="79"/>
                    </a:lnTo>
                    <a:lnTo>
                      <a:pt x="95" y="79"/>
                    </a:lnTo>
                    <a:lnTo>
                      <a:pt x="91" y="79"/>
                    </a:lnTo>
                    <a:lnTo>
                      <a:pt x="89" y="81"/>
                    </a:lnTo>
                    <a:lnTo>
                      <a:pt x="89" y="81"/>
                    </a:lnTo>
                    <a:lnTo>
                      <a:pt x="87" y="89"/>
                    </a:lnTo>
                    <a:lnTo>
                      <a:pt x="87" y="89"/>
                    </a:lnTo>
                    <a:lnTo>
                      <a:pt x="87" y="93"/>
                    </a:lnTo>
                    <a:lnTo>
                      <a:pt x="89" y="97"/>
                    </a:lnTo>
                    <a:lnTo>
                      <a:pt x="89" y="97"/>
                    </a:lnTo>
                    <a:lnTo>
                      <a:pt x="91" y="99"/>
                    </a:lnTo>
                    <a:lnTo>
                      <a:pt x="93" y="99"/>
                    </a:lnTo>
                    <a:lnTo>
                      <a:pt x="93" y="99"/>
                    </a:lnTo>
                    <a:lnTo>
                      <a:pt x="99" y="97"/>
                    </a:lnTo>
                    <a:lnTo>
                      <a:pt x="99" y="97"/>
                    </a:lnTo>
                    <a:lnTo>
                      <a:pt x="101" y="93"/>
                    </a:lnTo>
                    <a:lnTo>
                      <a:pt x="101" y="93"/>
                    </a:lnTo>
                    <a:close/>
                    <a:moveTo>
                      <a:pt x="115" y="81"/>
                    </a:moveTo>
                    <a:lnTo>
                      <a:pt x="125" y="81"/>
                    </a:lnTo>
                    <a:lnTo>
                      <a:pt x="125" y="85"/>
                    </a:lnTo>
                    <a:lnTo>
                      <a:pt x="125" y="85"/>
                    </a:lnTo>
                    <a:lnTo>
                      <a:pt x="127" y="81"/>
                    </a:lnTo>
                    <a:lnTo>
                      <a:pt x="127" y="81"/>
                    </a:lnTo>
                    <a:lnTo>
                      <a:pt x="131" y="81"/>
                    </a:lnTo>
                    <a:lnTo>
                      <a:pt x="131" y="81"/>
                    </a:lnTo>
                    <a:lnTo>
                      <a:pt x="135" y="81"/>
                    </a:lnTo>
                    <a:lnTo>
                      <a:pt x="133" y="89"/>
                    </a:lnTo>
                    <a:lnTo>
                      <a:pt x="133" y="89"/>
                    </a:lnTo>
                    <a:lnTo>
                      <a:pt x="131" y="89"/>
                    </a:lnTo>
                    <a:lnTo>
                      <a:pt x="131" y="89"/>
                    </a:lnTo>
                    <a:lnTo>
                      <a:pt x="127" y="89"/>
                    </a:lnTo>
                    <a:lnTo>
                      <a:pt x="127" y="89"/>
                    </a:lnTo>
                    <a:lnTo>
                      <a:pt x="125" y="99"/>
                    </a:lnTo>
                    <a:lnTo>
                      <a:pt x="125" y="107"/>
                    </a:lnTo>
                    <a:lnTo>
                      <a:pt x="115" y="107"/>
                    </a:lnTo>
                    <a:lnTo>
                      <a:pt x="115" y="81"/>
                    </a:lnTo>
                    <a:lnTo>
                      <a:pt x="115" y="81"/>
                    </a:lnTo>
                    <a:close/>
                    <a:moveTo>
                      <a:pt x="167" y="97"/>
                    </a:moveTo>
                    <a:lnTo>
                      <a:pt x="147" y="97"/>
                    </a:lnTo>
                    <a:lnTo>
                      <a:pt x="147" y="97"/>
                    </a:lnTo>
                    <a:lnTo>
                      <a:pt x="149" y="101"/>
                    </a:lnTo>
                    <a:lnTo>
                      <a:pt x="149" y="101"/>
                    </a:lnTo>
                    <a:lnTo>
                      <a:pt x="153" y="101"/>
                    </a:lnTo>
                    <a:lnTo>
                      <a:pt x="153" y="101"/>
                    </a:lnTo>
                    <a:lnTo>
                      <a:pt x="155" y="101"/>
                    </a:lnTo>
                    <a:lnTo>
                      <a:pt x="155" y="101"/>
                    </a:lnTo>
                    <a:lnTo>
                      <a:pt x="157" y="99"/>
                    </a:lnTo>
                    <a:lnTo>
                      <a:pt x="167" y="101"/>
                    </a:lnTo>
                    <a:lnTo>
                      <a:pt x="167" y="101"/>
                    </a:lnTo>
                    <a:lnTo>
                      <a:pt x="161" y="105"/>
                    </a:lnTo>
                    <a:lnTo>
                      <a:pt x="161" y="105"/>
                    </a:lnTo>
                    <a:lnTo>
                      <a:pt x="153" y="107"/>
                    </a:lnTo>
                    <a:lnTo>
                      <a:pt x="153" y="107"/>
                    </a:lnTo>
                    <a:lnTo>
                      <a:pt x="145" y="107"/>
                    </a:lnTo>
                    <a:lnTo>
                      <a:pt x="145" y="107"/>
                    </a:lnTo>
                    <a:lnTo>
                      <a:pt x="139" y="101"/>
                    </a:lnTo>
                    <a:lnTo>
                      <a:pt x="139" y="101"/>
                    </a:lnTo>
                    <a:lnTo>
                      <a:pt x="137" y="95"/>
                    </a:lnTo>
                    <a:lnTo>
                      <a:pt x="137" y="95"/>
                    </a:lnTo>
                    <a:lnTo>
                      <a:pt x="139" y="89"/>
                    </a:lnTo>
                    <a:lnTo>
                      <a:pt x="141" y="85"/>
                    </a:lnTo>
                    <a:lnTo>
                      <a:pt x="141" y="85"/>
                    </a:lnTo>
                    <a:lnTo>
                      <a:pt x="145" y="81"/>
                    </a:lnTo>
                    <a:lnTo>
                      <a:pt x="151" y="81"/>
                    </a:lnTo>
                    <a:lnTo>
                      <a:pt x="151" y="81"/>
                    </a:lnTo>
                    <a:lnTo>
                      <a:pt x="161" y="83"/>
                    </a:lnTo>
                    <a:lnTo>
                      <a:pt x="161" y="83"/>
                    </a:lnTo>
                    <a:lnTo>
                      <a:pt x="165" y="87"/>
                    </a:lnTo>
                    <a:lnTo>
                      <a:pt x="165" y="87"/>
                    </a:lnTo>
                    <a:lnTo>
                      <a:pt x="167" y="95"/>
                    </a:lnTo>
                    <a:lnTo>
                      <a:pt x="167" y="97"/>
                    </a:lnTo>
                    <a:lnTo>
                      <a:pt x="167" y="97"/>
                    </a:lnTo>
                    <a:close/>
                    <a:moveTo>
                      <a:pt x="157" y="91"/>
                    </a:moveTo>
                    <a:lnTo>
                      <a:pt x="147" y="91"/>
                    </a:lnTo>
                    <a:lnTo>
                      <a:pt x="147" y="91"/>
                    </a:lnTo>
                    <a:lnTo>
                      <a:pt x="149" y="89"/>
                    </a:lnTo>
                    <a:lnTo>
                      <a:pt x="149" y="89"/>
                    </a:lnTo>
                    <a:lnTo>
                      <a:pt x="153" y="87"/>
                    </a:lnTo>
                    <a:lnTo>
                      <a:pt x="153" y="87"/>
                    </a:lnTo>
                    <a:lnTo>
                      <a:pt x="155" y="87"/>
                    </a:lnTo>
                    <a:lnTo>
                      <a:pt x="155" y="87"/>
                    </a:lnTo>
                    <a:lnTo>
                      <a:pt x="157" y="91"/>
                    </a:lnTo>
                    <a:lnTo>
                      <a:pt x="157" y="91"/>
                    </a:lnTo>
                    <a:close/>
                    <a:moveTo>
                      <a:pt x="198" y="71"/>
                    </a:moveTo>
                    <a:lnTo>
                      <a:pt x="198" y="107"/>
                    </a:lnTo>
                    <a:lnTo>
                      <a:pt x="189" y="107"/>
                    </a:lnTo>
                    <a:lnTo>
                      <a:pt x="189" y="103"/>
                    </a:lnTo>
                    <a:lnTo>
                      <a:pt x="189" y="103"/>
                    </a:lnTo>
                    <a:lnTo>
                      <a:pt x="187" y="107"/>
                    </a:lnTo>
                    <a:lnTo>
                      <a:pt x="187" y="107"/>
                    </a:lnTo>
                    <a:lnTo>
                      <a:pt x="181" y="107"/>
                    </a:lnTo>
                    <a:lnTo>
                      <a:pt x="181" y="107"/>
                    </a:lnTo>
                    <a:lnTo>
                      <a:pt x="177" y="107"/>
                    </a:lnTo>
                    <a:lnTo>
                      <a:pt x="173" y="103"/>
                    </a:lnTo>
                    <a:lnTo>
                      <a:pt x="173" y="103"/>
                    </a:lnTo>
                    <a:lnTo>
                      <a:pt x="171" y="99"/>
                    </a:lnTo>
                    <a:lnTo>
                      <a:pt x="171" y="93"/>
                    </a:lnTo>
                    <a:lnTo>
                      <a:pt x="171" y="93"/>
                    </a:lnTo>
                    <a:lnTo>
                      <a:pt x="171" y="87"/>
                    </a:lnTo>
                    <a:lnTo>
                      <a:pt x="173" y="83"/>
                    </a:lnTo>
                    <a:lnTo>
                      <a:pt x="173" y="83"/>
                    </a:lnTo>
                    <a:lnTo>
                      <a:pt x="177" y="81"/>
                    </a:lnTo>
                    <a:lnTo>
                      <a:pt x="181" y="81"/>
                    </a:lnTo>
                    <a:lnTo>
                      <a:pt x="181" y="81"/>
                    </a:lnTo>
                    <a:lnTo>
                      <a:pt x="185" y="81"/>
                    </a:lnTo>
                    <a:lnTo>
                      <a:pt x="185" y="81"/>
                    </a:lnTo>
                    <a:lnTo>
                      <a:pt x="189" y="83"/>
                    </a:lnTo>
                    <a:lnTo>
                      <a:pt x="189" y="71"/>
                    </a:lnTo>
                    <a:lnTo>
                      <a:pt x="198" y="71"/>
                    </a:lnTo>
                    <a:lnTo>
                      <a:pt x="198" y="71"/>
                    </a:lnTo>
                    <a:close/>
                    <a:moveTo>
                      <a:pt x="189" y="93"/>
                    </a:moveTo>
                    <a:lnTo>
                      <a:pt x="189" y="93"/>
                    </a:lnTo>
                    <a:lnTo>
                      <a:pt x="187" y="99"/>
                    </a:lnTo>
                    <a:lnTo>
                      <a:pt x="187" y="99"/>
                    </a:lnTo>
                    <a:lnTo>
                      <a:pt x="185" y="101"/>
                    </a:lnTo>
                    <a:lnTo>
                      <a:pt x="185" y="101"/>
                    </a:lnTo>
                    <a:lnTo>
                      <a:pt x="181" y="99"/>
                    </a:lnTo>
                    <a:lnTo>
                      <a:pt x="181" y="99"/>
                    </a:lnTo>
                    <a:lnTo>
                      <a:pt x="181" y="95"/>
                    </a:lnTo>
                    <a:lnTo>
                      <a:pt x="181" y="95"/>
                    </a:lnTo>
                    <a:lnTo>
                      <a:pt x="181" y="89"/>
                    </a:lnTo>
                    <a:lnTo>
                      <a:pt x="181" y="89"/>
                    </a:lnTo>
                    <a:lnTo>
                      <a:pt x="185" y="87"/>
                    </a:lnTo>
                    <a:lnTo>
                      <a:pt x="185" y="87"/>
                    </a:lnTo>
                    <a:lnTo>
                      <a:pt x="187" y="89"/>
                    </a:lnTo>
                    <a:lnTo>
                      <a:pt x="187" y="89"/>
                    </a:lnTo>
                    <a:lnTo>
                      <a:pt x="189" y="93"/>
                    </a:lnTo>
                    <a:lnTo>
                      <a:pt x="189" y="93"/>
                    </a:lnTo>
                    <a:close/>
                    <a:moveTo>
                      <a:pt x="204" y="71"/>
                    </a:moveTo>
                    <a:lnTo>
                      <a:pt x="214" y="71"/>
                    </a:lnTo>
                    <a:lnTo>
                      <a:pt x="214" y="77"/>
                    </a:lnTo>
                    <a:lnTo>
                      <a:pt x="204" y="77"/>
                    </a:lnTo>
                    <a:lnTo>
                      <a:pt x="204" y="71"/>
                    </a:lnTo>
                    <a:lnTo>
                      <a:pt x="204" y="71"/>
                    </a:lnTo>
                    <a:close/>
                    <a:moveTo>
                      <a:pt x="204" y="81"/>
                    </a:moveTo>
                    <a:lnTo>
                      <a:pt x="214" y="81"/>
                    </a:lnTo>
                    <a:lnTo>
                      <a:pt x="214" y="107"/>
                    </a:lnTo>
                    <a:lnTo>
                      <a:pt x="204" y="107"/>
                    </a:lnTo>
                    <a:lnTo>
                      <a:pt x="204" y="81"/>
                    </a:lnTo>
                    <a:lnTo>
                      <a:pt x="204" y="81"/>
                    </a:lnTo>
                    <a:close/>
                    <a:moveTo>
                      <a:pt x="232" y="71"/>
                    </a:moveTo>
                    <a:lnTo>
                      <a:pt x="232" y="81"/>
                    </a:lnTo>
                    <a:lnTo>
                      <a:pt x="238" y="81"/>
                    </a:lnTo>
                    <a:lnTo>
                      <a:pt x="238" y="89"/>
                    </a:lnTo>
                    <a:lnTo>
                      <a:pt x="232" y="89"/>
                    </a:lnTo>
                    <a:lnTo>
                      <a:pt x="232" y="97"/>
                    </a:lnTo>
                    <a:lnTo>
                      <a:pt x="232" y="97"/>
                    </a:lnTo>
                    <a:lnTo>
                      <a:pt x="234" y="99"/>
                    </a:lnTo>
                    <a:lnTo>
                      <a:pt x="234" y="99"/>
                    </a:lnTo>
                    <a:lnTo>
                      <a:pt x="236" y="101"/>
                    </a:lnTo>
                    <a:lnTo>
                      <a:pt x="236" y="101"/>
                    </a:lnTo>
                    <a:lnTo>
                      <a:pt x="238" y="99"/>
                    </a:lnTo>
                    <a:lnTo>
                      <a:pt x="238" y="107"/>
                    </a:lnTo>
                    <a:lnTo>
                      <a:pt x="238" y="107"/>
                    </a:lnTo>
                    <a:lnTo>
                      <a:pt x="232" y="107"/>
                    </a:lnTo>
                    <a:lnTo>
                      <a:pt x="232" y="107"/>
                    </a:lnTo>
                    <a:lnTo>
                      <a:pt x="226" y="107"/>
                    </a:lnTo>
                    <a:lnTo>
                      <a:pt x="226" y="107"/>
                    </a:lnTo>
                    <a:lnTo>
                      <a:pt x="224" y="103"/>
                    </a:lnTo>
                    <a:lnTo>
                      <a:pt x="224" y="103"/>
                    </a:lnTo>
                    <a:lnTo>
                      <a:pt x="222" y="97"/>
                    </a:lnTo>
                    <a:lnTo>
                      <a:pt x="222" y="89"/>
                    </a:lnTo>
                    <a:lnTo>
                      <a:pt x="220" y="89"/>
                    </a:lnTo>
                    <a:lnTo>
                      <a:pt x="220" y="81"/>
                    </a:lnTo>
                    <a:lnTo>
                      <a:pt x="222" y="81"/>
                    </a:lnTo>
                    <a:lnTo>
                      <a:pt x="222" y="77"/>
                    </a:lnTo>
                    <a:lnTo>
                      <a:pt x="232" y="71"/>
                    </a:lnTo>
                    <a:lnTo>
                      <a:pt x="232" y="71"/>
                    </a:lnTo>
                    <a:close/>
                    <a:moveTo>
                      <a:pt x="266" y="93"/>
                    </a:moveTo>
                    <a:lnTo>
                      <a:pt x="274" y="95"/>
                    </a:lnTo>
                    <a:lnTo>
                      <a:pt x="274" y="95"/>
                    </a:lnTo>
                    <a:lnTo>
                      <a:pt x="272" y="101"/>
                    </a:lnTo>
                    <a:lnTo>
                      <a:pt x="268" y="105"/>
                    </a:lnTo>
                    <a:lnTo>
                      <a:pt x="268" y="105"/>
                    </a:lnTo>
                    <a:lnTo>
                      <a:pt x="264" y="107"/>
                    </a:lnTo>
                    <a:lnTo>
                      <a:pt x="258" y="107"/>
                    </a:lnTo>
                    <a:lnTo>
                      <a:pt x="258" y="107"/>
                    </a:lnTo>
                    <a:lnTo>
                      <a:pt x="252" y="107"/>
                    </a:lnTo>
                    <a:lnTo>
                      <a:pt x="248" y="103"/>
                    </a:lnTo>
                    <a:lnTo>
                      <a:pt x="248" y="103"/>
                    </a:lnTo>
                    <a:lnTo>
                      <a:pt x="244" y="97"/>
                    </a:lnTo>
                    <a:lnTo>
                      <a:pt x="242" y="89"/>
                    </a:lnTo>
                    <a:lnTo>
                      <a:pt x="242" y="89"/>
                    </a:lnTo>
                    <a:lnTo>
                      <a:pt x="244" y="81"/>
                    </a:lnTo>
                    <a:lnTo>
                      <a:pt x="248" y="75"/>
                    </a:lnTo>
                    <a:lnTo>
                      <a:pt x="248" y="75"/>
                    </a:lnTo>
                    <a:lnTo>
                      <a:pt x="252" y="71"/>
                    </a:lnTo>
                    <a:lnTo>
                      <a:pt x="260" y="71"/>
                    </a:lnTo>
                    <a:lnTo>
                      <a:pt x="260" y="71"/>
                    </a:lnTo>
                    <a:lnTo>
                      <a:pt x="266" y="71"/>
                    </a:lnTo>
                    <a:lnTo>
                      <a:pt x="270" y="75"/>
                    </a:lnTo>
                    <a:lnTo>
                      <a:pt x="270" y="75"/>
                    </a:lnTo>
                    <a:lnTo>
                      <a:pt x="274" y="81"/>
                    </a:lnTo>
                    <a:lnTo>
                      <a:pt x="266" y="83"/>
                    </a:lnTo>
                    <a:lnTo>
                      <a:pt x="266" y="83"/>
                    </a:lnTo>
                    <a:lnTo>
                      <a:pt x="264" y="79"/>
                    </a:lnTo>
                    <a:lnTo>
                      <a:pt x="264" y="79"/>
                    </a:lnTo>
                    <a:lnTo>
                      <a:pt x="258" y="77"/>
                    </a:lnTo>
                    <a:lnTo>
                      <a:pt x="258" y="77"/>
                    </a:lnTo>
                    <a:lnTo>
                      <a:pt x="256" y="77"/>
                    </a:lnTo>
                    <a:lnTo>
                      <a:pt x="252" y="79"/>
                    </a:lnTo>
                    <a:lnTo>
                      <a:pt x="252" y="79"/>
                    </a:lnTo>
                    <a:lnTo>
                      <a:pt x="250" y="83"/>
                    </a:lnTo>
                    <a:lnTo>
                      <a:pt x="250" y="89"/>
                    </a:lnTo>
                    <a:lnTo>
                      <a:pt x="250" y="89"/>
                    </a:lnTo>
                    <a:lnTo>
                      <a:pt x="250" y="95"/>
                    </a:lnTo>
                    <a:lnTo>
                      <a:pt x="252" y="99"/>
                    </a:lnTo>
                    <a:lnTo>
                      <a:pt x="252" y="99"/>
                    </a:lnTo>
                    <a:lnTo>
                      <a:pt x="256" y="101"/>
                    </a:lnTo>
                    <a:lnTo>
                      <a:pt x="258" y="101"/>
                    </a:lnTo>
                    <a:lnTo>
                      <a:pt x="258" y="101"/>
                    </a:lnTo>
                    <a:lnTo>
                      <a:pt x="264" y="99"/>
                    </a:lnTo>
                    <a:lnTo>
                      <a:pt x="264" y="99"/>
                    </a:lnTo>
                    <a:lnTo>
                      <a:pt x="266" y="93"/>
                    </a:lnTo>
                    <a:lnTo>
                      <a:pt x="266" y="93"/>
                    </a:lnTo>
                    <a:close/>
                    <a:moveTo>
                      <a:pt x="286" y="89"/>
                    </a:moveTo>
                    <a:lnTo>
                      <a:pt x="278" y="87"/>
                    </a:lnTo>
                    <a:lnTo>
                      <a:pt x="278" y="87"/>
                    </a:lnTo>
                    <a:lnTo>
                      <a:pt x="282" y="83"/>
                    </a:lnTo>
                    <a:lnTo>
                      <a:pt x="282" y="83"/>
                    </a:lnTo>
                    <a:lnTo>
                      <a:pt x="290" y="81"/>
                    </a:lnTo>
                    <a:lnTo>
                      <a:pt x="290" y="81"/>
                    </a:lnTo>
                    <a:lnTo>
                      <a:pt x="296" y="81"/>
                    </a:lnTo>
                    <a:lnTo>
                      <a:pt x="296" y="81"/>
                    </a:lnTo>
                    <a:lnTo>
                      <a:pt x="300" y="85"/>
                    </a:lnTo>
                    <a:lnTo>
                      <a:pt x="300" y="85"/>
                    </a:lnTo>
                    <a:lnTo>
                      <a:pt x="302" y="91"/>
                    </a:lnTo>
                    <a:lnTo>
                      <a:pt x="300" y="99"/>
                    </a:lnTo>
                    <a:lnTo>
                      <a:pt x="300" y="99"/>
                    </a:lnTo>
                    <a:lnTo>
                      <a:pt x="302" y="103"/>
                    </a:lnTo>
                    <a:lnTo>
                      <a:pt x="302" y="103"/>
                    </a:lnTo>
                    <a:lnTo>
                      <a:pt x="302" y="107"/>
                    </a:lnTo>
                    <a:lnTo>
                      <a:pt x="296" y="107"/>
                    </a:lnTo>
                    <a:lnTo>
                      <a:pt x="296" y="107"/>
                    </a:lnTo>
                    <a:lnTo>
                      <a:pt x="296" y="105"/>
                    </a:lnTo>
                    <a:lnTo>
                      <a:pt x="296" y="105"/>
                    </a:lnTo>
                    <a:lnTo>
                      <a:pt x="294" y="105"/>
                    </a:lnTo>
                    <a:lnTo>
                      <a:pt x="294" y="105"/>
                    </a:lnTo>
                    <a:lnTo>
                      <a:pt x="292" y="107"/>
                    </a:lnTo>
                    <a:lnTo>
                      <a:pt x="292" y="107"/>
                    </a:lnTo>
                    <a:lnTo>
                      <a:pt x="286" y="107"/>
                    </a:lnTo>
                    <a:lnTo>
                      <a:pt x="286" y="107"/>
                    </a:lnTo>
                    <a:lnTo>
                      <a:pt x="284" y="107"/>
                    </a:lnTo>
                    <a:lnTo>
                      <a:pt x="280" y="105"/>
                    </a:lnTo>
                    <a:lnTo>
                      <a:pt x="280" y="105"/>
                    </a:lnTo>
                    <a:lnTo>
                      <a:pt x="278" y="103"/>
                    </a:lnTo>
                    <a:lnTo>
                      <a:pt x="278" y="99"/>
                    </a:lnTo>
                    <a:lnTo>
                      <a:pt x="278" y="99"/>
                    </a:lnTo>
                    <a:lnTo>
                      <a:pt x="280" y="97"/>
                    </a:lnTo>
                    <a:lnTo>
                      <a:pt x="280" y="97"/>
                    </a:lnTo>
                    <a:lnTo>
                      <a:pt x="282" y="93"/>
                    </a:lnTo>
                    <a:lnTo>
                      <a:pt x="282" y="93"/>
                    </a:lnTo>
                    <a:lnTo>
                      <a:pt x="288" y="91"/>
                    </a:lnTo>
                    <a:lnTo>
                      <a:pt x="288" y="91"/>
                    </a:lnTo>
                    <a:lnTo>
                      <a:pt x="294" y="91"/>
                    </a:lnTo>
                    <a:lnTo>
                      <a:pt x="294" y="89"/>
                    </a:lnTo>
                    <a:lnTo>
                      <a:pt x="294" y="89"/>
                    </a:lnTo>
                    <a:lnTo>
                      <a:pt x="294" y="87"/>
                    </a:lnTo>
                    <a:lnTo>
                      <a:pt x="294" y="87"/>
                    </a:lnTo>
                    <a:lnTo>
                      <a:pt x="290" y="85"/>
                    </a:lnTo>
                    <a:lnTo>
                      <a:pt x="290" y="85"/>
                    </a:lnTo>
                    <a:lnTo>
                      <a:pt x="286" y="87"/>
                    </a:lnTo>
                    <a:lnTo>
                      <a:pt x="286" y="87"/>
                    </a:lnTo>
                    <a:lnTo>
                      <a:pt x="286" y="89"/>
                    </a:lnTo>
                    <a:lnTo>
                      <a:pt x="286" y="89"/>
                    </a:lnTo>
                    <a:close/>
                    <a:moveTo>
                      <a:pt x="294" y="95"/>
                    </a:moveTo>
                    <a:lnTo>
                      <a:pt x="294" y="95"/>
                    </a:lnTo>
                    <a:lnTo>
                      <a:pt x="294" y="95"/>
                    </a:lnTo>
                    <a:lnTo>
                      <a:pt x="294" y="99"/>
                    </a:lnTo>
                    <a:lnTo>
                      <a:pt x="294" y="99"/>
                    </a:lnTo>
                    <a:lnTo>
                      <a:pt x="292" y="101"/>
                    </a:lnTo>
                    <a:lnTo>
                      <a:pt x="292" y="101"/>
                    </a:lnTo>
                    <a:lnTo>
                      <a:pt x="288" y="103"/>
                    </a:lnTo>
                    <a:lnTo>
                      <a:pt x="288" y="103"/>
                    </a:lnTo>
                    <a:lnTo>
                      <a:pt x="286" y="101"/>
                    </a:lnTo>
                    <a:lnTo>
                      <a:pt x="286" y="101"/>
                    </a:lnTo>
                    <a:lnTo>
                      <a:pt x="286" y="99"/>
                    </a:lnTo>
                    <a:lnTo>
                      <a:pt x="286" y="99"/>
                    </a:lnTo>
                    <a:lnTo>
                      <a:pt x="286" y="97"/>
                    </a:lnTo>
                    <a:lnTo>
                      <a:pt x="286" y="97"/>
                    </a:lnTo>
                    <a:lnTo>
                      <a:pt x="290" y="95"/>
                    </a:lnTo>
                    <a:lnTo>
                      <a:pt x="290" y="95"/>
                    </a:lnTo>
                    <a:lnTo>
                      <a:pt x="294" y="95"/>
                    </a:lnTo>
                    <a:lnTo>
                      <a:pt x="294" y="95"/>
                    </a:lnTo>
                    <a:close/>
                    <a:moveTo>
                      <a:pt x="314" y="107"/>
                    </a:moveTo>
                    <a:lnTo>
                      <a:pt x="308" y="107"/>
                    </a:lnTo>
                    <a:lnTo>
                      <a:pt x="308" y="81"/>
                    </a:lnTo>
                    <a:lnTo>
                      <a:pt x="314" y="81"/>
                    </a:lnTo>
                    <a:lnTo>
                      <a:pt x="314" y="85"/>
                    </a:lnTo>
                    <a:lnTo>
                      <a:pt x="314" y="85"/>
                    </a:lnTo>
                    <a:lnTo>
                      <a:pt x="316" y="81"/>
                    </a:lnTo>
                    <a:lnTo>
                      <a:pt x="316" y="81"/>
                    </a:lnTo>
                    <a:lnTo>
                      <a:pt x="320" y="81"/>
                    </a:lnTo>
                    <a:lnTo>
                      <a:pt x="320" y="81"/>
                    </a:lnTo>
                    <a:lnTo>
                      <a:pt x="324" y="81"/>
                    </a:lnTo>
                    <a:lnTo>
                      <a:pt x="322" y="87"/>
                    </a:lnTo>
                    <a:lnTo>
                      <a:pt x="322" y="87"/>
                    </a:lnTo>
                    <a:lnTo>
                      <a:pt x="318" y="87"/>
                    </a:lnTo>
                    <a:lnTo>
                      <a:pt x="318" y="87"/>
                    </a:lnTo>
                    <a:lnTo>
                      <a:pt x="316" y="87"/>
                    </a:lnTo>
                    <a:lnTo>
                      <a:pt x="316" y="87"/>
                    </a:lnTo>
                    <a:lnTo>
                      <a:pt x="314" y="91"/>
                    </a:lnTo>
                    <a:lnTo>
                      <a:pt x="314" y="91"/>
                    </a:lnTo>
                    <a:lnTo>
                      <a:pt x="314" y="99"/>
                    </a:lnTo>
                    <a:lnTo>
                      <a:pt x="314" y="107"/>
                    </a:lnTo>
                    <a:lnTo>
                      <a:pt x="314" y="107"/>
                    </a:lnTo>
                    <a:close/>
                    <a:moveTo>
                      <a:pt x="351" y="107"/>
                    </a:moveTo>
                    <a:lnTo>
                      <a:pt x="343" y="107"/>
                    </a:lnTo>
                    <a:lnTo>
                      <a:pt x="343" y="103"/>
                    </a:lnTo>
                    <a:lnTo>
                      <a:pt x="343" y="103"/>
                    </a:lnTo>
                    <a:lnTo>
                      <a:pt x="341" y="107"/>
                    </a:lnTo>
                    <a:lnTo>
                      <a:pt x="341" y="107"/>
                    </a:lnTo>
                    <a:lnTo>
                      <a:pt x="335" y="107"/>
                    </a:lnTo>
                    <a:lnTo>
                      <a:pt x="335" y="107"/>
                    </a:lnTo>
                    <a:lnTo>
                      <a:pt x="331" y="107"/>
                    </a:lnTo>
                    <a:lnTo>
                      <a:pt x="327" y="105"/>
                    </a:lnTo>
                    <a:lnTo>
                      <a:pt x="327" y="105"/>
                    </a:lnTo>
                    <a:lnTo>
                      <a:pt x="325" y="99"/>
                    </a:lnTo>
                    <a:lnTo>
                      <a:pt x="325" y="93"/>
                    </a:lnTo>
                    <a:lnTo>
                      <a:pt x="325" y="93"/>
                    </a:lnTo>
                    <a:lnTo>
                      <a:pt x="325" y="89"/>
                    </a:lnTo>
                    <a:lnTo>
                      <a:pt x="327" y="83"/>
                    </a:lnTo>
                    <a:lnTo>
                      <a:pt x="327" y="83"/>
                    </a:lnTo>
                    <a:lnTo>
                      <a:pt x="331" y="81"/>
                    </a:lnTo>
                    <a:lnTo>
                      <a:pt x="335" y="81"/>
                    </a:lnTo>
                    <a:lnTo>
                      <a:pt x="335" y="81"/>
                    </a:lnTo>
                    <a:lnTo>
                      <a:pt x="339" y="81"/>
                    </a:lnTo>
                    <a:lnTo>
                      <a:pt x="343" y="85"/>
                    </a:lnTo>
                    <a:lnTo>
                      <a:pt x="343" y="71"/>
                    </a:lnTo>
                    <a:lnTo>
                      <a:pt x="351" y="71"/>
                    </a:lnTo>
                    <a:lnTo>
                      <a:pt x="351" y="107"/>
                    </a:lnTo>
                    <a:lnTo>
                      <a:pt x="351" y="107"/>
                    </a:lnTo>
                    <a:close/>
                    <a:moveTo>
                      <a:pt x="331" y="93"/>
                    </a:moveTo>
                    <a:lnTo>
                      <a:pt x="331" y="93"/>
                    </a:lnTo>
                    <a:lnTo>
                      <a:pt x="333" y="87"/>
                    </a:lnTo>
                    <a:lnTo>
                      <a:pt x="333" y="87"/>
                    </a:lnTo>
                    <a:lnTo>
                      <a:pt x="337" y="85"/>
                    </a:lnTo>
                    <a:lnTo>
                      <a:pt x="337" y="85"/>
                    </a:lnTo>
                    <a:lnTo>
                      <a:pt x="341" y="87"/>
                    </a:lnTo>
                    <a:lnTo>
                      <a:pt x="341" y="87"/>
                    </a:lnTo>
                    <a:lnTo>
                      <a:pt x="343" y="95"/>
                    </a:lnTo>
                    <a:lnTo>
                      <a:pt x="343" y="95"/>
                    </a:lnTo>
                    <a:lnTo>
                      <a:pt x="341" y="101"/>
                    </a:lnTo>
                    <a:lnTo>
                      <a:pt x="341" y="101"/>
                    </a:lnTo>
                    <a:lnTo>
                      <a:pt x="337" y="103"/>
                    </a:lnTo>
                    <a:lnTo>
                      <a:pt x="337" y="103"/>
                    </a:lnTo>
                    <a:lnTo>
                      <a:pt x="335" y="101"/>
                    </a:lnTo>
                    <a:lnTo>
                      <a:pt x="333" y="99"/>
                    </a:lnTo>
                    <a:lnTo>
                      <a:pt x="333" y="99"/>
                    </a:lnTo>
                    <a:lnTo>
                      <a:pt x="331" y="93"/>
                    </a:lnTo>
                    <a:lnTo>
                      <a:pt x="331" y="93"/>
                    </a:lnTo>
                    <a:close/>
                    <a:moveTo>
                      <a:pt x="91" y="345"/>
                    </a:moveTo>
                    <a:lnTo>
                      <a:pt x="91" y="345"/>
                    </a:lnTo>
                    <a:lnTo>
                      <a:pt x="87" y="345"/>
                    </a:lnTo>
                    <a:lnTo>
                      <a:pt x="83" y="349"/>
                    </a:lnTo>
                    <a:lnTo>
                      <a:pt x="83" y="349"/>
                    </a:lnTo>
                    <a:lnTo>
                      <a:pt x="83" y="349"/>
                    </a:lnTo>
                    <a:lnTo>
                      <a:pt x="81" y="351"/>
                    </a:lnTo>
                    <a:lnTo>
                      <a:pt x="81" y="355"/>
                    </a:lnTo>
                    <a:lnTo>
                      <a:pt x="81" y="375"/>
                    </a:lnTo>
                    <a:lnTo>
                      <a:pt x="81" y="375"/>
                    </a:lnTo>
                    <a:lnTo>
                      <a:pt x="81" y="377"/>
                    </a:lnTo>
                    <a:lnTo>
                      <a:pt x="83" y="381"/>
                    </a:lnTo>
                    <a:lnTo>
                      <a:pt x="83" y="381"/>
                    </a:lnTo>
                    <a:lnTo>
                      <a:pt x="87" y="383"/>
                    </a:lnTo>
                    <a:lnTo>
                      <a:pt x="91" y="385"/>
                    </a:lnTo>
                    <a:lnTo>
                      <a:pt x="97" y="385"/>
                    </a:lnTo>
                    <a:lnTo>
                      <a:pt x="97" y="385"/>
                    </a:lnTo>
                    <a:lnTo>
                      <a:pt x="101" y="383"/>
                    </a:lnTo>
                    <a:lnTo>
                      <a:pt x="105" y="381"/>
                    </a:lnTo>
                    <a:lnTo>
                      <a:pt x="105" y="381"/>
                    </a:lnTo>
                    <a:lnTo>
                      <a:pt x="105" y="381"/>
                    </a:lnTo>
                    <a:lnTo>
                      <a:pt x="107" y="377"/>
                    </a:lnTo>
                    <a:lnTo>
                      <a:pt x="107" y="375"/>
                    </a:lnTo>
                    <a:lnTo>
                      <a:pt x="107" y="355"/>
                    </a:lnTo>
                    <a:lnTo>
                      <a:pt x="107" y="355"/>
                    </a:lnTo>
                    <a:lnTo>
                      <a:pt x="107" y="351"/>
                    </a:lnTo>
                    <a:lnTo>
                      <a:pt x="105" y="349"/>
                    </a:lnTo>
                    <a:lnTo>
                      <a:pt x="105" y="349"/>
                    </a:lnTo>
                    <a:lnTo>
                      <a:pt x="105" y="349"/>
                    </a:lnTo>
                    <a:lnTo>
                      <a:pt x="105" y="349"/>
                    </a:lnTo>
                    <a:lnTo>
                      <a:pt x="101" y="345"/>
                    </a:lnTo>
                    <a:lnTo>
                      <a:pt x="97" y="345"/>
                    </a:lnTo>
                    <a:lnTo>
                      <a:pt x="91" y="345"/>
                    </a:lnTo>
                    <a:lnTo>
                      <a:pt x="91" y="345"/>
                    </a:lnTo>
                    <a:close/>
                    <a:moveTo>
                      <a:pt x="578" y="345"/>
                    </a:moveTo>
                    <a:lnTo>
                      <a:pt x="578" y="345"/>
                    </a:lnTo>
                    <a:lnTo>
                      <a:pt x="574" y="345"/>
                    </a:lnTo>
                    <a:lnTo>
                      <a:pt x="572" y="349"/>
                    </a:lnTo>
                    <a:lnTo>
                      <a:pt x="572" y="349"/>
                    </a:lnTo>
                    <a:lnTo>
                      <a:pt x="572" y="349"/>
                    </a:lnTo>
                    <a:lnTo>
                      <a:pt x="570" y="351"/>
                    </a:lnTo>
                    <a:lnTo>
                      <a:pt x="568" y="355"/>
                    </a:lnTo>
                    <a:lnTo>
                      <a:pt x="568" y="375"/>
                    </a:lnTo>
                    <a:lnTo>
                      <a:pt x="568" y="375"/>
                    </a:lnTo>
                    <a:lnTo>
                      <a:pt x="570" y="377"/>
                    </a:lnTo>
                    <a:lnTo>
                      <a:pt x="572" y="381"/>
                    </a:lnTo>
                    <a:lnTo>
                      <a:pt x="572" y="381"/>
                    </a:lnTo>
                    <a:lnTo>
                      <a:pt x="574" y="383"/>
                    </a:lnTo>
                    <a:lnTo>
                      <a:pt x="578" y="385"/>
                    </a:lnTo>
                    <a:lnTo>
                      <a:pt x="584" y="385"/>
                    </a:lnTo>
                    <a:lnTo>
                      <a:pt x="584" y="385"/>
                    </a:lnTo>
                    <a:lnTo>
                      <a:pt x="587" y="383"/>
                    </a:lnTo>
                    <a:lnTo>
                      <a:pt x="591" y="381"/>
                    </a:lnTo>
                    <a:lnTo>
                      <a:pt x="591" y="381"/>
                    </a:lnTo>
                    <a:lnTo>
                      <a:pt x="591" y="381"/>
                    </a:lnTo>
                    <a:lnTo>
                      <a:pt x="593" y="377"/>
                    </a:lnTo>
                    <a:lnTo>
                      <a:pt x="595" y="375"/>
                    </a:lnTo>
                    <a:lnTo>
                      <a:pt x="595" y="355"/>
                    </a:lnTo>
                    <a:lnTo>
                      <a:pt x="595" y="355"/>
                    </a:lnTo>
                    <a:lnTo>
                      <a:pt x="593" y="351"/>
                    </a:lnTo>
                    <a:lnTo>
                      <a:pt x="591" y="349"/>
                    </a:lnTo>
                    <a:lnTo>
                      <a:pt x="591" y="349"/>
                    </a:lnTo>
                    <a:lnTo>
                      <a:pt x="591" y="349"/>
                    </a:lnTo>
                    <a:lnTo>
                      <a:pt x="591" y="349"/>
                    </a:lnTo>
                    <a:lnTo>
                      <a:pt x="587" y="345"/>
                    </a:lnTo>
                    <a:lnTo>
                      <a:pt x="584" y="345"/>
                    </a:lnTo>
                    <a:lnTo>
                      <a:pt x="578" y="345"/>
                    </a:lnTo>
                    <a:lnTo>
                      <a:pt x="578" y="345"/>
                    </a:lnTo>
                    <a:close/>
                    <a:moveTo>
                      <a:pt x="679" y="345"/>
                    </a:moveTo>
                    <a:lnTo>
                      <a:pt x="679" y="345"/>
                    </a:lnTo>
                    <a:lnTo>
                      <a:pt x="675" y="345"/>
                    </a:lnTo>
                    <a:lnTo>
                      <a:pt x="671" y="349"/>
                    </a:lnTo>
                    <a:lnTo>
                      <a:pt x="671" y="349"/>
                    </a:lnTo>
                    <a:lnTo>
                      <a:pt x="671" y="349"/>
                    </a:lnTo>
                    <a:lnTo>
                      <a:pt x="669" y="351"/>
                    </a:lnTo>
                    <a:lnTo>
                      <a:pt x="669" y="355"/>
                    </a:lnTo>
                    <a:lnTo>
                      <a:pt x="669" y="375"/>
                    </a:lnTo>
                    <a:lnTo>
                      <a:pt x="669" y="375"/>
                    </a:lnTo>
                    <a:lnTo>
                      <a:pt x="669" y="377"/>
                    </a:lnTo>
                    <a:lnTo>
                      <a:pt x="671" y="381"/>
                    </a:lnTo>
                    <a:lnTo>
                      <a:pt x="671" y="381"/>
                    </a:lnTo>
                    <a:lnTo>
                      <a:pt x="675" y="383"/>
                    </a:lnTo>
                    <a:lnTo>
                      <a:pt x="679" y="385"/>
                    </a:lnTo>
                    <a:lnTo>
                      <a:pt x="685" y="385"/>
                    </a:lnTo>
                    <a:lnTo>
                      <a:pt x="685" y="385"/>
                    </a:lnTo>
                    <a:lnTo>
                      <a:pt x="689" y="383"/>
                    </a:lnTo>
                    <a:lnTo>
                      <a:pt x="691" y="381"/>
                    </a:lnTo>
                    <a:lnTo>
                      <a:pt x="691" y="381"/>
                    </a:lnTo>
                    <a:lnTo>
                      <a:pt x="691" y="381"/>
                    </a:lnTo>
                    <a:lnTo>
                      <a:pt x="695" y="377"/>
                    </a:lnTo>
                    <a:lnTo>
                      <a:pt x="695" y="375"/>
                    </a:lnTo>
                    <a:lnTo>
                      <a:pt x="695" y="355"/>
                    </a:lnTo>
                    <a:lnTo>
                      <a:pt x="695" y="355"/>
                    </a:lnTo>
                    <a:lnTo>
                      <a:pt x="695" y="351"/>
                    </a:lnTo>
                    <a:lnTo>
                      <a:pt x="691" y="349"/>
                    </a:lnTo>
                    <a:lnTo>
                      <a:pt x="691" y="349"/>
                    </a:lnTo>
                    <a:lnTo>
                      <a:pt x="691" y="349"/>
                    </a:lnTo>
                    <a:lnTo>
                      <a:pt x="691" y="349"/>
                    </a:lnTo>
                    <a:lnTo>
                      <a:pt x="689" y="345"/>
                    </a:lnTo>
                    <a:lnTo>
                      <a:pt x="685" y="345"/>
                    </a:lnTo>
                    <a:lnTo>
                      <a:pt x="679" y="345"/>
                    </a:lnTo>
                    <a:lnTo>
                      <a:pt x="679" y="345"/>
                    </a:lnTo>
                    <a:close/>
                    <a:moveTo>
                      <a:pt x="685" y="351"/>
                    </a:moveTo>
                    <a:lnTo>
                      <a:pt x="679" y="351"/>
                    </a:lnTo>
                    <a:lnTo>
                      <a:pt x="679" y="351"/>
                    </a:lnTo>
                    <a:lnTo>
                      <a:pt x="675" y="353"/>
                    </a:lnTo>
                    <a:lnTo>
                      <a:pt x="675" y="353"/>
                    </a:lnTo>
                    <a:lnTo>
                      <a:pt x="675" y="353"/>
                    </a:lnTo>
                    <a:lnTo>
                      <a:pt x="673" y="355"/>
                    </a:lnTo>
                    <a:lnTo>
                      <a:pt x="673" y="375"/>
                    </a:lnTo>
                    <a:lnTo>
                      <a:pt x="673" y="375"/>
                    </a:lnTo>
                    <a:lnTo>
                      <a:pt x="675" y="377"/>
                    </a:lnTo>
                    <a:lnTo>
                      <a:pt x="675" y="377"/>
                    </a:lnTo>
                    <a:lnTo>
                      <a:pt x="679" y="379"/>
                    </a:lnTo>
                    <a:lnTo>
                      <a:pt x="685" y="379"/>
                    </a:lnTo>
                    <a:lnTo>
                      <a:pt x="685" y="379"/>
                    </a:lnTo>
                    <a:lnTo>
                      <a:pt x="689" y="377"/>
                    </a:lnTo>
                    <a:lnTo>
                      <a:pt x="689" y="377"/>
                    </a:lnTo>
                    <a:lnTo>
                      <a:pt x="689" y="377"/>
                    </a:lnTo>
                    <a:lnTo>
                      <a:pt x="689" y="375"/>
                    </a:lnTo>
                    <a:lnTo>
                      <a:pt x="689" y="355"/>
                    </a:lnTo>
                    <a:lnTo>
                      <a:pt x="689" y="355"/>
                    </a:lnTo>
                    <a:lnTo>
                      <a:pt x="689" y="353"/>
                    </a:lnTo>
                    <a:lnTo>
                      <a:pt x="689" y="353"/>
                    </a:lnTo>
                    <a:lnTo>
                      <a:pt x="689" y="353"/>
                    </a:lnTo>
                    <a:lnTo>
                      <a:pt x="685" y="351"/>
                    </a:lnTo>
                    <a:lnTo>
                      <a:pt x="685" y="351"/>
                    </a:lnTo>
                    <a:close/>
                    <a:moveTo>
                      <a:pt x="645" y="345"/>
                    </a:moveTo>
                    <a:lnTo>
                      <a:pt x="645" y="345"/>
                    </a:lnTo>
                    <a:lnTo>
                      <a:pt x="641" y="345"/>
                    </a:lnTo>
                    <a:lnTo>
                      <a:pt x="637" y="349"/>
                    </a:lnTo>
                    <a:lnTo>
                      <a:pt x="637" y="349"/>
                    </a:lnTo>
                    <a:lnTo>
                      <a:pt x="637" y="349"/>
                    </a:lnTo>
                    <a:lnTo>
                      <a:pt x="635" y="351"/>
                    </a:lnTo>
                    <a:lnTo>
                      <a:pt x="635" y="355"/>
                    </a:lnTo>
                    <a:lnTo>
                      <a:pt x="635" y="375"/>
                    </a:lnTo>
                    <a:lnTo>
                      <a:pt x="635" y="375"/>
                    </a:lnTo>
                    <a:lnTo>
                      <a:pt x="635" y="377"/>
                    </a:lnTo>
                    <a:lnTo>
                      <a:pt x="637" y="381"/>
                    </a:lnTo>
                    <a:lnTo>
                      <a:pt x="637" y="381"/>
                    </a:lnTo>
                    <a:lnTo>
                      <a:pt x="641" y="383"/>
                    </a:lnTo>
                    <a:lnTo>
                      <a:pt x="645" y="385"/>
                    </a:lnTo>
                    <a:lnTo>
                      <a:pt x="651" y="385"/>
                    </a:lnTo>
                    <a:lnTo>
                      <a:pt x="651" y="385"/>
                    </a:lnTo>
                    <a:lnTo>
                      <a:pt x="655" y="383"/>
                    </a:lnTo>
                    <a:lnTo>
                      <a:pt x="659" y="381"/>
                    </a:lnTo>
                    <a:lnTo>
                      <a:pt x="659" y="381"/>
                    </a:lnTo>
                    <a:lnTo>
                      <a:pt x="659" y="381"/>
                    </a:lnTo>
                    <a:lnTo>
                      <a:pt x="661" y="377"/>
                    </a:lnTo>
                    <a:lnTo>
                      <a:pt x="661" y="375"/>
                    </a:lnTo>
                    <a:lnTo>
                      <a:pt x="661" y="355"/>
                    </a:lnTo>
                    <a:lnTo>
                      <a:pt x="661" y="355"/>
                    </a:lnTo>
                    <a:lnTo>
                      <a:pt x="661" y="351"/>
                    </a:lnTo>
                    <a:lnTo>
                      <a:pt x="659" y="349"/>
                    </a:lnTo>
                    <a:lnTo>
                      <a:pt x="659" y="349"/>
                    </a:lnTo>
                    <a:lnTo>
                      <a:pt x="659" y="349"/>
                    </a:lnTo>
                    <a:lnTo>
                      <a:pt x="659" y="349"/>
                    </a:lnTo>
                    <a:lnTo>
                      <a:pt x="655" y="345"/>
                    </a:lnTo>
                    <a:lnTo>
                      <a:pt x="651" y="345"/>
                    </a:lnTo>
                    <a:lnTo>
                      <a:pt x="645" y="345"/>
                    </a:lnTo>
                    <a:lnTo>
                      <a:pt x="645" y="345"/>
                    </a:lnTo>
                    <a:close/>
                    <a:moveTo>
                      <a:pt x="651" y="351"/>
                    </a:moveTo>
                    <a:lnTo>
                      <a:pt x="645" y="351"/>
                    </a:lnTo>
                    <a:lnTo>
                      <a:pt x="645" y="351"/>
                    </a:lnTo>
                    <a:lnTo>
                      <a:pt x="641" y="353"/>
                    </a:lnTo>
                    <a:lnTo>
                      <a:pt x="641" y="353"/>
                    </a:lnTo>
                    <a:lnTo>
                      <a:pt x="641" y="353"/>
                    </a:lnTo>
                    <a:lnTo>
                      <a:pt x="641" y="355"/>
                    </a:lnTo>
                    <a:lnTo>
                      <a:pt x="641" y="375"/>
                    </a:lnTo>
                    <a:lnTo>
                      <a:pt x="641" y="375"/>
                    </a:lnTo>
                    <a:lnTo>
                      <a:pt x="641" y="377"/>
                    </a:lnTo>
                    <a:lnTo>
                      <a:pt x="641" y="377"/>
                    </a:lnTo>
                    <a:lnTo>
                      <a:pt x="645" y="379"/>
                    </a:lnTo>
                    <a:lnTo>
                      <a:pt x="651" y="379"/>
                    </a:lnTo>
                    <a:lnTo>
                      <a:pt x="651" y="379"/>
                    </a:lnTo>
                    <a:lnTo>
                      <a:pt x="655" y="377"/>
                    </a:lnTo>
                    <a:lnTo>
                      <a:pt x="655" y="377"/>
                    </a:lnTo>
                    <a:lnTo>
                      <a:pt x="655" y="377"/>
                    </a:lnTo>
                    <a:lnTo>
                      <a:pt x="655" y="375"/>
                    </a:lnTo>
                    <a:lnTo>
                      <a:pt x="655" y="355"/>
                    </a:lnTo>
                    <a:lnTo>
                      <a:pt x="655" y="355"/>
                    </a:lnTo>
                    <a:lnTo>
                      <a:pt x="655" y="353"/>
                    </a:lnTo>
                    <a:lnTo>
                      <a:pt x="655" y="353"/>
                    </a:lnTo>
                    <a:lnTo>
                      <a:pt x="655" y="353"/>
                    </a:lnTo>
                    <a:lnTo>
                      <a:pt x="651" y="351"/>
                    </a:lnTo>
                    <a:lnTo>
                      <a:pt x="651" y="351"/>
                    </a:lnTo>
                    <a:close/>
                    <a:moveTo>
                      <a:pt x="611" y="345"/>
                    </a:moveTo>
                    <a:lnTo>
                      <a:pt x="611" y="345"/>
                    </a:lnTo>
                    <a:lnTo>
                      <a:pt x="607" y="345"/>
                    </a:lnTo>
                    <a:lnTo>
                      <a:pt x="603" y="349"/>
                    </a:lnTo>
                    <a:lnTo>
                      <a:pt x="603" y="349"/>
                    </a:lnTo>
                    <a:lnTo>
                      <a:pt x="603" y="349"/>
                    </a:lnTo>
                    <a:lnTo>
                      <a:pt x="601" y="351"/>
                    </a:lnTo>
                    <a:lnTo>
                      <a:pt x="601" y="355"/>
                    </a:lnTo>
                    <a:lnTo>
                      <a:pt x="601" y="375"/>
                    </a:lnTo>
                    <a:lnTo>
                      <a:pt x="601" y="375"/>
                    </a:lnTo>
                    <a:lnTo>
                      <a:pt x="601" y="377"/>
                    </a:lnTo>
                    <a:lnTo>
                      <a:pt x="603" y="381"/>
                    </a:lnTo>
                    <a:lnTo>
                      <a:pt x="603" y="381"/>
                    </a:lnTo>
                    <a:lnTo>
                      <a:pt x="607" y="383"/>
                    </a:lnTo>
                    <a:lnTo>
                      <a:pt x="611" y="385"/>
                    </a:lnTo>
                    <a:lnTo>
                      <a:pt x="617" y="385"/>
                    </a:lnTo>
                    <a:lnTo>
                      <a:pt x="617" y="385"/>
                    </a:lnTo>
                    <a:lnTo>
                      <a:pt x="621" y="383"/>
                    </a:lnTo>
                    <a:lnTo>
                      <a:pt x="625" y="381"/>
                    </a:lnTo>
                    <a:lnTo>
                      <a:pt x="625" y="381"/>
                    </a:lnTo>
                    <a:lnTo>
                      <a:pt x="625" y="381"/>
                    </a:lnTo>
                    <a:lnTo>
                      <a:pt x="627" y="377"/>
                    </a:lnTo>
                    <a:lnTo>
                      <a:pt x="627" y="375"/>
                    </a:lnTo>
                    <a:lnTo>
                      <a:pt x="627" y="355"/>
                    </a:lnTo>
                    <a:lnTo>
                      <a:pt x="627" y="355"/>
                    </a:lnTo>
                    <a:lnTo>
                      <a:pt x="627" y="351"/>
                    </a:lnTo>
                    <a:lnTo>
                      <a:pt x="625" y="349"/>
                    </a:lnTo>
                    <a:lnTo>
                      <a:pt x="625" y="349"/>
                    </a:lnTo>
                    <a:lnTo>
                      <a:pt x="625" y="349"/>
                    </a:lnTo>
                    <a:lnTo>
                      <a:pt x="625" y="349"/>
                    </a:lnTo>
                    <a:lnTo>
                      <a:pt x="621" y="345"/>
                    </a:lnTo>
                    <a:lnTo>
                      <a:pt x="617" y="345"/>
                    </a:lnTo>
                    <a:lnTo>
                      <a:pt x="611" y="345"/>
                    </a:lnTo>
                    <a:lnTo>
                      <a:pt x="611" y="345"/>
                    </a:lnTo>
                    <a:close/>
                    <a:moveTo>
                      <a:pt x="617" y="351"/>
                    </a:moveTo>
                    <a:lnTo>
                      <a:pt x="611" y="351"/>
                    </a:lnTo>
                    <a:lnTo>
                      <a:pt x="611" y="351"/>
                    </a:lnTo>
                    <a:lnTo>
                      <a:pt x="607" y="353"/>
                    </a:lnTo>
                    <a:lnTo>
                      <a:pt x="607" y="353"/>
                    </a:lnTo>
                    <a:lnTo>
                      <a:pt x="607" y="353"/>
                    </a:lnTo>
                    <a:lnTo>
                      <a:pt x="607" y="355"/>
                    </a:lnTo>
                    <a:lnTo>
                      <a:pt x="607" y="375"/>
                    </a:lnTo>
                    <a:lnTo>
                      <a:pt x="607" y="375"/>
                    </a:lnTo>
                    <a:lnTo>
                      <a:pt x="607" y="377"/>
                    </a:lnTo>
                    <a:lnTo>
                      <a:pt x="607" y="377"/>
                    </a:lnTo>
                    <a:lnTo>
                      <a:pt x="611" y="379"/>
                    </a:lnTo>
                    <a:lnTo>
                      <a:pt x="617" y="379"/>
                    </a:lnTo>
                    <a:lnTo>
                      <a:pt x="617" y="379"/>
                    </a:lnTo>
                    <a:lnTo>
                      <a:pt x="621" y="377"/>
                    </a:lnTo>
                    <a:lnTo>
                      <a:pt x="621" y="377"/>
                    </a:lnTo>
                    <a:lnTo>
                      <a:pt x="621" y="377"/>
                    </a:lnTo>
                    <a:lnTo>
                      <a:pt x="623" y="375"/>
                    </a:lnTo>
                    <a:lnTo>
                      <a:pt x="623" y="355"/>
                    </a:lnTo>
                    <a:lnTo>
                      <a:pt x="623" y="355"/>
                    </a:lnTo>
                    <a:lnTo>
                      <a:pt x="621" y="353"/>
                    </a:lnTo>
                    <a:lnTo>
                      <a:pt x="621" y="353"/>
                    </a:lnTo>
                    <a:lnTo>
                      <a:pt x="621" y="353"/>
                    </a:lnTo>
                    <a:lnTo>
                      <a:pt x="617" y="351"/>
                    </a:lnTo>
                    <a:lnTo>
                      <a:pt x="617" y="351"/>
                    </a:lnTo>
                    <a:close/>
                    <a:moveTo>
                      <a:pt x="584" y="351"/>
                    </a:moveTo>
                    <a:lnTo>
                      <a:pt x="578" y="351"/>
                    </a:lnTo>
                    <a:lnTo>
                      <a:pt x="578" y="351"/>
                    </a:lnTo>
                    <a:lnTo>
                      <a:pt x="576" y="353"/>
                    </a:lnTo>
                    <a:lnTo>
                      <a:pt x="576" y="353"/>
                    </a:lnTo>
                    <a:lnTo>
                      <a:pt x="576" y="353"/>
                    </a:lnTo>
                    <a:lnTo>
                      <a:pt x="574" y="355"/>
                    </a:lnTo>
                    <a:lnTo>
                      <a:pt x="574" y="375"/>
                    </a:lnTo>
                    <a:lnTo>
                      <a:pt x="574" y="375"/>
                    </a:lnTo>
                    <a:lnTo>
                      <a:pt x="576" y="377"/>
                    </a:lnTo>
                    <a:lnTo>
                      <a:pt x="576" y="377"/>
                    </a:lnTo>
                    <a:lnTo>
                      <a:pt x="578" y="379"/>
                    </a:lnTo>
                    <a:lnTo>
                      <a:pt x="584" y="379"/>
                    </a:lnTo>
                    <a:lnTo>
                      <a:pt x="584" y="379"/>
                    </a:lnTo>
                    <a:lnTo>
                      <a:pt x="587" y="377"/>
                    </a:lnTo>
                    <a:lnTo>
                      <a:pt x="587" y="377"/>
                    </a:lnTo>
                    <a:lnTo>
                      <a:pt x="587" y="377"/>
                    </a:lnTo>
                    <a:lnTo>
                      <a:pt x="589" y="375"/>
                    </a:lnTo>
                    <a:lnTo>
                      <a:pt x="589" y="355"/>
                    </a:lnTo>
                    <a:lnTo>
                      <a:pt x="589" y="355"/>
                    </a:lnTo>
                    <a:lnTo>
                      <a:pt x="587" y="353"/>
                    </a:lnTo>
                    <a:lnTo>
                      <a:pt x="587" y="353"/>
                    </a:lnTo>
                    <a:lnTo>
                      <a:pt x="587" y="353"/>
                    </a:lnTo>
                    <a:lnTo>
                      <a:pt x="584" y="351"/>
                    </a:lnTo>
                    <a:lnTo>
                      <a:pt x="584" y="351"/>
                    </a:lnTo>
                    <a:close/>
                    <a:moveTo>
                      <a:pt x="415" y="345"/>
                    </a:moveTo>
                    <a:lnTo>
                      <a:pt x="415" y="345"/>
                    </a:lnTo>
                    <a:lnTo>
                      <a:pt x="411" y="345"/>
                    </a:lnTo>
                    <a:lnTo>
                      <a:pt x="409" y="349"/>
                    </a:lnTo>
                    <a:lnTo>
                      <a:pt x="409" y="349"/>
                    </a:lnTo>
                    <a:lnTo>
                      <a:pt x="409" y="349"/>
                    </a:lnTo>
                    <a:lnTo>
                      <a:pt x="407" y="351"/>
                    </a:lnTo>
                    <a:lnTo>
                      <a:pt x="405" y="355"/>
                    </a:lnTo>
                    <a:lnTo>
                      <a:pt x="405" y="375"/>
                    </a:lnTo>
                    <a:lnTo>
                      <a:pt x="405" y="375"/>
                    </a:lnTo>
                    <a:lnTo>
                      <a:pt x="407" y="377"/>
                    </a:lnTo>
                    <a:lnTo>
                      <a:pt x="409" y="381"/>
                    </a:lnTo>
                    <a:lnTo>
                      <a:pt x="409" y="381"/>
                    </a:lnTo>
                    <a:lnTo>
                      <a:pt x="411" y="383"/>
                    </a:lnTo>
                    <a:lnTo>
                      <a:pt x="415" y="385"/>
                    </a:lnTo>
                    <a:lnTo>
                      <a:pt x="423" y="385"/>
                    </a:lnTo>
                    <a:lnTo>
                      <a:pt x="423" y="385"/>
                    </a:lnTo>
                    <a:lnTo>
                      <a:pt x="427" y="383"/>
                    </a:lnTo>
                    <a:lnTo>
                      <a:pt x="429" y="381"/>
                    </a:lnTo>
                    <a:lnTo>
                      <a:pt x="429" y="381"/>
                    </a:lnTo>
                    <a:lnTo>
                      <a:pt x="429" y="381"/>
                    </a:lnTo>
                    <a:lnTo>
                      <a:pt x="431" y="377"/>
                    </a:lnTo>
                    <a:lnTo>
                      <a:pt x="433" y="375"/>
                    </a:lnTo>
                    <a:lnTo>
                      <a:pt x="433" y="355"/>
                    </a:lnTo>
                    <a:lnTo>
                      <a:pt x="433" y="355"/>
                    </a:lnTo>
                    <a:lnTo>
                      <a:pt x="431" y="351"/>
                    </a:lnTo>
                    <a:lnTo>
                      <a:pt x="429" y="349"/>
                    </a:lnTo>
                    <a:lnTo>
                      <a:pt x="429" y="349"/>
                    </a:lnTo>
                    <a:lnTo>
                      <a:pt x="429" y="349"/>
                    </a:lnTo>
                    <a:lnTo>
                      <a:pt x="429" y="349"/>
                    </a:lnTo>
                    <a:lnTo>
                      <a:pt x="427" y="345"/>
                    </a:lnTo>
                    <a:lnTo>
                      <a:pt x="423" y="345"/>
                    </a:lnTo>
                    <a:lnTo>
                      <a:pt x="415" y="345"/>
                    </a:lnTo>
                    <a:lnTo>
                      <a:pt x="415" y="345"/>
                    </a:lnTo>
                    <a:close/>
                    <a:moveTo>
                      <a:pt x="516" y="345"/>
                    </a:moveTo>
                    <a:lnTo>
                      <a:pt x="516" y="345"/>
                    </a:lnTo>
                    <a:lnTo>
                      <a:pt x="512" y="345"/>
                    </a:lnTo>
                    <a:lnTo>
                      <a:pt x="508" y="349"/>
                    </a:lnTo>
                    <a:lnTo>
                      <a:pt x="508" y="349"/>
                    </a:lnTo>
                    <a:lnTo>
                      <a:pt x="508" y="349"/>
                    </a:lnTo>
                    <a:lnTo>
                      <a:pt x="506" y="351"/>
                    </a:lnTo>
                    <a:lnTo>
                      <a:pt x="506" y="355"/>
                    </a:lnTo>
                    <a:lnTo>
                      <a:pt x="506" y="375"/>
                    </a:lnTo>
                    <a:lnTo>
                      <a:pt x="506" y="375"/>
                    </a:lnTo>
                    <a:lnTo>
                      <a:pt x="506" y="377"/>
                    </a:lnTo>
                    <a:lnTo>
                      <a:pt x="508" y="381"/>
                    </a:lnTo>
                    <a:lnTo>
                      <a:pt x="508" y="381"/>
                    </a:lnTo>
                    <a:lnTo>
                      <a:pt x="512" y="383"/>
                    </a:lnTo>
                    <a:lnTo>
                      <a:pt x="516" y="385"/>
                    </a:lnTo>
                    <a:lnTo>
                      <a:pt x="522" y="385"/>
                    </a:lnTo>
                    <a:lnTo>
                      <a:pt x="522" y="385"/>
                    </a:lnTo>
                    <a:lnTo>
                      <a:pt x="526" y="383"/>
                    </a:lnTo>
                    <a:lnTo>
                      <a:pt x="530" y="381"/>
                    </a:lnTo>
                    <a:lnTo>
                      <a:pt x="530" y="381"/>
                    </a:lnTo>
                    <a:lnTo>
                      <a:pt x="530" y="381"/>
                    </a:lnTo>
                    <a:lnTo>
                      <a:pt x="532" y="377"/>
                    </a:lnTo>
                    <a:lnTo>
                      <a:pt x="532" y="375"/>
                    </a:lnTo>
                    <a:lnTo>
                      <a:pt x="532" y="355"/>
                    </a:lnTo>
                    <a:lnTo>
                      <a:pt x="532" y="355"/>
                    </a:lnTo>
                    <a:lnTo>
                      <a:pt x="532" y="351"/>
                    </a:lnTo>
                    <a:lnTo>
                      <a:pt x="530" y="349"/>
                    </a:lnTo>
                    <a:lnTo>
                      <a:pt x="530" y="349"/>
                    </a:lnTo>
                    <a:lnTo>
                      <a:pt x="530" y="349"/>
                    </a:lnTo>
                    <a:lnTo>
                      <a:pt x="530" y="349"/>
                    </a:lnTo>
                    <a:lnTo>
                      <a:pt x="526" y="345"/>
                    </a:lnTo>
                    <a:lnTo>
                      <a:pt x="522" y="345"/>
                    </a:lnTo>
                    <a:lnTo>
                      <a:pt x="516" y="345"/>
                    </a:lnTo>
                    <a:lnTo>
                      <a:pt x="516" y="345"/>
                    </a:lnTo>
                    <a:close/>
                    <a:moveTo>
                      <a:pt x="522" y="351"/>
                    </a:moveTo>
                    <a:lnTo>
                      <a:pt x="516" y="351"/>
                    </a:lnTo>
                    <a:lnTo>
                      <a:pt x="516" y="351"/>
                    </a:lnTo>
                    <a:lnTo>
                      <a:pt x="512" y="353"/>
                    </a:lnTo>
                    <a:lnTo>
                      <a:pt x="512" y="353"/>
                    </a:lnTo>
                    <a:lnTo>
                      <a:pt x="512" y="353"/>
                    </a:lnTo>
                    <a:lnTo>
                      <a:pt x="512" y="355"/>
                    </a:lnTo>
                    <a:lnTo>
                      <a:pt x="512" y="375"/>
                    </a:lnTo>
                    <a:lnTo>
                      <a:pt x="512" y="375"/>
                    </a:lnTo>
                    <a:lnTo>
                      <a:pt x="512" y="377"/>
                    </a:lnTo>
                    <a:lnTo>
                      <a:pt x="512" y="377"/>
                    </a:lnTo>
                    <a:lnTo>
                      <a:pt x="516" y="379"/>
                    </a:lnTo>
                    <a:lnTo>
                      <a:pt x="522" y="379"/>
                    </a:lnTo>
                    <a:lnTo>
                      <a:pt x="522" y="379"/>
                    </a:lnTo>
                    <a:lnTo>
                      <a:pt x="526" y="377"/>
                    </a:lnTo>
                    <a:lnTo>
                      <a:pt x="526" y="377"/>
                    </a:lnTo>
                    <a:lnTo>
                      <a:pt x="526" y="377"/>
                    </a:lnTo>
                    <a:lnTo>
                      <a:pt x="526" y="375"/>
                    </a:lnTo>
                    <a:lnTo>
                      <a:pt x="526" y="355"/>
                    </a:lnTo>
                    <a:lnTo>
                      <a:pt x="526" y="355"/>
                    </a:lnTo>
                    <a:lnTo>
                      <a:pt x="526" y="353"/>
                    </a:lnTo>
                    <a:lnTo>
                      <a:pt x="526" y="353"/>
                    </a:lnTo>
                    <a:lnTo>
                      <a:pt x="526" y="353"/>
                    </a:lnTo>
                    <a:lnTo>
                      <a:pt x="522" y="351"/>
                    </a:lnTo>
                    <a:lnTo>
                      <a:pt x="522" y="351"/>
                    </a:lnTo>
                    <a:close/>
                    <a:moveTo>
                      <a:pt x="482" y="345"/>
                    </a:moveTo>
                    <a:lnTo>
                      <a:pt x="482" y="345"/>
                    </a:lnTo>
                    <a:lnTo>
                      <a:pt x="478" y="345"/>
                    </a:lnTo>
                    <a:lnTo>
                      <a:pt x="474" y="349"/>
                    </a:lnTo>
                    <a:lnTo>
                      <a:pt x="474" y="349"/>
                    </a:lnTo>
                    <a:lnTo>
                      <a:pt x="474" y="349"/>
                    </a:lnTo>
                    <a:lnTo>
                      <a:pt x="472" y="351"/>
                    </a:lnTo>
                    <a:lnTo>
                      <a:pt x="472" y="355"/>
                    </a:lnTo>
                    <a:lnTo>
                      <a:pt x="472" y="375"/>
                    </a:lnTo>
                    <a:lnTo>
                      <a:pt x="472" y="375"/>
                    </a:lnTo>
                    <a:lnTo>
                      <a:pt x="472" y="377"/>
                    </a:lnTo>
                    <a:lnTo>
                      <a:pt x="474" y="381"/>
                    </a:lnTo>
                    <a:lnTo>
                      <a:pt x="474" y="381"/>
                    </a:lnTo>
                    <a:lnTo>
                      <a:pt x="478" y="383"/>
                    </a:lnTo>
                    <a:lnTo>
                      <a:pt x="482" y="385"/>
                    </a:lnTo>
                    <a:lnTo>
                      <a:pt x="488" y="385"/>
                    </a:lnTo>
                    <a:lnTo>
                      <a:pt x="488" y="385"/>
                    </a:lnTo>
                    <a:lnTo>
                      <a:pt x="492" y="383"/>
                    </a:lnTo>
                    <a:lnTo>
                      <a:pt x="496" y="381"/>
                    </a:lnTo>
                    <a:lnTo>
                      <a:pt x="496" y="381"/>
                    </a:lnTo>
                    <a:lnTo>
                      <a:pt x="496" y="381"/>
                    </a:lnTo>
                    <a:lnTo>
                      <a:pt x="498" y="377"/>
                    </a:lnTo>
                    <a:lnTo>
                      <a:pt x="498" y="375"/>
                    </a:lnTo>
                    <a:lnTo>
                      <a:pt x="498" y="355"/>
                    </a:lnTo>
                    <a:lnTo>
                      <a:pt x="498" y="355"/>
                    </a:lnTo>
                    <a:lnTo>
                      <a:pt x="498" y="351"/>
                    </a:lnTo>
                    <a:lnTo>
                      <a:pt x="496" y="349"/>
                    </a:lnTo>
                    <a:lnTo>
                      <a:pt x="496" y="349"/>
                    </a:lnTo>
                    <a:lnTo>
                      <a:pt x="496" y="349"/>
                    </a:lnTo>
                    <a:lnTo>
                      <a:pt x="496" y="349"/>
                    </a:lnTo>
                    <a:lnTo>
                      <a:pt x="492" y="345"/>
                    </a:lnTo>
                    <a:lnTo>
                      <a:pt x="488" y="345"/>
                    </a:lnTo>
                    <a:lnTo>
                      <a:pt x="482" y="345"/>
                    </a:lnTo>
                    <a:lnTo>
                      <a:pt x="482" y="345"/>
                    </a:lnTo>
                    <a:close/>
                    <a:moveTo>
                      <a:pt x="488" y="351"/>
                    </a:moveTo>
                    <a:lnTo>
                      <a:pt x="482" y="351"/>
                    </a:lnTo>
                    <a:lnTo>
                      <a:pt x="482" y="351"/>
                    </a:lnTo>
                    <a:lnTo>
                      <a:pt x="478" y="353"/>
                    </a:lnTo>
                    <a:lnTo>
                      <a:pt x="478" y="353"/>
                    </a:lnTo>
                    <a:lnTo>
                      <a:pt x="478" y="353"/>
                    </a:lnTo>
                    <a:lnTo>
                      <a:pt x="478" y="355"/>
                    </a:lnTo>
                    <a:lnTo>
                      <a:pt x="478" y="375"/>
                    </a:lnTo>
                    <a:lnTo>
                      <a:pt x="478" y="375"/>
                    </a:lnTo>
                    <a:lnTo>
                      <a:pt x="478" y="377"/>
                    </a:lnTo>
                    <a:lnTo>
                      <a:pt x="478" y="377"/>
                    </a:lnTo>
                    <a:lnTo>
                      <a:pt x="482" y="379"/>
                    </a:lnTo>
                    <a:lnTo>
                      <a:pt x="488" y="379"/>
                    </a:lnTo>
                    <a:lnTo>
                      <a:pt x="488" y="379"/>
                    </a:lnTo>
                    <a:lnTo>
                      <a:pt x="492" y="377"/>
                    </a:lnTo>
                    <a:lnTo>
                      <a:pt x="492" y="377"/>
                    </a:lnTo>
                    <a:lnTo>
                      <a:pt x="492" y="377"/>
                    </a:lnTo>
                    <a:lnTo>
                      <a:pt x="494" y="375"/>
                    </a:lnTo>
                    <a:lnTo>
                      <a:pt x="494" y="355"/>
                    </a:lnTo>
                    <a:lnTo>
                      <a:pt x="494" y="355"/>
                    </a:lnTo>
                    <a:lnTo>
                      <a:pt x="492" y="353"/>
                    </a:lnTo>
                    <a:lnTo>
                      <a:pt x="492" y="353"/>
                    </a:lnTo>
                    <a:lnTo>
                      <a:pt x="492" y="353"/>
                    </a:lnTo>
                    <a:lnTo>
                      <a:pt x="488" y="351"/>
                    </a:lnTo>
                    <a:lnTo>
                      <a:pt x="488" y="351"/>
                    </a:lnTo>
                    <a:close/>
                    <a:moveTo>
                      <a:pt x="449" y="345"/>
                    </a:moveTo>
                    <a:lnTo>
                      <a:pt x="449" y="345"/>
                    </a:lnTo>
                    <a:lnTo>
                      <a:pt x="445" y="345"/>
                    </a:lnTo>
                    <a:lnTo>
                      <a:pt x="443" y="349"/>
                    </a:lnTo>
                    <a:lnTo>
                      <a:pt x="443" y="349"/>
                    </a:lnTo>
                    <a:lnTo>
                      <a:pt x="443" y="349"/>
                    </a:lnTo>
                    <a:lnTo>
                      <a:pt x="439" y="351"/>
                    </a:lnTo>
                    <a:lnTo>
                      <a:pt x="439" y="355"/>
                    </a:lnTo>
                    <a:lnTo>
                      <a:pt x="439" y="375"/>
                    </a:lnTo>
                    <a:lnTo>
                      <a:pt x="439" y="375"/>
                    </a:lnTo>
                    <a:lnTo>
                      <a:pt x="439" y="377"/>
                    </a:lnTo>
                    <a:lnTo>
                      <a:pt x="443" y="381"/>
                    </a:lnTo>
                    <a:lnTo>
                      <a:pt x="443" y="381"/>
                    </a:lnTo>
                    <a:lnTo>
                      <a:pt x="445" y="383"/>
                    </a:lnTo>
                    <a:lnTo>
                      <a:pt x="449" y="385"/>
                    </a:lnTo>
                    <a:lnTo>
                      <a:pt x="454" y="385"/>
                    </a:lnTo>
                    <a:lnTo>
                      <a:pt x="454" y="385"/>
                    </a:lnTo>
                    <a:lnTo>
                      <a:pt x="458" y="383"/>
                    </a:lnTo>
                    <a:lnTo>
                      <a:pt x="462" y="381"/>
                    </a:lnTo>
                    <a:lnTo>
                      <a:pt x="462" y="381"/>
                    </a:lnTo>
                    <a:lnTo>
                      <a:pt x="462" y="381"/>
                    </a:lnTo>
                    <a:lnTo>
                      <a:pt x="464" y="377"/>
                    </a:lnTo>
                    <a:lnTo>
                      <a:pt x="464" y="375"/>
                    </a:lnTo>
                    <a:lnTo>
                      <a:pt x="464" y="355"/>
                    </a:lnTo>
                    <a:lnTo>
                      <a:pt x="464" y="355"/>
                    </a:lnTo>
                    <a:lnTo>
                      <a:pt x="464" y="351"/>
                    </a:lnTo>
                    <a:lnTo>
                      <a:pt x="462" y="349"/>
                    </a:lnTo>
                    <a:lnTo>
                      <a:pt x="462" y="349"/>
                    </a:lnTo>
                    <a:lnTo>
                      <a:pt x="462" y="349"/>
                    </a:lnTo>
                    <a:lnTo>
                      <a:pt x="462" y="349"/>
                    </a:lnTo>
                    <a:lnTo>
                      <a:pt x="458" y="345"/>
                    </a:lnTo>
                    <a:lnTo>
                      <a:pt x="454" y="345"/>
                    </a:lnTo>
                    <a:lnTo>
                      <a:pt x="449" y="345"/>
                    </a:lnTo>
                    <a:lnTo>
                      <a:pt x="449" y="345"/>
                    </a:lnTo>
                    <a:close/>
                    <a:moveTo>
                      <a:pt x="454" y="351"/>
                    </a:moveTo>
                    <a:lnTo>
                      <a:pt x="449" y="351"/>
                    </a:lnTo>
                    <a:lnTo>
                      <a:pt x="449" y="351"/>
                    </a:lnTo>
                    <a:lnTo>
                      <a:pt x="447" y="353"/>
                    </a:lnTo>
                    <a:lnTo>
                      <a:pt x="447" y="353"/>
                    </a:lnTo>
                    <a:lnTo>
                      <a:pt x="447" y="353"/>
                    </a:lnTo>
                    <a:lnTo>
                      <a:pt x="445" y="355"/>
                    </a:lnTo>
                    <a:lnTo>
                      <a:pt x="445" y="375"/>
                    </a:lnTo>
                    <a:lnTo>
                      <a:pt x="445" y="375"/>
                    </a:lnTo>
                    <a:lnTo>
                      <a:pt x="447" y="377"/>
                    </a:lnTo>
                    <a:lnTo>
                      <a:pt x="447" y="377"/>
                    </a:lnTo>
                    <a:lnTo>
                      <a:pt x="449" y="379"/>
                    </a:lnTo>
                    <a:lnTo>
                      <a:pt x="454" y="379"/>
                    </a:lnTo>
                    <a:lnTo>
                      <a:pt x="454" y="379"/>
                    </a:lnTo>
                    <a:lnTo>
                      <a:pt x="458" y="377"/>
                    </a:lnTo>
                    <a:lnTo>
                      <a:pt x="458" y="377"/>
                    </a:lnTo>
                    <a:lnTo>
                      <a:pt x="458" y="377"/>
                    </a:lnTo>
                    <a:lnTo>
                      <a:pt x="460" y="375"/>
                    </a:lnTo>
                    <a:lnTo>
                      <a:pt x="460" y="355"/>
                    </a:lnTo>
                    <a:lnTo>
                      <a:pt x="460" y="355"/>
                    </a:lnTo>
                    <a:lnTo>
                      <a:pt x="458" y="353"/>
                    </a:lnTo>
                    <a:lnTo>
                      <a:pt x="458" y="353"/>
                    </a:lnTo>
                    <a:lnTo>
                      <a:pt x="458" y="353"/>
                    </a:lnTo>
                    <a:lnTo>
                      <a:pt x="454" y="351"/>
                    </a:lnTo>
                    <a:lnTo>
                      <a:pt x="454" y="351"/>
                    </a:lnTo>
                    <a:close/>
                    <a:moveTo>
                      <a:pt x="423" y="351"/>
                    </a:moveTo>
                    <a:lnTo>
                      <a:pt x="415" y="351"/>
                    </a:lnTo>
                    <a:lnTo>
                      <a:pt x="415" y="351"/>
                    </a:lnTo>
                    <a:lnTo>
                      <a:pt x="413" y="353"/>
                    </a:lnTo>
                    <a:lnTo>
                      <a:pt x="413" y="353"/>
                    </a:lnTo>
                    <a:lnTo>
                      <a:pt x="413" y="353"/>
                    </a:lnTo>
                    <a:lnTo>
                      <a:pt x="411" y="355"/>
                    </a:lnTo>
                    <a:lnTo>
                      <a:pt x="411" y="375"/>
                    </a:lnTo>
                    <a:lnTo>
                      <a:pt x="411" y="375"/>
                    </a:lnTo>
                    <a:lnTo>
                      <a:pt x="413" y="377"/>
                    </a:lnTo>
                    <a:lnTo>
                      <a:pt x="413" y="377"/>
                    </a:lnTo>
                    <a:lnTo>
                      <a:pt x="415" y="379"/>
                    </a:lnTo>
                    <a:lnTo>
                      <a:pt x="423" y="379"/>
                    </a:lnTo>
                    <a:lnTo>
                      <a:pt x="423" y="379"/>
                    </a:lnTo>
                    <a:lnTo>
                      <a:pt x="425" y="377"/>
                    </a:lnTo>
                    <a:lnTo>
                      <a:pt x="425" y="377"/>
                    </a:lnTo>
                    <a:lnTo>
                      <a:pt x="425" y="377"/>
                    </a:lnTo>
                    <a:lnTo>
                      <a:pt x="427" y="375"/>
                    </a:lnTo>
                    <a:lnTo>
                      <a:pt x="427" y="355"/>
                    </a:lnTo>
                    <a:lnTo>
                      <a:pt x="427" y="355"/>
                    </a:lnTo>
                    <a:lnTo>
                      <a:pt x="425" y="353"/>
                    </a:lnTo>
                    <a:lnTo>
                      <a:pt x="425" y="353"/>
                    </a:lnTo>
                    <a:lnTo>
                      <a:pt x="425" y="353"/>
                    </a:lnTo>
                    <a:lnTo>
                      <a:pt x="423" y="351"/>
                    </a:lnTo>
                    <a:lnTo>
                      <a:pt x="423" y="351"/>
                    </a:lnTo>
                    <a:close/>
                    <a:moveTo>
                      <a:pt x="252" y="345"/>
                    </a:moveTo>
                    <a:lnTo>
                      <a:pt x="252" y="345"/>
                    </a:lnTo>
                    <a:lnTo>
                      <a:pt x="250" y="345"/>
                    </a:lnTo>
                    <a:lnTo>
                      <a:pt x="246" y="349"/>
                    </a:lnTo>
                    <a:lnTo>
                      <a:pt x="246" y="349"/>
                    </a:lnTo>
                    <a:lnTo>
                      <a:pt x="246" y="349"/>
                    </a:lnTo>
                    <a:lnTo>
                      <a:pt x="244" y="351"/>
                    </a:lnTo>
                    <a:lnTo>
                      <a:pt x="242" y="355"/>
                    </a:lnTo>
                    <a:lnTo>
                      <a:pt x="242" y="375"/>
                    </a:lnTo>
                    <a:lnTo>
                      <a:pt x="242" y="375"/>
                    </a:lnTo>
                    <a:lnTo>
                      <a:pt x="244" y="377"/>
                    </a:lnTo>
                    <a:lnTo>
                      <a:pt x="246" y="381"/>
                    </a:lnTo>
                    <a:lnTo>
                      <a:pt x="246" y="381"/>
                    </a:lnTo>
                    <a:lnTo>
                      <a:pt x="250" y="383"/>
                    </a:lnTo>
                    <a:lnTo>
                      <a:pt x="252" y="385"/>
                    </a:lnTo>
                    <a:lnTo>
                      <a:pt x="260" y="385"/>
                    </a:lnTo>
                    <a:lnTo>
                      <a:pt x="260" y="385"/>
                    </a:lnTo>
                    <a:lnTo>
                      <a:pt x="264" y="383"/>
                    </a:lnTo>
                    <a:lnTo>
                      <a:pt x="266" y="381"/>
                    </a:lnTo>
                    <a:lnTo>
                      <a:pt x="266" y="381"/>
                    </a:lnTo>
                    <a:lnTo>
                      <a:pt x="266" y="381"/>
                    </a:lnTo>
                    <a:lnTo>
                      <a:pt x="268" y="377"/>
                    </a:lnTo>
                    <a:lnTo>
                      <a:pt x="270" y="375"/>
                    </a:lnTo>
                    <a:lnTo>
                      <a:pt x="270" y="355"/>
                    </a:lnTo>
                    <a:lnTo>
                      <a:pt x="270" y="355"/>
                    </a:lnTo>
                    <a:lnTo>
                      <a:pt x="268" y="351"/>
                    </a:lnTo>
                    <a:lnTo>
                      <a:pt x="266" y="349"/>
                    </a:lnTo>
                    <a:lnTo>
                      <a:pt x="266" y="349"/>
                    </a:lnTo>
                    <a:lnTo>
                      <a:pt x="266" y="349"/>
                    </a:lnTo>
                    <a:lnTo>
                      <a:pt x="266" y="349"/>
                    </a:lnTo>
                    <a:lnTo>
                      <a:pt x="264" y="345"/>
                    </a:lnTo>
                    <a:lnTo>
                      <a:pt x="260" y="345"/>
                    </a:lnTo>
                    <a:lnTo>
                      <a:pt x="252" y="345"/>
                    </a:lnTo>
                    <a:lnTo>
                      <a:pt x="252" y="345"/>
                    </a:lnTo>
                    <a:close/>
                    <a:moveTo>
                      <a:pt x="353" y="345"/>
                    </a:moveTo>
                    <a:lnTo>
                      <a:pt x="353" y="345"/>
                    </a:lnTo>
                    <a:lnTo>
                      <a:pt x="349" y="345"/>
                    </a:lnTo>
                    <a:lnTo>
                      <a:pt x="345" y="349"/>
                    </a:lnTo>
                    <a:lnTo>
                      <a:pt x="345" y="349"/>
                    </a:lnTo>
                    <a:lnTo>
                      <a:pt x="345" y="349"/>
                    </a:lnTo>
                    <a:lnTo>
                      <a:pt x="343" y="351"/>
                    </a:lnTo>
                    <a:lnTo>
                      <a:pt x="343" y="355"/>
                    </a:lnTo>
                    <a:lnTo>
                      <a:pt x="343" y="375"/>
                    </a:lnTo>
                    <a:lnTo>
                      <a:pt x="343" y="375"/>
                    </a:lnTo>
                    <a:lnTo>
                      <a:pt x="343" y="377"/>
                    </a:lnTo>
                    <a:lnTo>
                      <a:pt x="345" y="381"/>
                    </a:lnTo>
                    <a:lnTo>
                      <a:pt x="345" y="381"/>
                    </a:lnTo>
                    <a:lnTo>
                      <a:pt x="349" y="383"/>
                    </a:lnTo>
                    <a:lnTo>
                      <a:pt x="353" y="385"/>
                    </a:lnTo>
                    <a:lnTo>
                      <a:pt x="359" y="385"/>
                    </a:lnTo>
                    <a:lnTo>
                      <a:pt x="359" y="385"/>
                    </a:lnTo>
                    <a:lnTo>
                      <a:pt x="363" y="383"/>
                    </a:lnTo>
                    <a:lnTo>
                      <a:pt x="367" y="381"/>
                    </a:lnTo>
                    <a:lnTo>
                      <a:pt x="367" y="381"/>
                    </a:lnTo>
                    <a:lnTo>
                      <a:pt x="367" y="381"/>
                    </a:lnTo>
                    <a:lnTo>
                      <a:pt x="369" y="377"/>
                    </a:lnTo>
                    <a:lnTo>
                      <a:pt x="369" y="375"/>
                    </a:lnTo>
                    <a:lnTo>
                      <a:pt x="369" y="355"/>
                    </a:lnTo>
                    <a:lnTo>
                      <a:pt x="369" y="355"/>
                    </a:lnTo>
                    <a:lnTo>
                      <a:pt x="369" y="351"/>
                    </a:lnTo>
                    <a:lnTo>
                      <a:pt x="367" y="349"/>
                    </a:lnTo>
                    <a:lnTo>
                      <a:pt x="367" y="349"/>
                    </a:lnTo>
                    <a:lnTo>
                      <a:pt x="367" y="349"/>
                    </a:lnTo>
                    <a:lnTo>
                      <a:pt x="367" y="349"/>
                    </a:lnTo>
                    <a:lnTo>
                      <a:pt x="363" y="345"/>
                    </a:lnTo>
                    <a:lnTo>
                      <a:pt x="359" y="345"/>
                    </a:lnTo>
                    <a:lnTo>
                      <a:pt x="353" y="345"/>
                    </a:lnTo>
                    <a:lnTo>
                      <a:pt x="353" y="345"/>
                    </a:lnTo>
                    <a:close/>
                    <a:moveTo>
                      <a:pt x="359" y="351"/>
                    </a:moveTo>
                    <a:lnTo>
                      <a:pt x="353" y="351"/>
                    </a:lnTo>
                    <a:lnTo>
                      <a:pt x="353" y="351"/>
                    </a:lnTo>
                    <a:lnTo>
                      <a:pt x="349" y="353"/>
                    </a:lnTo>
                    <a:lnTo>
                      <a:pt x="349" y="353"/>
                    </a:lnTo>
                    <a:lnTo>
                      <a:pt x="349" y="353"/>
                    </a:lnTo>
                    <a:lnTo>
                      <a:pt x="349" y="355"/>
                    </a:lnTo>
                    <a:lnTo>
                      <a:pt x="349" y="375"/>
                    </a:lnTo>
                    <a:lnTo>
                      <a:pt x="349" y="375"/>
                    </a:lnTo>
                    <a:lnTo>
                      <a:pt x="349" y="377"/>
                    </a:lnTo>
                    <a:lnTo>
                      <a:pt x="349" y="377"/>
                    </a:lnTo>
                    <a:lnTo>
                      <a:pt x="353" y="379"/>
                    </a:lnTo>
                    <a:lnTo>
                      <a:pt x="359" y="379"/>
                    </a:lnTo>
                    <a:lnTo>
                      <a:pt x="359" y="379"/>
                    </a:lnTo>
                    <a:lnTo>
                      <a:pt x="363" y="377"/>
                    </a:lnTo>
                    <a:lnTo>
                      <a:pt x="363" y="377"/>
                    </a:lnTo>
                    <a:lnTo>
                      <a:pt x="363" y="377"/>
                    </a:lnTo>
                    <a:lnTo>
                      <a:pt x="365" y="375"/>
                    </a:lnTo>
                    <a:lnTo>
                      <a:pt x="365" y="355"/>
                    </a:lnTo>
                    <a:lnTo>
                      <a:pt x="365" y="355"/>
                    </a:lnTo>
                    <a:lnTo>
                      <a:pt x="363" y="353"/>
                    </a:lnTo>
                    <a:lnTo>
                      <a:pt x="363" y="353"/>
                    </a:lnTo>
                    <a:lnTo>
                      <a:pt x="363" y="353"/>
                    </a:lnTo>
                    <a:lnTo>
                      <a:pt x="359" y="351"/>
                    </a:lnTo>
                    <a:lnTo>
                      <a:pt x="359" y="351"/>
                    </a:lnTo>
                    <a:close/>
                    <a:moveTo>
                      <a:pt x="320" y="345"/>
                    </a:moveTo>
                    <a:lnTo>
                      <a:pt x="320" y="345"/>
                    </a:lnTo>
                    <a:lnTo>
                      <a:pt x="316" y="345"/>
                    </a:lnTo>
                    <a:lnTo>
                      <a:pt x="314" y="349"/>
                    </a:lnTo>
                    <a:lnTo>
                      <a:pt x="314" y="349"/>
                    </a:lnTo>
                    <a:lnTo>
                      <a:pt x="314" y="349"/>
                    </a:lnTo>
                    <a:lnTo>
                      <a:pt x="312" y="351"/>
                    </a:lnTo>
                    <a:lnTo>
                      <a:pt x="310" y="355"/>
                    </a:lnTo>
                    <a:lnTo>
                      <a:pt x="310" y="375"/>
                    </a:lnTo>
                    <a:lnTo>
                      <a:pt x="310" y="375"/>
                    </a:lnTo>
                    <a:lnTo>
                      <a:pt x="312" y="377"/>
                    </a:lnTo>
                    <a:lnTo>
                      <a:pt x="314" y="381"/>
                    </a:lnTo>
                    <a:lnTo>
                      <a:pt x="314" y="381"/>
                    </a:lnTo>
                    <a:lnTo>
                      <a:pt x="316" y="383"/>
                    </a:lnTo>
                    <a:lnTo>
                      <a:pt x="320" y="385"/>
                    </a:lnTo>
                    <a:lnTo>
                      <a:pt x="325" y="385"/>
                    </a:lnTo>
                    <a:lnTo>
                      <a:pt x="325" y="385"/>
                    </a:lnTo>
                    <a:lnTo>
                      <a:pt x="329" y="383"/>
                    </a:lnTo>
                    <a:lnTo>
                      <a:pt x="333" y="381"/>
                    </a:lnTo>
                    <a:lnTo>
                      <a:pt x="333" y="381"/>
                    </a:lnTo>
                    <a:lnTo>
                      <a:pt x="333" y="381"/>
                    </a:lnTo>
                    <a:lnTo>
                      <a:pt x="335" y="377"/>
                    </a:lnTo>
                    <a:lnTo>
                      <a:pt x="337" y="375"/>
                    </a:lnTo>
                    <a:lnTo>
                      <a:pt x="337" y="355"/>
                    </a:lnTo>
                    <a:lnTo>
                      <a:pt x="337" y="355"/>
                    </a:lnTo>
                    <a:lnTo>
                      <a:pt x="335" y="351"/>
                    </a:lnTo>
                    <a:lnTo>
                      <a:pt x="333" y="349"/>
                    </a:lnTo>
                    <a:lnTo>
                      <a:pt x="333" y="349"/>
                    </a:lnTo>
                    <a:lnTo>
                      <a:pt x="333" y="349"/>
                    </a:lnTo>
                    <a:lnTo>
                      <a:pt x="333" y="349"/>
                    </a:lnTo>
                    <a:lnTo>
                      <a:pt x="329" y="345"/>
                    </a:lnTo>
                    <a:lnTo>
                      <a:pt x="325" y="345"/>
                    </a:lnTo>
                    <a:lnTo>
                      <a:pt x="320" y="345"/>
                    </a:lnTo>
                    <a:lnTo>
                      <a:pt x="320" y="345"/>
                    </a:lnTo>
                    <a:close/>
                    <a:moveTo>
                      <a:pt x="325" y="351"/>
                    </a:moveTo>
                    <a:lnTo>
                      <a:pt x="320" y="351"/>
                    </a:lnTo>
                    <a:lnTo>
                      <a:pt x="320" y="351"/>
                    </a:lnTo>
                    <a:lnTo>
                      <a:pt x="318" y="353"/>
                    </a:lnTo>
                    <a:lnTo>
                      <a:pt x="318" y="353"/>
                    </a:lnTo>
                    <a:lnTo>
                      <a:pt x="318" y="353"/>
                    </a:lnTo>
                    <a:lnTo>
                      <a:pt x="316" y="355"/>
                    </a:lnTo>
                    <a:lnTo>
                      <a:pt x="316" y="375"/>
                    </a:lnTo>
                    <a:lnTo>
                      <a:pt x="316" y="375"/>
                    </a:lnTo>
                    <a:lnTo>
                      <a:pt x="318" y="377"/>
                    </a:lnTo>
                    <a:lnTo>
                      <a:pt x="318" y="377"/>
                    </a:lnTo>
                    <a:lnTo>
                      <a:pt x="320" y="379"/>
                    </a:lnTo>
                    <a:lnTo>
                      <a:pt x="325" y="379"/>
                    </a:lnTo>
                    <a:lnTo>
                      <a:pt x="325" y="379"/>
                    </a:lnTo>
                    <a:lnTo>
                      <a:pt x="329" y="377"/>
                    </a:lnTo>
                    <a:lnTo>
                      <a:pt x="329" y="377"/>
                    </a:lnTo>
                    <a:lnTo>
                      <a:pt x="329" y="377"/>
                    </a:lnTo>
                    <a:lnTo>
                      <a:pt x="331" y="375"/>
                    </a:lnTo>
                    <a:lnTo>
                      <a:pt x="331" y="355"/>
                    </a:lnTo>
                    <a:lnTo>
                      <a:pt x="331" y="355"/>
                    </a:lnTo>
                    <a:lnTo>
                      <a:pt x="329" y="353"/>
                    </a:lnTo>
                    <a:lnTo>
                      <a:pt x="329" y="353"/>
                    </a:lnTo>
                    <a:lnTo>
                      <a:pt x="329" y="353"/>
                    </a:lnTo>
                    <a:lnTo>
                      <a:pt x="325" y="351"/>
                    </a:lnTo>
                    <a:lnTo>
                      <a:pt x="325" y="351"/>
                    </a:lnTo>
                    <a:close/>
                    <a:moveTo>
                      <a:pt x="286" y="345"/>
                    </a:moveTo>
                    <a:lnTo>
                      <a:pt x="286" y="345"/>
                    </a:lnTo>
                    <a:lnTo>
                      <a:pt x="282" y="345"/>
                    </a:lnTo>
                    <a:lnTo>
                      <a:pt x="280" y="349"/>
                    </a:lnTo>
                    <a:lnTo>
                      <a:pt x="280" y="349"/>
                    </a:lnTo>
                    <a:lnTo>
                      <a:pt x="280" y="349"/>
                    </a:lnTo>
                    <a:lnTo>
                      <a:pt x="278" y="351"/>
                    </a:lnTo>
                    <a:lnTo>
                      <a:pt x="276" y="355"/>
                    </a:lnTo>
                    <a:lnTo>
                      <a:pt x="276" y="375"/>
                    </a:lnTo>
                    <a:lnTo>
                      <a:pt x="276" y="375"/>
                    </a:lnTo>
                    <a:lnTo>
                      <a:pt x="278" y="377"/>
                    </a:lnTo>
                    <a:lnTo>
                      <a:pt x="280" y="381"/>
                    </a:lnTo>
                    <a:lnTo>
                      <a:pt x="280" y="381"/>
                    </a:lnTo>
                    <a:lnTo>
                      <a:pt x="282" y="383"/>
                    </a:lnTo>
                    <a:lnTo>
                      <a:pt x="286" y="385"/>
                    </a:lnTo>
                    <a:lnTo>
                      <a:pt x="294" y="385"/>
                    </a:lnTo>
                    <a:lnTo>
                      <a:pt x="294" y="385"/>
                    </a:lnTo>
                    <a:lnTo>
                      <a:pt x="298" y="383"/>
                    </a:lnTo>
                    <a:lnTo>
                      <a:pt x="300" y="381"/>
                    </a:lnTo>
                    <a:lnTo>
                      <a:pt x="300" y="381"/>
                    </a:lnTo>
                    <a:lnTo>
                      <a:pt x="300" y="381"/>
                    </a:lnTo>
                    <a:lnTo>
                      <a:pt x="302" y="377"/>
                    </a:lnTo>
                    <a:lnTo>
                      <a:pt x="304" y="375"/>
                    </a:lnTo>
                    <a:lnTo>
                      <a:pt x="304" y="355"/>
                    </a:lnTo>
                    <a:lnTo>
                      <a:pt x="304" y="355"/>
                    </a:lnTo>
                    <a:lnTo>
                      <a:pt x="302" y="351"/>
                    </a:lnTo>
                    <a:lnTo>
                      <a:pt x="300" y="349"/>
                    </a:lnTo>
                    <a:lnTo>
                      <a:pt x="300" y="349"/>
                    </a:lnTo>
                    <a:lnTo>
                      <a:pt x="300" y="349"/>
                    </a:lnTo>
                    <a:lnTo>
                      <a:pt x="300" y="349"/>
                    </a:lnTo>
                    <a:lnTo>
                      <a:pt x="298" y="345"/>
                    </a:lnTo>
                    <a:lnTo>
                      <a:pt x="294" y="345"/>
                    </a:lnTo>
                    <a:lnTo>
                      <a:pt x="286" y="345"/>
                    </a:lnTo>
                    <a:lnTo>
                      <a:pt x="286" y="345"/>
                    </a:lnTo>
                    <a:close/>
                    <a:moveTo>
                      <a:pt x="294" y="351"/>
                    </a:moveTo>
                    <a:lnTo>
                      <a:pt x="286" y="351"/>
                    </a:lnTo>
                    <a:lnTo>
                      <a:pt x="286" y="351"/>
                    </a:lnTo>
                    <a:lnTo>
                      <a:pt x="284" y="353"/>
                    </a:lnTo>
                    <a:lnTo>
                      <a:pt x="284" y="353"/>
                    </a:lnTo>
                    <a:lnTo>
                      <a:pt x="284" y="353"/>
                    </a:lnTo>
                    <a:lnTo>
                      <a:pt x="282" y="355"/>
                    </a:lnTo>
                    <a:lnTo>
                      <a:pt x="282" y="375"/>
                    </a:lnTo>
                    <a:lnTo>
                      <a:pt x="282" y="375"/>
                    </a:lnTo>
                    <a:lnTo>
                      <a:pt x="284" y="377"/>
                    </a:lnTo>
                    <a:lnTo>
                      <a:pt x="284" y="377"/>
                    </a:lnTo>
                    <a:lnTo>
                      <a:pt x="286" y="379"/>
                    </a:lnTo>
                    <a:lnTo>
                      <a:pt x="294" y="379"/>
                    </a:lnTo>
                    <a:lnTo>
                      <a:pt x="294" y="379"/>
                    </a:lnTo>
                    <a:lnTo>
                      <a:pt x="296" y="377"/>
                    </a:lnTo>
                    <a:lnTo>
                      <a:pt x="296" y="377"/>
                    </a:lnTo>
                    <a:lnTo>
                      <a:pt x="296" y="377"/>
                    </a:lnTo>
                    <a:lnTo>
                      <a:pt x="298" y="375"/>
                    </a:lnTo>
                    <a:lnTo>
                      <a:pt x="298" y="355"/>
                    </a:lnTo>
                    <a:lnTo>
                      <a:pt x="298" y="355"/>
                    </a:lnTo>
                    <a:lnTo>
                      <a:pt x="296" y="353"/>
                    </a:lnTo>
                    <a:lnTo>
                      <a:pt x="296" y="353"/>
                    </a:lnTo>
                    <a:lnTo>
                      <a:pt x="296" y="353"/>
                    </a:lnTo>
                    <a:lnTo>
                      <a:pt x="294" y="351"/>
                    </a:lnTo>
                    <a:lnTo>
                      <a:pt x="294" y="351"/>
                    </a:lnTo>
                    <a:close/>
                    <a:moveTo>
                      <a:pt x="260" y="351"/>
                    </a:moveTo>
                    <a:lnTo>
                      <a:pt x="252" y="351"/>
                    </a:lnTo>
                    <a:lnTo>
                      <a:pt x="252" y="351"/>
                    </a:lnTo>
                    <a:lnTo>
                      <a:pt x="250" y="353"/>
                    </a:lnTo>
                    <a:lnTo>
                      <a:pt x="250" y="353"/>
                    </a:lnTo>
                    <a:lnTo>
                      <a:pt x="250" y="353"/>
                    </a:lnTo>
                    <a:lnTo>
                      <a:pt x="248" y="355"/>
                    </a:lnTo>
                    <a:lnTo>
                      <a:pt x="248" y="375"/>
                    </a:lnTo>
                    <a:lnTo>
                      <a:pt x="248" y="375"/>
                    </a:lnTo>
                    <a:lnTo>
                      <a:pt x="250" y="377"/>
                    </a:lnTo>
                    <a:lnTo>
                      <a:pt x="250" y="377"/>
                    </a:lnTo>
                    <a:lnTo>
                      <a:pt x="252" y="379"/>
                    </a:lnTo>
                    <a:lnTo>
                      <a:pt x="260" y="379"/>
                    </a:lnTo>
                    <a:lnTo>
                      <a:pt x="260" y="379"/>
                    </a:lnTo>
                    <a:lnTo>
                      <a:pt x="262" y="377"/>
                    </a:lnTo>
                    <a:lnTo>
                      <a:pt x="262" y="377"/>
                    </a:lnTo>
                    <a:lnTo>
                      <a:pt x="262" y="377"/>
                    </a:lnTo>
                    <a:lnTo>
                      <a:pt x="264" y="375"/>
                    </a:lnTo>
                    <a:lnTo>
                      <a:pt x="264" y="355"/>
                    </a:lnTo>
                    <a:lnTo>
                      <a:pt x="264" y="355"/>
                    </a:lnTo>
                    <a:lnTo>
                      <a:pt x="262" y="353"/>
                    </a:lnTo>
                    <a:lnTo>
                      <a:pt x="262" y="353"/>
                    </a:lnTo>
                    <a:lnTo>
                      <a:pt x="262" y="353"/>
                    </a:lnTo>
                    <a:lnTo>
                      <a:pt x="260" y="351"/>
                    </a:lnTo>
                    <a:lnTo>
                      <a:pt x="260" y="351"/>
                    </a:lnTo>
                    <a:close/>
                    <a:moveTo>
                      <a:pt x="191" y="345"/>
                    </a:moveTo>
                    <a:lnTo>
                      <a:pt x="191" y="345"/>
                    </a:lnTo>
                    <a:lnTo>
                      <a:pt x="187" y="345"/>
                    </a:lnTo>
                    <a:lnTo>
                      <a:pt x="185" y="349"/>
                    </a:lnTo>
                    <a:lnTo>
                      <a:pt x="185" y="349"/>
                    </a:lnTo>
                    <a:lnTo>
                      <a:pt x="185" y="349"/>
                    </a:lnTo>
                    <a:lnTo>
                      <a:pt x="181" y="351"/>
                    </a:lnTo>
                    <a:lnTo>
                      <a:pt x="181" y="355"/>
                    </a:lnTo>
                    <a:lnTo>
                      <a:pt x="181" y="375"/>
                    </a:lnTo>
                    <a:lnTo>
                      <a:pt x="181" y="375"/>
                    </a:lnTo>
                    <a:lnTo>
                      <a:pt x="181" y="377"/>
                    </a:lnTo>
                    <a:lnTo>
                      <a:pt x="185" y="381"/>
                    </a:lnTo>
                    <a:lnTo>
                      <a:pt x="185" y="381"/>
                    </a:lnTo>
                    <a:lnTo>
                      <a:pt x="187" y="383"/>
                    </a:lnTo>
                    <a:lnTo>
                      <a:pt x="191" y="385"/>
                    </a:lnTo>
                    <a:lnTo>
                      <a:pt x="196" y="385"/>
                    </a:lnTo>
                    <a:lnTo>
                      <a:pt x="196" y="385"/>
                    </a:lnTo>
                    <a:lnTo>
                      <a:pt x="200" y="383"/>
                    </a:lnTo>
                    <a:lnTo>
                      <a:pt x="204" y="381"/>
                    </a:lnTo>
                    <a:lnTo>
                      <a:pt x="204" y="381"/>
                    </a:lnTo>
                    <a:lnTo>
                      <a:pt x="204" y="381"/>
                    </a:lnTo>
                    <a:lnTo>
                      <a:pt x="206" y="377"/>
                    </a:lnTo>
                    <a:lnTo>
                      <a:pt x="206" y="375"/>
                    </a:lnTo>
                    <a:lnTo>
                      <a:pt x="206" y="355"/>
                    </a:lnTo>
                    <a:lnTo>
                      <a:pt x="206" y="355"/>
                    </a:lnTo>
                    <a:lnTo>
                      <a:pt x="206" y="351"/>
                    </a:lnTo>
                    <a:lnTo>
                      <a:pt x="204" y="349"/>
                    </a:lnTo>
                    <a:lnTo>
                      <a:pt x="204" y="349"/>
                    </a:lnTo>
                    <a:lnTo>
                      <a:pt x="204" y="349"/>
                    </a:lnTo>
                    <a:lnTo>
                      <a:pt x="204" y="349"/>
                    </a:lnTo>
                    <a:lnTo>
                      <a:pt x="200" y="345"/>
                    </a:lnTo>
                    <a:lnTo>
                      <a:pt x="196" y="345"/>
                    </a:lnTo>
                    <a:lnTo>
                      <a:pt x="191" y="345"/>
                    </a:lnTo>
                    <a:lnTo>
                      <a:pt x="191" y="345"/>
                    </a:lnTo>
                    <a:close/>
                    <a:moveTo>
                      <a:pt x="196" y="351"/>
                    </a:moveTo>
                    <a:lnTo>
                      <a:pt x="191" y="351"/>
                    </a:lnTo>
                    <a:lnTo>
                      <a:pt x="191" y="351"/>
                    </a:lnTo>
                    <a:lnTo>
                      <a:pt x="189" y="353"/>
                    </a:lnTo>
                    <a:lnTo>
                      <a:pt x="189" y="353"/>
                    </a:lnTo>
                    <a:lnTo>
                      <a:pt x="189" y="353"/>
                    </a:lnTo>
                    <a:lnTo>
                      <a:pt x="187" y="355"/>
                    </a:lnTo>
                    <a:lnTo>
                      <a:pt x="187" y="375"/>
                    </a:lnTo>
                    <a:lnTo>
                      <a:pt x="187" y="375"/>
                    </a:lnTo>
                    <a:lnTo>
                      <a:pt x="189" y="377"/>
                    </a:lnTo>
                    <a:lnTo>
                      <a:pt x="189" y="377"/>
                    </a:lnTo>
                    <a:lnTo>
                      <a:pt x="191" y="379"/>
                    </a:lnTo>
                    <a:lnTo>
                      <a:pt x="196" y="379"/>
                    </a:lnTo>
                    <a:lnTo>
                      <a:pt x="196" y="379"/>
                    </a:lnTo>
                    <a:lnTo>
                      <a:pt x="200" y="377"/>
                    </a:lnTo>
                    <a:lnTo>
                      <a:pt x="200" y="377"/>
                    </a:lnTo>
                    <a:lnTo>
                      <a:pt x="200" y="377"/>
                    </a:lnTo>
                    <a:lnTo>
                      <a:pt x="202" y="375"/>
                    </a:lnTo>
                    <a:lnTo>
                      <a:pt x="202" y="355"/>
                    </a:lnTo>
                    <a:lnTo>
                      <a:pt x="202" y="355"/>
                    </a:lnTo>
                    <a:lnTo>
                      <a:pt x="200" y="353"/>
                    </a:lnTo>
                    <a:lnTo>
                      <a:pt x="200" y="353"/>
                    </a:lnTo>
                    <a:lnTo>
                      <a:pt x="200" y="353"/>
                    </a:lnTo>
                    <a:lnTo>
                      <a:pt x="196" y="351"/>
                    </a:lnTo>
                    <a:lnTo>
                      <a:pt x="196" y="351"/>
                    </a:lnTo>
                    <a:close/>
                    <a:moveTo>
                      <a:pt x="157" y="345"/>
                    </a:moveTo>
                    <a:lnTo>
                      <a:pt x="157" y="345"/>
                    </a:lnTo>
                    <a:lnTo>
                      <a:pt x="153" y="345"/>
                    </a:lnTo>
                    <a:lnTo>
                      <a:pt x="151" y="349"/>
                    </a:lnTo>
                    <a:lnTo>
                      <a:pt x="151" y="349"/>
                    </a:lnTo>
                    <a:lnTo>
                      <a:pt x="151" y="349"/>
                    </a:lnTo>
                    <a:lnTo>
                      <a:pt x="149" y="351"/>
                    </a:lnTo>
                    <a:lnTo>
                      <a:pt x="147" y="355"/>
                    </a:lnTo>
                    <a:lnTo>
                      <a:pt x="147" y="375"/>
                    </a:lnTo>
                    <a:lnTo>
                      <a:pt x="147" y="375"/>
                    </a:lnTo>
                    <a:lnTo>
                      <a:pt x="149" y="377"/>
                    </a:lnTo>
                    <a:lnTo>
                      <a:pt x="151" y="381"/>
                    </a:lnTo>
                    <a:lnTo>
                      <a:pt x="151" y="381"/>
                    </a:lnTo>
                    <a:lnTo>
                      <a:pt x="153" y="383"/>
                    </a:lnTo>
                    <a:lnTo>
                      <a:pt x="157" y="385"/>
                    </a:lnTo>
                    <a:lnTo>
                      <a:pt x="165" y="385"/>
                    </a:lnTo>
                    <a:lnTo>
                      <a:pt x="165" y="385"/>
                    </a:lnTo>
                    <a:lnTo>
                      <a:pt x="169" y="383"/>
                    </a:lnTo>
                    <a:lnTo>
                      <a:pt x="171" y="381"/>
                    </a:lnTo>
                    <a:lnTo>
                      <a:pt x="171" y="381"/>
                    </a:lnTo>
                    <a:lnTo>
                      <a:pt x="171" y="381"/>
                    </a:lnTo>
                    <a:lnTo>
                      <a:pt x="173" y="377"/>
                    </a:lnTo>
                    <a:lnTo>
                      <a:pt x="175" y="375"/>
                    </a:lnTo>
                    <a:lnTo>
                      <a:pt x="175" y="355"/>
                    </a:lnTo>
                    <a:lnTo>
                      <a:pt x="175" y="355"/>
                    </a:lnTo>
                    <a:lnTo>
                      <a:pt x="173" y="351"/>
                    </a:lnTo>
                    <a:lnTo>
                      <a:pt x="171" y="349"/>
                    </a:lnTo>
                    <a:lnTo>
                      <a:pt x="171" y="349"/>
                    </a:lnTo>
                    <a:lnTo>
                      <a:pt x="171" y="349"/>
                    </a:lnTo>
                    <a:lnTo>
                      <a:pt x="171" y="349"/>
                    </a:lnTo>
                    <a:lnTo>
                      <a:pt x="169" y="345"/>
                    </a:lnTo>
                    <a:lnTo>
                      <a:pt x="165" y="345"/>
                    </a:lnTo>
                    <a:lnTo>
                      <a:pt x="157" y="345"/>
                    </a:lnTo>
                    <a:lnTo>
                      <a:pt x="157" y="345"/>
                    </a:lnTo>
                    <a:close/>
                    <a:moveTo>
                      <a:pt x="165" y="351"/>
                    </a:moveTo>
                    <a:lnTo>
                      <a:pt x="157" y="351"/>
                    </a:lnTo>
                    <a:lnTo>
                      <a:pt x="157" y="351"/>
                    </a:lnTo>
                    <a:lnTo>
                      <a:pt x="155" y="353"/>
                    </a:lnTo>
                    <a:lnTo>
                      <a:pt x="155" y="353"/>
                    </a:lnTo>
                    <a:lnTo>
                      <a:pt x="155" y="353"/>
                    </a:lnTo>
                    <a:lnTo>
                      <a:pt x="153" y="355"/>
                    </a:lnTo>
                    <a:lnTo>
                      <a:pt x="153" y="375"/>
                    </a:lnTo>
                    <a:lnTo>
                      <a:pt x="153" y="375"/>
                    </a:lnTo>
                    <a:lnTo>
                      <a:pt x="155" y="377"/>
                    </a:lnTo>
                    <a:lnTo>
                      <a:pt x="155" y="377"/>
                    </a:lnTo>
                    <a:lnTo>
                      <a:pt x="157" y="379"/>
                    </a:lnTo>
                    <a:lnTo>
                      <a:pt x="165" y="379"/>
                    </a:lnTo>
                    <a:lnTo>
                      <a:pt x="165" y="379"/>
                    </a:lnTo>
                    <a:lnTo>
                      <a:pt x="167" y="377"/>
                    </a:lnTo>
                    <a:lnTo>
                      <a:pt x="167" y="377"/>
                    </a:lnTo>
                    <a:lnTo>
                      <a:pt x="167" y="377"/>
                    </a:lnTo>
                    <a:lnTo>
                      <a:pt x="169" y="375"/>
                    </a:lnTo>
                    <a:lnTo>
                      <a:pt x="169" y="355"/>
                    </a:lnTo>
                    <a:lnTo>
                      <a:pt x="169" y="355"/>
                    </a:lnTo>
                    <a:lnTo>
                      <a:pt x="167" y="353"/>
                    </a:lnTo>
                    <a:lnTo>
                      <a:pt x="167" y="353"/>
                    </a:lnTo>
                    <a:lnTo>
                      <a:pt x="167" y="353"/>
                    </a:lnTo>
                    <a:lnTo>
                      <a:pt x="165" y="351"/>
                    </a:lnTo>
                    <a:lnTo>
                      <a:pt x="165" y="351"/>
                    </a:lnTo>
                    <a:close/>
                    <a:moveTo>
                      <a:pt x="123" y="345"/>
                    </a:moveTo>
                    <a:lnTo>
                      <a:pt x="123" y="345"/>
                    </a:lnTo>
                    <a:lnTo>
                      <a:pt x="119" y="345"/>
                    </a:lnTo>
                    <a:lnTo>
                      <a:pt x="117" y="349"/>
                    </a:lnTo>
                    <a:lnTo>
                      <a:pt x="117" y="349"/>
                    </a:lnTo>
                    <a:lnTo>
                      <a:pt x="117" y="349"/>
                    </a:lnTo>
                    <a:lnTo>
                      <a:pt x="115" y="351"/>
                    </a:lnTo>
                    <a:lnTo>
                      <a:pt x="113" y="355"/>
                    </a:lnTo>
                    <a:lnTo>
                      <a:pt x="113" y="375"/>
                    </a:lnTo>
                    <a:lnTo>
                      <a:pt x="113" y="375"/>
                    </a:lnTo>
                    <a:lnTo>
                      <a:pt x="115" y="377"/>
                    </a:lnTo>
                    <a:lnTo>
                      <a:pt x="117" y="381"/>
                    </a:lnTo>
                    <a:lnTo>
                      <a:pt x="117" y="381"/>
                    </a:lnTo>
                    <a:lnTo>
                      <a:pt x="119" y="383"/>
                    </a:lnTo>
                    <a:lnTo>
                      <a:pt x="123" y="385"/>
                    </a:lnTo>
                    <a:lnTo>
                      <a:pt x="131" y="385"/>
                    </a:lnTo>
                    <a:lnTo>
                      <a:pt x="131" y="385"/>
                    </a:lnTo>
                    <a:lnTo>
                      <a:pt x="135" y="383"/>
                    </a:lnTo>
                    <a:lnTo>
                      <a:pt x="137" y="381"/>
                    </a:lnTo>
                    <a:lnTo>
                      <a:pt x="137" y="381"/>
                    </a:lnTo>
                    <a:lnTo>
                      <a:pt x="137" y="381"/>
                    </a:lnTo>
                    <a:lnTo>
                      <a:pt x="139" y="377"/>
                    </a:lnTo>
                    <a:lnTo>
                      <a:pt x="141" y="375"/>
                    </a:lnTo>
                    <a:lnTo>
                      <a:pt x="141" y="355"/>
                    </a:lnTo>
                    <a:lnTo>
                      <a:pt x="141" y="355"/>
                    </a:lnTo>
                    <a:lnTo>
                      <a:pt x="139" y="351"/>
                    </a:lnTo>
                    <a:lnTo>
                      <a:pt x="137" y="349"/>
                    </a:lnTo>
                    <a:lnTo>
                      <a:pt x="137" y="349"/>
                    </a:lnTo>
                    <a:lnTo>
                      <a:pt x="137" y="349"/>
                    </a:lnTo>
                    <a:lnTo>
                      <a:pt x="137" y="349"/>
                    </a:lnTo>
                    <a:lnTo>
                      <a:pt x="135" y="345"/>
                    </a:lnTo>
                    <a:lnTo>
                      <a:pt x="131" y="345"/>
                    </a:lnTo>
                    <a:lnTo>
                      <a:pt x="123" y="345"/>
                    </a:lnTo>
                    <a:lnTo>
                      <a:pt x="123" y="345"/>
                    </a:lnTo>
                    <a:close/>
                    <a:moveTo>
                      <a:pt x="131" y="351"/>
                    </a:moveTo>
                    <a:lnTo>
                      <a:pt x="123" y="351"/>
                    </a:lnTo>
                    <a:lnTo>
                      <a:pt x="123" y="351"/>
                    </a:lnTo>
                    <a:lnTo>
                      <a:pt x="121" y="353"/>
                    </a:lnTo>
                    <a:lnTo>
                      <a:pt x="121" y="353"/>
                    </a:lnTo>
                    <a:lnTo>
                      <a:pt x="121" y="353"/>
                    </a:lnTo>
                    <a:lnTo>
                      <a:pt x="119" y="355"/>
                    </a:lnTo>
                    <a:lnTo>
                      <a:pt x="119" y="375"/>
                    </a:lnTo>
                    <a:lnTo>
                      <a:pt x="119" y="375"/>
                    </a:lnTo>
                    <a:lnTo>
                      <a:pt x="121" y="377"/>
                    </a:lnTo>
                    <a:lnTo>
                      <a:pt x="121" y="377"/>
                    </a:lnTo>
                    <a:lnTo>
                      <a:pt x="123" y="379"/>
                    </a:lnTo>
                    <a:lnTo>
                      <a:pt x="131" y="379"/>
                    </a:lnTo>
                    <a:lnTo>
                      <a:pt x="131" y="379"/>
                    </a:lnTo>
                    <a:lnTo>
                      <a:pt x="133" y="377"/>
                    </a:lnTo>
                    <a:lnTo>
                      <a:pt x="133" y="377"/>
                    </a:lnTo>
                    <a:lnTo>
                      <a:pt x="133" y="377"/>
                    </a:lnTo>
                    <a:lnTo>
                      <a:pt x="135" y="375"/>
                    </a:lnTo>
                    <a:lnTo>
                      <a:pt x="135" y="355"/>
                    </a:lnTo>
                    <a:lnTo>
                      <a:pt x="135" y="355"/>
                    </a:lnTo>
                    <a:lnTo>
                      <a:pt x="133" y="353"/>
                    </a:lnTo>
                    <a:lnTo>
                      <a:pt x="133" y="353"/>
                    </a:lnTo>
                    <a:lnTo>
                      <a:pt x="133" y="353"/>
                    </a:lnTo>
                    <a:lnTo>
                      <a:pt x="131" y="351"/>
                    </a:lnTo>
                    <a:lnTo>
                      <a:pt x="131" y="351"/>
                    </a:lnTo>
                    <a:close/>
                    <a:moveTo>
                      <a:pt x="97" y="351"/>
                    </a:moveTo>
                    <a:lnTo>
                      <a:pt x="91" y="351"/>
                    </a:lnTo>
                    <a:lnTo>
                      <a:pt x="91" y="351"/>
                    </a:lnTo>
                    <a:lnTo>
                      <a:pt x="87" y="353"/>
                    </a:lnTo>
                    <a:lnTo>
                      <a:pt x="87" y="353"/>
                    </a:lnTo>
                    <a:lnTo>
                      <a:pt x="87" y="353"/>
                    </a:lnTo>
                    <a:lnTo>
                      <a:pt x="85" y="355"/>
                    </a:lnTo>
                    <a:lnTo>
                      <a:pt x="85" y="375"/>
                    </a:lnTo>
                    <a:lnTo>
                      <a:pt x="85" y="375"/>
                    </a:lnTo>
                    <a:lnTo>
                      <a:pt x="87" y="377"/>
                    </a:lnTo>
                    <a:lnTo>
                      <a:pt x="87" y="377"/>
                    </a:lnTo>
                    <a:lnTo>
                      <a:pt x="91" y="379"/>
                    </a:lnTo>
                    <a:lnTo>
                      <a:pt x="97" y="379"/>
                    </a:lnTo>
                    <a:lnTo>
                      <a:pt x="97" y="379"/>
                    </a:lnTo>
                    <a:lnTo>
                      <a:pt x="101" y="377"/>
                    </a:lnTo>
                    <a:lnTo>
                      <a:pt x="101" y="377"/>
                    </a:lnTo>
                    <a:lnTo>
                      <a:pt x="101" y="377"/>
                    </a:lnTo>
                    <a:lnTo>
                      <a:pt x="101" y="375"/>
                    </a:lnTo>
                    <a:lnTo>
                      <a:pt x="101" y="355"/>
                    </a:lnTo>
                    <a:lnTo>
                      <a:pt x="101" y="355"/>
                    </a:lnTo>
                    <a:lnTo>
                      <a:pt x="101" y="353"/>
                    </a:lnTo>
                    <a:lnTo>
                      <a:pt x="101" y="353"/>
                    </a:lnTo>
                    <a:lnTo>
                      <a:pt x="101" y="353"/>
                    </a:lnTo>
                    <a:lnTo>
                      <a:pt x="97" y="351"/>
                    </a:lnTo>
                    <a:lnTo>
                      <a:pt x="97" y="351"/>
                    </a:lnTo>
                    <a:close/>
                    <a:moveTo>
                      <a:pt x="121" y="166"/>
                    </a:moveTo>
                    <a:lnTo>
                      <a:pt x="121" y="283"/>
                    </a:lnTo>
                    <a:lnTo>
                      <a:pt x="167" y="283"/>
                    </a:lnTo>
                    <a:lnTo>
                      <a:pt x="167" y="194"/>
                    </a:lnTo>
                    <a:lnTo>
                      <a:pt x="171" y="194"/>
                    </a:lnTo>
                    <a:lnTo>
                      <a:pt x="173" y="194"/>
                    </a:lnTo>
                    <a:lnTo>
                      <a:pt x="206" y="194"/>
                    </a:lnTo>
                    <a:lnTo>
                      <a:pt x="206" y="186"/>
                    </a:lnTo>
                    <a:lnTo>
                      <a:pt x="206" y="186"/>
                    </a:lnTo>
                    <a:lnTo>
                      <a:pt x="204" y="178"/>
                    </a:lnTo>
                    <a:lnTo>
                      <a:pt x="200" y="172"/>
                    </a:lnTo>
                    <a:lnTo>
                      <a:pt x="195" y="168"/>
                    </a:lnTo>
                    <a:lnTo>
                      <a:pt x="187" y="166"/>
                    </a:lnTo>
                    <a:lnTo>
                      <a:pt x="121" y="166"/>
                    </a:lnTo>
                    <a:lnTo>
                      <a:pt x="121" y="166"/>
                    </a:lnTo>
                    <a:close/>
                    <a:moveTo>
                      <a:pt x="206" y="200"/>
                    </a:moveTo>
                    <a:lnTo>
                      <a:pt x="173" y="200"/>
                    </a:lnTo>
                    <a:lnTo>
                      <a:pt x="173" y="222"/>
                    </a:lnTo>
                    <a:lnTo>
                      <a:pt x="206" y="222"/>
                    </a:lnTo>
                    <a:lnTo>
                      <a:pt x="206" y="200"/>
                    </a:lnTo>
                    <a:lnTo>
                      <a:pt x="206" y="200"/>
                    </a:lnTo>
                    <a:close/>
                    <a:moveTo>
                      <a:pt x="206" y="230"/>
                    </a:moveTo>
                    <a:lnTo>
                      <a:pt x="173" y="230"/>
                    </a:lnTo>
                    <a:lnTo>
                      <a:pt x="173" y="250"/>
                    </a:lnTo>
                    <a:lnTo>
                      <a:pt x="206" y="250"/>
                    </a:lnTo>
                    <a:lnTo>
                      <a:pt x="206" y="230"/>
                    </a:lnTo>
                    <a:lnTo>
                      <a:pt x="206" y="230"/>
                    </a:lnTo>
                    <a:close/>
                    <a:moveTo>
                      <a:pt x="206" y="256"/>
                    </a:moveTo>
                    <a:lnTo>
                      <a:pt x="173" y="256"/>
                    </a:lnTo>
                    <a:lnTo>
                      <a:pt x="173" y="283"/>
                    </a:lnTo>
                    <a:lnTo>
                      <a:pt x="187" y="283"/>
                    </a:lnTo>
                    <a:lnTo>
                      <a:pt x="187" y="283"/>
                    </a:lnTo>
                    <a:lnTo>
                      <a:pt x="195" y="281"/>
                    </a:lnTo>
                    <a:lnTo>
                      <a:pt x="200" y="277"/>
                    </a:lnTo>
                    <a:lnTo>
                      <a:pt x="204" y="271"/>
                    </a:lnTo>
                    <a:lnTo>
                      <a:pt x="206" y="263"/>
                    </a:lnTo>
                    <a:lnTo>
                      <a:pt x="206" y="256"/>
                    </a:lnTo>
                    <a:lnTo>
                      <a:pt x="206" y="256"/>
                    </a:lnTo>
                    <a:close/>
                    <a:moveTo>
                      <a:pt x="113" y="283"/>
                    </a:moveTo>
                    <a:lnTo>
                      <a:pt x="113" y="256"/>
                    </a:lnTo>
                    <a:lnTo>
                      <a:pt x="81" y="256"/>
                    </a:lnTo>
                    <a:lnTo>
                      <a:pt x="81" y="263"/>
                    </a:lnTo>
                    <a:lnTo>
                      <a:pt x="81" y="263"/>
                    </a:lnTo>
                    <a:lnTo>
                      <a:pt x="81" y="271"/>
                    </a:lnTo>
                    <a:lnTo>
                      <a:pt x="87" y="277"/>
                    </a:lnTo>
                    <a:lnTo>
                      <a:pt x="93" y="281"/>
                    </a:lnTo>
                    <a:lnTo>
                      <a:pt x="101" y="283"/>
                    </a:lnTo>
                    <a:lnTo>
                      <a:pt x="113" y="283"/>
                    </a:lnTo>
                    <a:lnTo>
                      <a:pt x="113" y="283"/>
                    </a:lnTo>
                    <a:close/>
                    <a:moveTo>
                      <a:pt x="81" y="250"/>
                    </a:moveTo>
                    <a:lnTo>
                      <a:pt x="113" y="250"/>
                    </a:lnTo>
                    <a:lnTo>
                      <a:pt x="113" y="230"/>
                    </a:lnTo>
                    <a:lnTo>
                      <a:pt x="81" y="230"/>
                    </a:lnTo>
                    <a:lnTo>
                      <a:pt x="81" y="250"/>
                    </a:lnTo>
                    <a:lnTo>
                      <a:pt x="81" y="250"/>
                    </a:lnTo>
                    <a:close/>
                    <a:moveTo>
                      <a:pt x="81" y="222"/>
                    </a:moveTo>
                    <a:lnTo>
                      <a:pt x="113" y="222"/>
                    </a:lnTo>
                    <a:lnTo>
                      <a:pt x="113" y="200"/>
                    </a:lnTo>
                    <a:lnTo>
                      <a:pt x="81" y="200"/>
                    </a:lnTo>
                    <a:lnTo>
                      <a:pt x="81" y="222"/>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75" name="PA_矩形 9"/>
            <p:cNvSpPr/>
            <p:nvPr>
              <p:custDataLst>
                <p:tags r:id="rId1"/>
              </p:custDataLst>
            </p:nvPr>
          </p:nvSpPr>
          <p:spPr>
            <a:xfrm>
              <a:off x="3481510" y="2766037"/>
              <a:ext cx="2180979" cy="523220"/>
            </a:xfrm>
            <a:prstGeom prst="rect">
              <a:avLst/>
            </a:prstGeom>
          </p:spPr>
          <p:txBody>
            <a:bodyPr wrap="square">
              <a:spAutoFit/>
            </a:bodyPr>
            <a:lstStyle/>
            <a:p>
              <a:r>
                <a:rPr lang="en-US" altLang="zh-CN" sz="2800" b="1" dirty="0" smtClean="0">
                  <a:solidFill>
                    <a:srgbClr val="C00000"/>
                  </a:solidFill>
                  <a:latin typeface="微软雅黑" panose="020B0503020204020204" pitchFamily="34" charset="-122"/>
                  <a:ea typeface="微软雅黑" panose="020B0503020204020204" pitchFamily="34" charset="-122"/>
                </a:rPr>
                <a:t>Quick Scan</a:t>
              </a:r>
              <a:endParaRPr lang="en-US" altLang="zh-CN" sz="2800" b="1" dirty="0">
                <a:solidFill>
                  <a:srgbClr val="C000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574463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down)">
                                      <p:cBhvr>
                                        <p:cTn id="7" dur="500"/>
                                        <p:tgtEl>
                                          <p:spTgt spid="83"/>
                                        </p:tgtEl>
                                      </p:cBhvr>
                                    </p:animEffect>
                                  </p:childTnLst>
                                </p:cTn>
                              </p:par>
                              <p:par>
                                <p:cTn id="8" presetID="22" presetClass="entr" presetSubtype="1"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up)">
                                      <p:cBhvr>
                                        <p:cTn id="10" dur="500"/>
                                        <p:tgtEl>
                                          <p:spTgt spid="14"/>
                                        </p:tgtEl>
                                      </p:cBhvr>
                                    </p:animEffect>
                                  </p:childTnLst>
                                </p:cTn>
                              </p:par>
                            </p:childTnLst>
                          </p:cTn>
                        </p:par>
                        <p:par>
                          <p:cTn id="11" fill="hold">
                            <p:stCondLst>
                              <p:cond delay="500"/>
                            </p:stCondLst>
                            <p:childTnLst>
                              <p:par>
                                <p:cTn id="12" presetID="10" presetClass="entr" presetSubtype="0" fill="hold" nodeType="afterEffect">
                                  <p:stCondLst>
                                    <p:cond delay="500"/>
                                  </p:stCondLst>
                                  <p:childTnLst>
                                    <p:set>
                                      <p:cBhvr>
                                        <p:cTn id="13" dur="1" fill="hold">
                                          <p:stCondLst>
                                            <p:cond delay="0"/>
                                          </p:stCondLst>
                                        </p:cTn>
                                        <p:tgtEl>
                                          <p:spTgt spid="67"/>
                                        </p:tgtEl>
                                        <p:attrNameLst>
                                          <p:attrName>style.visibility</p:attrName>
                                        </p:attrNameLst>
                                      </p:cBhvr>
                                      <p:to>
                                        <p:strVal val="visible"/>
                                      </p:to>
                                    </p:set>
                                    <p:animEffect transition="in" filter="fade">
                                      <p:cBhvr>
                                        <p:cTn id="14" dur="1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gray">
          <a:xfrm>
            <a:off x="-4763" y="142875"/>
            <a:ext cx="106363" cy="538163"/>
          </a:xfrm>
          <a:prstGeom prst="rect">
            <a:avLst/>
          </a:prstGeom>
          <a:solidFill>
            <a:srgbClr val="C00000"/>
          </a:solidFill>
          <a:ln w="19050" algn="ctr">
            <a:noFill/>
            <a:round/>
          </a:ln>
        </p:spPr>
        <p:txBody>
          <a:bodyPr wrap="none" lIns="0" tIns="0" rIns="0" bIns="0" anchor="ctr"/>
          <a:lstStyle/>
          <a:p>
            <a:pPr algn="ctr" defTabSz="1087120" eaLnBrk="1" fontAlgn="auto" hangingPunct="1">
              <a:spcBef>
                <a:spcPts val="0"/>
              </a:spcBef>
              <a:spcAft>
                <a:spcPts val="0"/>
              </a:spcAft>
              <a:defRPr/>
            </a:pPr>
            <a:endParaRPr lang="zh-CN" altLang="en-US" sz="1900" b="1" kern="0" dirty="0">
              <a:solidFill>
                <a:srgbClr val="C00000"/>
              </a:solidFill>
              <a:latin typeface="微软雅黑" panose="020B0503020204020204" pitchFamily="34" charset="-122"/>
              <a:ea typeface="微软雅黑" panose="020B0503020204020204" pitchFamily="34" charset="-122"/>
            </a:endParaRPr>
          </a:p>
        </p:txBody>
      </p:sp>
      <p:sp>
        <p:nvSpPr>
          <p:cNvPr id="3" name="矩形 2"/>
          <p:cNvSpPr/>
          <p:nvPr/>
        </p:nvSpPr>
        <p:spPr>
          <a:xfrm>
            <a:off x="101600" y="142875"/>
            <a:ext cx="5597238" cy="523220"/>
          </a:xfrm>
          <a:prstGeom prst="rect">
            <a:avLst/>
          </a:prstGeom>
        </p:spPr>
        <p:txBody>
          <a:bodyPr wrap="none">
            <a:spAutoFit/>
          </a:bodyPr>
          <a:lstStyle/>
          <a:p>
            <a:r>
              <a:rPr lang="en-US" altLang="zh-CN" sz="2800" b="1" dirty="0" smtClean="0">
                <a:solidFill>
                  <a:srgbClr val="C00000"/>
                </a:solidFill>
                <a:latin typeface="微软雅黑" panose="020B0503020204020204" pitchFamily="34" charset="-122"/>
                <a:ea typeface="微软雅黑" panose="020B0503020204020204" pitchFamily="34" charset="-122"/>
              </a:rPr>
              <a:t>Relevant Laws</a:t>
            </a:r>
            <a:r>
              <a:rPr lang="zh-CN" altLang="en-US" sz="2800" b="1" dirty="0" smtClean="0">
                <a:solidFill>
                  <a:srgbClr val="C00000"/>
                </a:solidFill>
                <a:latin typeface="微软雅黑" panose="020B0503020204020204" pitchFamily="34" charset="-122"/>
                <a:ea typeface="微软雅黑" panose="020B0503020204020204" pitchFamily="34" charset="-122"/>
              </a:rPr>
              <a:t>（</a:t>
            </a:r>
            <a:r>
              <a:rPr lang="en-US" altLang="zh-CN" sz="2800" b="1" dirty="0" smtClean="0">
                <a:solidFill>
                  <a:srgbClr val="C00000"/>
                </a:solidFill>
                <a:latin typeface="微软雅黑" panose="020B0503020204020204" pitchFamily="34" charset="-122"/>
                <a:ea typeface="微软雅黑" panose="020B0503020204020204" pitchFamily="34" charset="-122"/>
              </a:rPr>
              <a:t>Global View</a:t>
            </a:r>
            <a:r>
              <a:rPr lang="zh-CN" altLang="en-US" sz="2800" b="1" dirty="0" smtClean="0">
                <a:solidFill>
                  <a:srgbClr val="C00000"/>
                </a:solidFill>
                <a:latin typeface="微软雅黑" panose="020B0503020204020204" pitchFamily="34" charset="-122"/>
                <a:ea typeface="微软雅黑" panose="020B0503020204020204" pitchFamily="34" charset="-122"/>
              </a:rPr>
              <a:t>）</a:t>
            </a:r>
            <a:endParaRPr lang="en-US" altLang="zh-CN" sz="2800" b="1" dirty="0">
              <a:solidFill>
                <a:srgbClr val="C00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474299" y="963168"/>
            <a:ext cx="11116453" cy="5169408"/>
          </a:xfrm>
          <a:prstGeom prst="rect">
            <a:avLst/>
          </a:prstGeom>
        </p:spPr>
      </p:pic>
    </p:spTree>
    <p:extLst>
      <p:ext uri="{BB962C8B-B14F-4D97-AF65-F5344CB8AC3E}">
        <p14:creationId xmlns:p14="http://schemas.microsoft.com/office/powerpoint/2010/main" val="25746662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gray">
          <a:xfrm>
            <a:off x="-4763" y="142875"/>
            <a:ext cx="106363" cy="538163"/>
          </a:xfrm>
          <a:prstGeom prst="rect">
            <a:avLst/>
          </a:prstGeom>
          <a:solidFill>
            <a:srgbClr val="C00000"/>
          </a:solidFill>
          <a:ln w="19050" algn="ctr">
            <a:noFill/>
            <a:round/>
          </a:ln>
        </p:spPr>
        <p:txBody>
          <a:bodyPr wrap="none" lIns="0" tIns="0" rIns="0" bIns="0" anchor="ctr"/>
          <a:lstStyle/>
          <a:p>
            <a:pPr algn="ctr" defTabSz="1087120" eaLnBrk="1" fontAlgn="auto" hangingPunct="1">
              <a:spcBef>
                <a:spcPts val="0"/>
              </a:spcBef>
              <a:spcAft>
                <a:spcPts val="0"/>
              </a:spcAft>
              <a:defRPr/>
            </a:pPr>
            <a:endParaRPr lang="zh-CN" altLang="en-US" sz="1900" b="1" kern="0" dirty="0">
              <a:solidFill>
                <a:srgbClr val="C00000"/>
              </a:solidFill>
              <a:latin typeface="微软雅黑" panose="020B0503020204020204" pitchFamily="34" charset="-122"/>
              <a:ea typeface="微软雅黑" panose="020B0503020204020204" pitchFamily="34" charset="-122"/>
            </a:endParaRPr>
          </a:p>
        </p:txBody>
      </p:sp>
      <p:sp>
        <p:nvSpPr>
          <p:cNvPr id="3" name="矩形 2"/>
          <p:cNvSpPr/>
          <p:nvPr/>
        </p:nvSpPr>
        <p:spPr>
          <a:xfrm>
            <a:off x="101600" y="142875"/>
            <a:ext cx="5597238" cy="523220"/>
          </a:xfrm>
          <a:prstGeom prst="rect">
            <a:avLst/>
          </a:prstGeom>
        </p:spPr>
        <p:txBody>
          <a:bodyPr wrap="none">
            <a:spAutoFit/>
          </a:bodyPr>
          <a:lstStyle/>
          <a:p>
            <a:r>
              <a:rPr lang="en-US" altLang="zh-CN" sz="2800" b="1" dirty="0" smtClean="0">
                <a:solidFill>
                  <a:srgbClr val="C00000"/>
                </a:solidFill>
                <a:latin typeface="微软雅黑" panose="020B0503020204020204" pitchFamily="34" charset="-122"/>
                <a:ea typeface="微软雅黑" panose="020B0503020204020204" pitchFamily="34" charset="-122"/>
              </a:rPr>
              <a:t>Relevant Laws</a:t>
            </a:r>
            <a:r>
              <a:rPr lang="zh-CN" altLang="en-US" sz="2800" b="1" dirty="0">
                <a:solidFill>
                  <a:srgbClr val="C00000"/>
                </a:solidFill>
                <a:latin typeface="微软雅黑" panose="020B0503020204020204" pitchFamily="34" charset="-122"/>
                <a:ea typeface="微软雅黑" panose="020B0503020204020204" pitchFamily="34" charset="-122"/>
              </a:rPr>
              <a:t>（</a:t>
            </a:r>
            <a:r>
              <a:rPr lang="en-US" altLang="zh-CN" sz="2800" b="1" dirty="0">
                <a:solidFill>
                  <a:srgbClr val="C00000"/>
                </a:solidFill>
                <a:latin typeface="微软雅黑" panose="020B0503020204020204" pitchFamily="34" charset="-122"/>
                <a:ea typeface="微软雅黑" panose="020B0503020204020204" pitchFamily="34" charset="-122"/>
              </a:rPr>
              <a:t>Global View</a:t>
            </a:r>
            <a:r>
              <a:rPr lang="zh-CN" altLang="en-US" sz="2800" b="1" dirty="0" smtClean="0">
                <a:solidFill>
                  <a:srgbClr val="C00000"/>
                </a:solidFill>
                <a:latin typeface="微软雅黑" panose="020B0503020204020204" pitchFamily="34" charset="-122"/>
                <a:ea typeface="微软雅黑" panose="020B0503020204020204" pitchFamily="34" charset="-122"/>
              </a:rPr>
              <a:t>）</a:t>
            </a:r>
            <a:endParaRPr lang="en-US" altLang="zh-CN" sz="2800" b="1" dirty="0">
              <a:solidFill>
                <a:srgbClr val="C00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637823" y="925395"/>
            <a:ext cx="10818817" cy="3422250"/>
          </a:xfrm>
          <a:prstGeom prst="rect">
            <a:avLst/>
          </a:prstGeom>
        </p:spPr>
      </p:pic>
      <p:pic>
        <p:nvPicPr>
          <p:cNvPr id="7" name="图片 6">
            <a:extLst>
              <a:ext uri="{FF2B5EF4-FFF2-40B4-BE49-F238E27FC236}">
                <a16:creationId xmlns:a16="http://schemas.microsoft.com/office/drawing/2014/main" id="{C543DCF1-BA1B-4390-98C2-B57F395128CA}"/>
              </a:ext>
            </a:extLst>
          </p:cNvPr>
          <p:cNvPicPr>
            <a:picLocks noChangeAspect="1"/>
          </p:cNvPicPr>
          <p:nvPr/>
        </p:nvPicPr>
        <p:blipFill>
          <a:blip r:embed="rId4"/>
          <a:stretch>
            <a:fillRect/>
          </a:stretch>
        </p:blipFill>
        <p:spPr>
          <a:xfrm>
            <a:off x="7567268" y="2434385"/>
            <a:ext cx="4389244" cy="3826520"/>
          </a:xfrm>
          <a:prstGeom prst="rect">
            <a:avLst/>
          </a:prstGeom>
        </p:spPr>
      </p:pic>
      <p:sp>
        <p:nvSpPr>
          <p:cNvPr id="8" name="文本框 7"/>
          <p:cNvSpPr txBox="1"/>
          <p:nvPr/>
        </p:nvSpPr>
        <p:spPr>
          <a:xfrm>
            <a:off x="637823" y="4652521"/>
            <a:ext cx="4693920" cy="830997"/>
          </a:xfrm>
          <a:prstGeom prst="rect">
            <a:avLst/>
          </a:prstGeom>
          <a:noFill/>
        </p:spPr>
        <p:txBody>
          <a:bodyPr wrap="square" rtlCol="0">
            <a:spAutoFit/>
          </a:bodyPr>
          <a:lstStyle/>
          <a:p>
            <a:r>
              <a:rPr lang="zh-CN" altLang="en-US" sz="1600" dirty="0" smtClean="0">
                <a:latin typeface="微软雅黑" panose="020B0503020204020204" pitchFamily="34" charset="-122"/>
                <a:ea typeface="微软雅黑" panose="020B0503020204020204" pitchFamily="34" charset="-122"/>
              </a:rPr>
              <a:t>严监管行业示意：</a:t>
            </a:r>
            <a:endParaRPr lang="en-US" altLang="zh-CN" sz="1600" dirty="0" smtClean="0">
              <a:latin typeface="微软雅黑" panose="020B0503020204020204" pitchFamily="34" charset="-122"/>
              <a:ea typeface="微软雅黑" panose="020B0503020204020204" pitchFamily="34" charset="-122"/>
            </a:endParaRPr>
          </a:p>
          <a:p>
            <a:r>
              <a:rPr lang="zh-CN" altLang="en-US" sz="1600" dirty="0" smtClean="0">
                <a:latin typeface="微软雅黑" panose="020B0503020204020204" pitchFamily="34" charset="-122"/>
                <a:ea typeface="微软雅黑" panose="020B0503020204020204" pitchFamily="34" charset="-122"/>
              </a:rPr>
              <a:t>政务、基础设施、金融行业相关、医疗健康、教育、青少年</a:t>
            </a:r>
            <a:r>
              <a:rPr lang="zh-CN" altLang="en-US" sz="1600" dirty="0">
                <a:latin typeface="微软雅黑" panose="020B0503020204020204" pitchFamily="34" charset="-122"/>
                <a:ea typeface="微软雅黑" panose="020B0503020204020204" pitchFamily="34" charset="-122"/>
              </a:rPr>
              <a:t>儿童</a:t>
            </a:r>
            <a:r>
              <a:rPr lang="zh-CN" altLang="en-US" sz="1600" dirty="0" smtClean="0">
                <a:latin typeface="微软雅黑" panose="020B0503020204020204" pitchFamily="34" charset="-122"/>
                <a:ea typeface="微软雅黑" panose="020B0503020204020204" pitchFamily="34" charset="-122"/>
              </a:rPr>
              <a:t>、电信、云、部分工业</a:t>
            </a:r>
            <a:endParaRPr lang="en-US" altLang="zh-CN" sz="1600" dirty="0" smtClean="0">
              <a:latin typeface="微软雅黑" panose="020B0503020204020204" pitchFamily="34" charset="-122"/>
              <a:ea typeface="微软雅黑" panose="020B0503020204020204" pitchFamily="34" charset="-122"/>
            </a:endParaRPr>
          </a:p>
        </p:txBody>
      </p:sp>
      <p:sp>
        <p:nvSpPr>
          <p:cNvPr id="9" name="文本框 8"/>
          <p:cNvSpPr txBox="1"/>
          <p:nvPr/>
        </p:nvSpPr>
        <p:spPr>
          <a:xfrm>
            <a:off x="637823" y="5737685"/>
            <a:ext cx="6799298" cy="523220"/>
          </a:xfrm>
          <a:prstGeom prst="rect">
            <a:avLst/>
          </a:prstGeom>
          <a:noFill/>
        </p:spPr>
        <p:txBody>
          <a:bodyPr wrap="square" rtlCol="0">
            <a:spAutoFit/>
          </a:bodyPr>
          <a:lstStyle/>
          <a:p>
            <a:r>
              <a:rPr lang="zh-CN" altLang="en-US" sz="1200" b="1" u="sng" dirty="0">
                <a:latin typeface="微软雅黑" panose="020B0503020204020204" pitchFamily="34" charset="-122"/>
                <a:ea typeface="微软雅黑" panose="020B0503020204020204" pitchFamily="34" charset="-122"/>
              </a:rPr>
              <a:t>重要</a:t>
            </a:r>
            <a:r>
              <a:rPr lang="zh-CN" altLang="en-US" sz="1200" b="1" u="sng" dirty="0" smtClean="0">
                <a:latin typeface="微软雅黑" panose="020B0503020204020204" pitchFamily="34" charset="-122"/>
                <a:ea typeface="微软雅黑" panose="020B0503020204020204" pitchFamily="34" charset="-122"/>
              </a:rPr>
              <a:t>数据</a:t>
            </a:r>
            <a:r>
              <a:rPr lang="zh-CN" altLang="en-US" sz="1200" dirty="0" smtClean="0">
                <a:latin typeface="微软雅黑" panose="020B0503020204020204" pitchFamily="34" charset="-122"/>
                <a:ea typeface="微软雅黑" panose="020B0503020204020204" pitchFamily="34" charset="-122"/>
              </a:rPr>
              <a:t>是</a:t>
            </a:r>
            <a:r>
              <a:rPr lang="zh-CN" altLang="en-US" sz="1200" dirty="0">
                <a:latin typeface="微软雅黑" panose="020B0503020204020204" pitchFamily="34" charset="-122"/>
                <a:ea typeface="微软雅黑" panose="020B0503020204020204" pitchFamily="34" charset="-122"/>
              </a:rPr>
              <a:t>指与国家安全、经济发展，以及社会公共利益密切相关的数据，具体范围参照国家有关标准和重要数据识别指南</a:t>
            </a:r>
            <a:r>
              <a:rPr lang="zh-CN" altLang="en-US" sz="1600" dirty="0" smtClean="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13150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gray">
          <a:xfrm>
            <a:off x="-4763" y="142875"/>
            <a:ext cx="106363" cy="538163"/>
          </a:xfrm>
          <a:prstGeom prst="rect">
            <a:avLst/>
          </a:prstGeom>
          <a:solidFill>
            <a:srgbClr val="C00000"/>
          </a:solidFill>
          <a:ln w="19050" algn="ctr">
            <a:noFill/>
            <a:round/>
          </a:ln>
        </p:spPr>
        <p:txBody>
          <a:bodyPr wrap="none" lIns="0" tIns="0" rIns="0" bIns="0" anchor="ctr"/>
          <a:lstStyle/>
          <a:p>
            <a:pPr algn="ctr" defTabSz="1087120" eaLnBrk="1" fontAlgn="auto" hangingPunct="1">
              <a:spcBef>
                <a:spcPts val="0"/>
              </a:spcBef>
              <a:spcAft>
                <a:spcPts val="0"/>
              </a:spcAft>
              <a:defRPr/>
            </a:pPr>
            <a:endParaRPr lang="zh-CN" altLang="en-US" sz="1900" b="1" kern="0" dirty="0">
              <a:solidFill>
                <a:srgbClr val="C00000"/>
              </a:solidFill>
              <a:latin typeface="微软雅黑" panose="020B0503020204020204" pitchFamily="34" charset="-122"/>
              <a:ea typeface="微软雅黑" panose="020B0503020204020204" pitchFamily="34" charset="-122"/>
            </a:endParaRPr>
          </a:p>
        </p:txBody>
      </p:sp>
      <p:sp>
        <p:nvSpPr>
          <p:cNvPr id="3" name="矩形 2"/>
          <p:cNvSpPr/>
          <p:nvPr/>
        </p:nvSpPr>
        <p:spPr>
          <a:xfrm>
            <a:off x="101600" y="142875"/>
            <a:ext cx="6364114" cy="523220"/>
          </a:xfrm>
          <a:prstGeom prst="rect">
            <a:avLst/>
          </a:prstGeom>
        </p:spPr>
        <p:txBody>
          <a:bodyPr wrap="none">
            <a:spAutoFit/>
          </a:bodyPr>
          <a:lstStyle/>
          <a:p>
            <a:r>
              <a:rPr lang="en-US" altLang="zh-CN" sz="2800" b="1" dirty="0" smtClean="0">
                <a:solidFill>
                  <a:srgbClr val="C00000"/>
                </a:solidFill>
                <a:latin typeface="微软雅黑" panose="020B0503020204020204" pitchFamily="34" charset="-122"/>
                <a:ea typeface="微软雅黑" panose="020B0503020204020204" pitchFamily="34" charset="-122"/>
              </a:rPr>
              <a:t>Relevant Laws</a:t>
            </a:r>
            <a:r>
              <a:rPr lang="zh-CN" altLang="en-US" sz="2800" b="1" dirty="0" smtClean="0">
                <a:solidFill>
                  <a:srgbClr val="C00000"/>
                </a:solidFill>
                <a:latin typeface="微软雅黑" panose="020B0503020204020204" pitchFamily="34" charset="-122"/>
                <a:ea typeface="微软雅黑" panose="020B0503020204020204" pitchFamily="34" charset="-122"/>
              </a:rPr>
              <a:t>（</a:t>
            </a:r>
            <a:r>
              <a:rPr lang="en-US" altLang="zh-CN" sz="2800" b="1" dirty="0" smtClean="0">
                <a:solidFill>
                  <a:srgbClr val="C00000"/>
                </a:solidFill>
                <a:latin typeface="微软雅黑" panose="020B0503020204020204" pitchFamily="34" charset="-122"/>
                <a:ea typeface="微软雅黑" panose="020B0503020204020204" pitchFamily="34" charset="-122"/>
              </a:rPr>
              <a:t>CN frame work</a:t>
            </a:r>
            <a:r>
              <a:rPr lang="zh-CN" altLang="en-US" sz="2800" b="1" dirty="0" smtClean="0">
                <a:solidFill>
                  <a:srgbClr val="C00000"/>
                </a:solidFill>
                <a:latin typeface="微软雅黑" panose="020B0503020204020204" pitchFamily="34" charset="-122"/>
                <a:ea typeface="微软雅黑" panose="020B0503020204020204" pitchFamily="34" charset="-122"/>
              </a:rPr>
              <a:t>）</a:t>
            </a:r>
            <a:endParaRPr lang="en-US" altLang="zh-CN" sz="2800" b="1" dirty="0">
              <a:solidFill>
                <a:srgbClr val="C00000"/>
              </a:solidFill>
              <a:latin typeface="微软雅黑" panose="020B0503020204020204" pitchFamily="34" charset="-122"/>
              <a:ea typeface="微软雅黑" panose="020B0503020204020204" pitchFamily="34" charset="-122"/>
            </a:endParaRPr>
          </a:p>
        </p:txBody>
      </p:sp>
      <p:graphicFrame>
        <p:nvGraphicFramePr>
          <p:cNvPr id="5" name="图示 4">
            <a:extLst>
              <a:ext uri="{FF2B5EF4-FFF2-40B4-BE49-F238E27FC236}">
                <a16:creationId xmlns:a16="http://schemas.microsoft.com/office/drawing/2014/main" id="{4B49722B-E1CC-4639-AEC9-FDDF615A538E}"/>
              </a:ext>
            </a:extLst>
          </p:cNvPr>
          <p:cNvGraphicFramePr/>
          <p:nvPr>
            <p:extLst>
              <p:ext uri="{D42A27DB-BD31-4B8C-83A1-F6EECF244321}">
                <p14:modId xmlns:p14="http://schemas.microsoft.com/office/powerpoint/2010/main" val="1460063877"/>
              </p:ext>
            </p:extLst>
          </p:nvPr>
        </p:nvGraphicFramePr>
        <p:xfrm>
          <a:off x="754960" y="1935670"/>
          <a:ext cx="4083740" cy="33793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 name="组合 3"/>
          <p:cNvGrpSpPr/>
          <p:nvPr/>
        </p:nvGrpSpPr>
        <p:grpSpPr>
          <a:xfrm>
            <a:off x="3478799" y="1652215"/>
            <a:ext cx="6698345" cy="1285445"/>
            <a:chOff x="3351799" y="1627173"/>
            <a:chExt cx="6698345" cy="1285445"/>
          </a:xfrm>
        </p:grpSpPr>
        <p:cxnSp>
          <p:nvCxnSpPr>
            <p:cNvPr id="7" name="连接符: 肘形 12">
              <a:extLst>
                <a:ext uri="{FF2B5EF4-FFF2-40B4-BE49-F238E27FC236}">
                  <a16:creationId xmlns:a16="http://schemas.microsoft.com/office/drawing/2014/main" id="{B8C05475-039F-4B0B-96F0-8A5EE00C5E97}"/>
                </a:ext>
              </a:extLst>
            </p:cNvPr>
            <p:cNvCxnSpPr>
              <a:cxnSpLocks/>
            </p:cNvCxnSpPr>
            <p:nvPr/>
          </p:nvCxnSpPr>
          <p:spPr>
            <a:xfrm flipV="1">
              <a:off x="3351799" y="1763687"/>
              <a:ext cx="1232122" cy="1148931"/>
            </a:xfrm>
            <a:prstGeom prst="bentConnector3">
              <a:avLst>
                <a:gd name="adj1" fmla="val 1404"/>
              </a:avLst>
            </a:prstGeom>
            <a:ln w="12700">
              <a:solidFill>
                <a:schemeClr val="accent2"/>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8" name="矩形: 圆角 16">
              <a:extLst>
                <a:ext uri="{FF2B5EF4-FFF2-40B4-BE49-F238E27FC236}">
                  <a16:creationId xmlns:a16="http://schemas.microsoft.com/office/drawing/2014/main" id="{E3FFDAA0-5DB1-4BD2-8CBC-B3FFA047B756}"/>
                </a:ext>
              </a:extLst>
            </p:cNvPr>
            <p:cNvSpPr/>
            <p:nvPr/>
          </p:nvSpPr>
          <p:spPr>
            <a:xfrm>
              <a:off x="4665345" y="1627173"/>
              <a:ext cx="1294816" cy="281654"/>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latin typeface="微软雅黑" panose="020B0503020204020204" pitchFamily="34" charset="-122"/>
                  <a:ea typeface="微软雅黑" panose="020B0503020204020204" pitchFamily="34" charset="-122"/>
                </a:rPr>
                <a:t>网络安全法</a:t>
              </a:r>
            </a:p>
          </p:txBody>
        </p:sp>
        <p:sp>
          <p:nvSpPr>
            <p:cNvPr id="9" name="矩形: 圆角 17">
              <a:extLst>
                <a:ext uri="{FF2B5EF4-FFF2-40B4-BE49-F238E27FC236}">
                  <a16:creationId xmlns:a16="http://schemas.microsoft.com/office/drawing/2014/main" id="{D6C0ADD2-3C3E-41E5-A0FF-DA0D1EE47F8A}"/>
                </a:ext>
              </a:extLst>
            </p:cNvPr>
            <p:cNvSpPr/>
            <p:nvPr/>
          </p:nvSpPr>
          <p:spPr>
            <a:xfrm>
              <a:off x="6027772" y="1627173"/>
              <a:ext cx="1294816" cy="281654"/>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latin typeface="微软雅黑" panose="020B0503020204020204" pitchFamily="34" charset="-122"/>
                  <a:ea typeface="微软雅黑" panose="020B0503020204020204" pitchFamily="34" charset="-122"/>
                </a:rPr>
                <a:t>刑法 修正案</a:t>
              </a:r>
              <a:r>
                <a:rPr lang="en-US" altLang="zh-CN" sz="1000" b="1" dirty="0">
                  <a:latin typeface="微软雅黑" panose="020B0503020204020204" pitchFamily="34" charset="-122"/>
                  <a:ea typeface="微软雅黑" panose="020B0503020204020204" pitchFamily="34" charset="-122"/>
                </a:rPr>
                <a:t>(</a:t>
              </a:r>
              <a:r>
                <a:rPr lang="zh-CN" altLang="en-US" sz="1000" b="1" dirty="0">
                  <a:latin typeface="微软雅黑" panose="020B0503020204020204" pitchFamily="34" charset="-122"/>
                  <a:ea typeface="微软雅黑" panose="020B0503020204020204" pitchFamily="34" charset="-122"/>
                </a:rPr>
                <a:t>七</a:t>
              </a:r>
              <a:r>
                <a:rPr lang="en-US" altLang="zh-CN" sz="1000" b="1" dirty="0">
                  <a:latin typeface="微软雅黑" panose="020B0503020204020204" pitchFamily="34" charset="-122"/>
                  <a:ea typeface="微软雅黑" panose="020B0503020204020204" pitchFamily="34" charset="-122"/>
                </a:rPr>
                <a:t>)(</a:t>
              </a:r>
              <a:r>
                <a:rPr lang="zh-CN" altLang="en-US" sz="1000" b="1" dirty="0">
                  <a:latin typeface="微软雅黑" panose="020B0503020204020204" pitchFamily="34" charset="-122"/>
                  <a:ea typeface="微软雅黑" panose="020B0503020204020204" pitchFamily="34" charset="-122"/>
                </a:rPr>
                <a:t>九</a:t>
              </a:r>
              <a:r>
                <a:rPr lang="en-US" altLang="zh-CN" sz="1000" b="1" dirty="0">
                  <a:latin typeface="微软雅黑" panose="020B0503020204020204" pitchFamily="34" charset="-122"/>
                  <a:ea typeface="微软雅黑" panose="020B0503020204020204" pitchFamily="34" charset="-122"/>
                </a:rPr>
                <a:t>)</a:t>
              </a:r>
              <a:endParaRPr lang="zh-CN" altLang="en-US" sz="1000" b="1" dirty="0">
                <a:latin typeface="微软雅黑" panose="020B0503020204020204" pitchFamily="34" charset="-122"/>
                <a:ea typeface="微软雅黑" panose="020B0503020204020204" pitchFamily="34" charset="-122"/>
              </a:endParaRPr>
            </a:p>
          </p:txBody>
        </p:sp>
        <p:sp>
          <p:nvSpPr>
            <p:cNvPr id="10" name="矩形: 圆角 18">
              <a:extLst>
                <a:ext uri="{FF2B5EF4-FFF2-40B4-BE49-F238E27FC236}">
                  <a16:creationId xmlns:a16="http://schemas.microsoft.com/office/drawing/2014/main" id="{07249741-9D03-48F5-89CB-24DB3C85ED73}"/>
                </a:ext>
              </a:extLst>
            </p:cNvPr>
            <p:cNvSpPr/>
            <p:nvPr/>
          </p:nvSpPr>
          <p:spPr>
            <a:xfrm>
              <a:off x="7390199" y="1627173"/>
              <a:ext cx="1294816" cy="281654"/>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latin typeface="微软雅黑" panose="020B0503020204020204" pitchFamily="34" charset="-122"/>
                  <a:ea typeface="微软雅黑" panose="020B0503020204020204" pitchFamily="34" charset="-122"/>
                </a:rPr>
                <a:t>反不正当竞争法</a:t>
              </a:r>
            </a:p>
          </p:txBody>
        </p:sp>
        <p:sp>
          <p:nvSpPr>
            <p:cNvPr id="11" name="矩形: 圆角 19">
              <a:extLst>
                <a:ext uri="{FF2B5EF4-FFF2-40B4-BE49-F238E27FC236}">
                  <a16:creationId xmlns:a16="http://schemas.microsoft.com/office/drawing/2014/main" id="{2D153BC6-E2F7-44AC-8AE9-997B1F02AADF}"/>
                </a:ext>
              </a:extLst>
            </p:cNvPr>
            <p:cNvSpPr/>
            <p:nvPr/>
          </p:nvSpPr>
          <p:spPr>
            <a:xfrm>
              <a:off x="8755328" y="1627173"/>
              <a:ext cx="1294816" cy="281654"/>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latin typeface="微软雅黑" panose="020B0503020204020204" pitchFamily="34" charset="-122"/>
                  <a:ea typeface="微软雅黑" panose="020B0503020204020204" pitchFamily="34" charset="-122"/>
                </a:rPr>
                <a:t>侵权责任法</a:t>
              </a:r>
              <a:endParaRPr lang="zh-CN" altLang="en-US" sz="1000" b="1" dirty="0">
                <a:latin typeface="微软雅黑" panose="020B0503020204020204" pitchFamily="34" charset="-122"/>
                <a:ea typeface="微软雅黑" panose="020B0503020204020204" pitchFamily="34" charset="-122"/>
              </a:endParaRPr>
            </a:p>
          </p:txBody>
        </p:sp>
        <p:sp>
          <p:nvSpPr>
            <p:cNvPr id="12" name="矩形: 圆角 20">
              <a:extLst>
                <a:ext uri="{FF2B5EF4-FFF2-40B4-BE49-F238E27FC236}">
                  <a16:creationId xmlns:a16="http://schemas.microsoft.com/office/drawing/2014/main" id="{8ED1DD94-24B8-46D9-9A38-9850743683E4}"/>
                </a:ext>
              </a:extLst>
            </p:cNvPr>
            <p:cNvSpPr/>
            <p:nvPr/>
          </p:nvSpPr>
          <p:spPr>
            <a:xfrm>
              <a:off x="4665345" y="2002452"/>
              <a:ext cx="1294816" cy="281654"/>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latin typeface="微软雅黑" panose="020B0503020204020204" pitchFamily="34" charset="-122"/>
                  <a:ea typeface="微软雅黑" panose="020B0503020204020204" pitchFamily="34" charset="-122"/>
                </a:rPr>
                <a:t>消费者保护法</a:t>
              </a:r>
            </a:p>
          </p:txBody>
        </p:sp>
        <p:sp>
          <p:nvSpPr>
            <p:cNvPr id="13" name="矩形: 圆角 21">
              <a:extLst>
                <a:ext uri="{FF2B5EF4-FFF2-40B4-BE49-F238E27FC236}">
                  <a16:creationId xmlns:a16="http://schemas.microsoft.com/office/drawing/2014/main" id="{4D63CF57-D3CC-4A51-8007-5F4A2B7DF1E3}"/>
                </a:ext>
              </a:extLst>
            </p:cNvPr>
            <p:cNvSpPr/>
            <p:nvPr/>
          </p:nvSpPr>
          <p:spPr>
            <a:xfrm>
              <a:off x="6027772" y="2002452"/>
              <a:ext cx="1294816" cy="281654"/>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latin typeface="微软雅黑" panose="020B0503020204020204" pitchFamily="34" charset="-122"/>
                  <a:ea typeface="微软雅黑" panose="020B0503020204020204" pitchFamily="34" charset="-122"/>
                </a:rPr>
                <a:t>电子商务法</a:t>
              </a:r>
            </a:p>
          </p:txBody>
        </p:sp>
        <p:sp>
          <p:nvSpPr>
            <p:cNvPr id="14" name="矩形: 圆角 22">
              <a:extLst>
                <a:ext uri="{FF2B5EF4-FFF2-40B4-BE49-F238E27FC236}">
                  <a16:creationId xmlns:a16="http://schemas.microsoft.com/office/drawing/2014/main" id="{571981D1-A65F-4681-BA27-37BB72E49A5B}"/>
                </a:ext>
              </a:extLst>
            </p:cNvPr>
            <p:cNvSpPr/>
            <p:nvPr/>
          </p:nvSpPr>
          <p:spPr>
            <a:xfrm>
              <a:off x="7390199" y="2002452"/>
              <a:ext cx="1294816" cy="281654"/>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latin typeface="微软雅黑" panose="020B0503020204020204" pitchFamily="34" charset="-122"/>
                  <a:ea typeface="微软雅黑" panose="020B0503020204020204" pitchFamily="34" charset="-122"/>
                </a:rPr>
                <a:t>测绘法</a:t>
              </a:r>
            </a:p>
          </p:txBody>
        </p:sp>
        <p:sp>
          <p:nvSpPr>
            <p:cNvPr id="15" name="矩形: 圆角 23">
              <a:extLst>
                <a:ext uri="{FF2B5EF4-FFF2-40B4-BE49-F238E27FC236}">
                  <a16:creationId xmlns:a16="http://schemas.microsoft.com/office/drawing/2014/main" id="{3E02B6F4-3E89-4C7E-B2C5-41C50BF341A8}"/>
                </a:ext>
              </a:extLst>
            </p:cNvPr>
            <p:cNvSpPr/>
            <p:nvPr/>
          </p:nvSpPr>
          <p:spPr>
            <a:xfrm>
              <a:off x="8755328" y="2002452"/>
              <a:ext cx="1294816" cy="281654"/>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latin typeface="微软雅黑" panose="020B0503020204020204" pitchFamily="34" charset="-122"/>
                  <a:ea typeface="微软雅黑" panose="020B0503020204020204" pitchFamily="34" charset="-122"/>
                </a:rPr>
                <a:t>保守国家秘密法</a:t>
              </a:r>
            </a:p>
          </p:txBody>
        </p:sp>
      </p:grpSp>
      <p:sp>
        <p:nvSpPr>
          <p:cNvPr id="16" name="矩形: 圆角 25">
            <a:extLst>
              <a:ext uri="{FF2B5EF4-FFF2-40B4-BE49-F238E27FC236}">
                <a16:creationId xmlns:a16="http://schemas.microsoft.com/office/drawing/2014/main" id="{A808C885-6D59-4929-966F-1360C4BEEB08}"/>
              </a:ext>
            </a:extLst>
          </p:cNvPr>
          <p:cNvSpPr/>
          <p:nvPr/>
        </p:nvSpPr>
        <p:spPr>
          <a:xfrm>
            <a:off x="4798647" y="2398878"/>
            <a:ext cx="1294816" cy="281654"/>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latin typeface="微软雅黑" panose="020B0503020204020204" pitchFamily="34" charset="-122"/>
                <a:ea typeface="微软雅黑" panose="020B0503020204020204" pitchFamily="34" charset="-122"/>
              </a:rPr>
              <a:t>个人信息保护法</a:t>
            </a:r>
          </a:p>
        </p:txBody>
      </p:sp>
      <p:grpSp>
        <p:nvGrpSpPr>
          <p:cNvPr id="6" name="组合 5"/>
          <p:cNvGrpSpPr/>
          <p:nvPr/>
        </p:nvGrpSpPr>
        <p:grpSpPr>
          <a:xfrm>
            <a:off x="4254500" y="3310966"/>
            <a:ext cx="5974189" cy="2469038"/>
            <a:chOff x="3944107" y="2979115"/>
            <a:chExt cx="5974189" cy="2469038"/>
          </a:xfrm>
        </p:grpSpPr>
        <p:cxnSp>
          <p:nvCxnSpPr>
            <p:cNvPr id="17" name="连接符: 肘形 26">
              <a:extLst>
                <a:ext uri="{FF2B5EF4-FFF2-40B4-BE49-F238E27FC236}">
                  <a16:creationId xmlns:a16="http://schemas.microsoft.com/office/drawing/2014/main" id="{93A15697-616F-4EA3-9D9B-8BC4C8F82B51}"/>
                </a:ext>
              </a:extLst>
            </p:cNvPr>
            <p:cNvCxnSpPr>
              <a:cxnSpLocks/>
            </p:cNvCxnSpPr>
            <p:nvPr/>
          </p:nvCxnSpPr>
          <p:spPr>
            <a:xfrm flipV="1">
              <a:off x="3944107" y="3108197"/>
              <a:ext cx="2078109" cy="881700"/>
            </a:xfrm>
            <a:prstGeom prst="bentConnector3">
              <a:avLst>
                <a:gd name="adj1" fmla="val -1335"/>
              </a:avLst>
            </a:prstGeom>
            <a:ln w="12700">
              <a:solidFill>
                <a:schemeClr val="accent2"/>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8" name="矩形: 圆角 35">
              <a:extLst>
                <a:ext uri="{FF2B5EF4-FFF2-40B4-BE49-F238E27FC236}">
                  <a16:creationId xmlns:a16="http://schemas.microsoft.com/office/drawing/2014/main" id="{0EA94DC9-764C-4C1B-9250-C76BBBDB0B4E}"/>
                </a:ext>
              </a:extLst>
            </p:cNvPr>
            <p:cNvSpPr/>
            <p:nvPr/>
          </p:nvSpPr>
          <p:spPr>
            <a:xfrm>
              <a:off x="6158488" y="2979115"/>
              <a:ext cx="3759808" cy="281654"/>
            </a:xfrm>
            <a:prstGeom prst="roundRect">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b="1" dirty="0">
                  <a:solidFill>
                    <a:schemeClr val="bg1"/>
                  </a:solidFill>
                  <a:latin typeface="微软雅黑" panose="020B0503020204020204" pitchFamily="34" charset="-122"/>
                  <a:ea typeface="微软雅黑" panose="020B0503020204020204" pitchFamily="34" charset="-122"/>
                </a:rPr>
                <a:t>两高</a:t>
              </a:r>
              <a:r>
                <a:rPr lang="en-US" altLang="zh-CN" sz="800" b="1" dirty="0">
                  <a:solidFill>
                    <a:schemeClr val="bg1"/>
                  </a:solidFill>
                  <a:latin typeface="微软雅黑" panose="020B0503020204020204" pitchFamily="34" charset="-122"/>
                  <a:ea typeface="微软雅黑" panose="020B0503020204020204" pitchFamily="34" charset="-122"/>
                </a:rPr>
                <a:t>《</a:t>
              </a:r>
              <a:r>
                <a:rPr lang="zh-CN" altLang="en-US" sz="800" b="1" dirty="0">
                  <a:solidFill>
                    <a:schemeClr val="bg1"/>
                  </a:solidFill>
                  <a:latin typeface="微软雅黑" panose="020B0503020204020204" pitchFamily="34" charset="-122"/>
                  <a:ea typeface="微软雅黑" panose="020B0503020204020204" pitchFamily="34" charset="-122"/>
                </a:rPr>
                <a:t>关于办理侵犯公民个人信息刑事案件适用法律若干问题的解释</a:t>
              </a:r>
              <a:r>
                <a:rPr lang="en-US" altLang="zh-CN" sz="800" b="1" dirty="0">
                  <a:solidFill>
                    <a:schemeClr val="bg1"/>
                  </a:solidFill>
                  <a:latin typeface="微软雅黑" panose="020B0503020204020204" pitchFamily="34" charset="-122"/>
                  <a:ea typeface="微软雅黑" panose="020B0503020204020204" pitchFamily="34" charset="-122"/>
                </a:rPr>
                <a:t>》</a:t>
              </a:r>
              <a:endParaRPr lang="zh-CN" altLang="en-US" sz="800" b="1" dirty="0">
                <a:solidFill>
                  <a:schemeClr val="bg1"/>
                </a:solidFill>
                <a:latin typeface="微软雅黑" panose="020B0503020204020204" pitchFamily="34" charset="-122"/>
                <a:ea typeface="微软雅黑" panose="020B0503020204020204" pitchFamily="34" charset="-122"/>
              </a:endParaRPr>
            </a:p>
          </p:txBody>
        </p:sp>
        <p:sp>
          <p:nvSpPr>
            <p:cNvPr id="19" name="矩形: 圆角 42">
              <a:extLst>
                <a:ext uri="{FF2B5EF4-FFF2-40B4-BE49-F238E27FC236}">
                  <a16:creationId xmlns:a16="http://schemas.microsoft.com/office/drawing/2014/main" id="{6C32AFEC-1306-4D7F-965F-3513C6E17FC0}"/>
                </a:ext>
              </a:extLst>
            </p:cNvPr>
            <p:cNvSpPr/>
            <p:nvPr/>
          </p:nvSpPr>
          <p:spPr>
            <a:xfrm>
              <a:off x="6152924" y="3343679"/>
              <a:ext cx="3759808" cy="281654"/>
            </a:xfrm>
            <a:prstGeom prst="roundRect">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b="1" dirty="0">
                  <a:solidFill>
                    <a:schemeClr val="bg1"/>
                  </a:solidFill>
                  <a:latin typeface="微软雅黑" panose="020B0503020204020204" pitchFamily="34" charset="-122"/>
                  <a:ea typeface="微软雅黑" panose="020B0503020204020204" pitchFamily="34" charset="-122"/>
                </a:rPr>
                <a:t>国务院令（</a:t>
              </a:r>
              <a:r>
                <a:rPr lang="en-US" altLang="zh-CN" sz="800" b="1" dirty="0">
                  <a:solidFill>
                    <a:schemeClr val="bg1"/>
                  </a:solidFill>
                  <a:latin typeface="微软雅黑" panose="020B0503020204020204" pitchFamily="34" charset="-122"/>
                  <a:ea typeface="微软雅黑" panose="020B0503020204020204" pitchFamily="34" charset="-122"/>
                </a:rPr>
                <a:t>147</a:t>
              </a:r>
              <a:r>
                <a:rPr lang="zh-CN" altLang="en-US" sz="800" b="1" dirty="0">
                  <a:solidFill>
                    <a:schemeClr val="bg1"/>
                  </a:solidFill>
                  <a:latin typeface="微软雅黑" panose="020B0503020204020204" pitchFamily="34" charset="-122"/>
                  <a:ea typeface="微软雅黑" panose="020B0503020204020204" pitchFamily="34" charset="-122"/>
                </a:rPr>
                <a:t>号）</a:t>
              </a:r>
              <a:r>
                <a:rPr lang="en-US" altLang="zh-CN" sz="800" b="1" dirty="0">
                  <a:solidFill>
                    <a:schemeClr val="bg1"/>
                  </a:solidFill>
                  <a:latin typeface="微软雅黑" panose="020B0503020204020204" pitchFamily="34" charset="-122"/>
                  <a:ea typeface="微软雅黑" panose="020B0503020204020204" pitchFamily="34" charset="-122"/>
                </a:rPr>
                <a:t>《</a:t>
              </a:r>
              <a:r>
                <a:rPr lang="zh-CN" altLang="en-US" sz="800" b="1" dirty="0">
                  <a:solidFill>
                    <a:schemeClr val="bg1"/>
                  </a:solidFill>
                  <a:latin typeface="微软雅黑" panose="020B0503020204020204" pitchFamily="34" charset="-122"/>
                  <a:ea typeface="微软雅黑" panose="020B0503020204020204" pitchFamily="34" charset="-122"/>
                </a:rPr>
                <a:t>计算机信息系统安全保护条例</a:t>
              </a:r>
              <a:r>
                <a:rPr lang="en-US" altLang="zh-CN" sz="800" b="1" dirty="0">
                  <a:solidFill>
                    <a:schemeClr val="bg1"/>
                  </a:solidFill>
                  <a:latin typeface="微软雅黑" panose="020B0503020204020204" pitchFamily="34" charset="-122"/>
                  <a:ea typeface="微软雅黑" panose="020B0503020204020204" pitchFamily="34" charset="-122"/>
                </a:rPr>
                <a:t>》</a:t>
              </a:r>
              <a:endParaRPr lang="zh-CN" altLang="en-US" sz="800" b="1" dirty="0">
                <a:solidFill>
                  <a:schemeClr val="bg1"/>
                </a:solidFill>
                <a:latin typeface="微软雅黑" panose="020B0503020204020204" pitchFamily="34" charset="-122"/>
                <a:ea typeface="微软雅黑" panose="020B0503020204020204" pitchFamily="34" charset="-122"/>
              </a:endParaRPr>
            </a:p>
          </p:txBody>
        </p:sp>
        <p:sp>
          <p:nvSpPr>
            <p:cNvPr id="20" name="矩形: 圆角 44">
              <a:extLst>
                <a:ext uri="{FF2B5EF4-FFF2-40B4-BE49-F238E27FC236}">
                  <a16:creationId xmlns:a16="http://schemas.microsoft.com/office/drawing/2014/main" id="{E53A70DD-211B-4846-B3B5-B30156D2E6B1}"/>
                </a:ext>
              </a:extLst>
            </p:cNvPr>
            <p:cNvSpPr/>
            <p:nvPr/>
          </p:nvSpPr>
          <p:spPr>
            <a:xfrm>
              <a:off x="6152924" y="3708243"/>
              <a:ext cx="3759808" cy="281654"/>
            </a:xfrm>
            <a:prstGeom prst="roundRect">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b="1" dirty="0">
                  <a:solidFill>
                    <a:schemeClr val="bg1"/>
                  </a:solidFill>
                  <a:latin typeface="微软雅黑" panose="020B0503020204020204" pitchFamily="34" charset="-122"/>
                  <a:ea typeface="微软雅黑" panose="020B0503020204020204" pitchFamily="34" charset="-122"/>
                </a:rPr>
                <a:t>人大常委</a:t>
              </a:r>
              <a:r>
                <a:rPr lang="en-US" altLang="zh-CN" sz="800" b="1" dirty="0">
                  <a:solidFill>
                    <a:schemeClr val="bg1"/>
                  </a:solidFill>
                  <a:latin typeface="微软雅黑" panose="020B0503020204020204" pitchFamily="34" charset="-122"/>
                  <a:ea typeface="微软雅黑" panose="020B0503020204020204" pitchFamily="34" charset="-122"/>
                </a:rPr>
                <a:t>《</a:t>
              </a:r>
              <a:r>
                <a:rPr lang="zh-CN" altLang="en-US" sz="800" b="1" dirty="0">
                  <a:solidFill>
                    <a:schemeClr val="bg1"/>
                  </a:solidFill>
                  <a:latin typeface="微软雅黑" panose="020B0503020204020204" pitchFamily="34" charset="-122"/>
                  <a:ea typeface="微软雅黑" panose="020B0503020204020204" pitchFamily="34" charset="-122"/>
                </a:rPr>
                <a:t>关于加强网络信息保护的规定</a:t>
              </a:r>
              <a:r>
                <a:rPr lang="en-US" altLang="zh-CN" sz="800" b="1" dirty="0">
                  <a:solidFill>
                    <a:schemeClr val="bg1"/>
                  </a:solidFill>
                  <a:latin typeface="微软雅黑" panose="020B0503020204020204" pitchFamily="34" charset="-122"/>
                  <a:ea typeface="微软雅黑" panose="020B0503020204020204" pitchFamily="34" charset="-122"/>
                </a:rPr>
                <a:t>》</a:t>
              </a:r>
              <a:endParaRPr lang="zh-CN" altLang="en-US" sz="800" b="1" dirty="0">
                <a:solidFill>
                  <a:schemeClr val="bg1"/>
                </a:solidFill>
                <a:latin typeface="微软雅黑" panose="020B0503020204020204" pitchFamily="34" charset="-122"/>
                <a:ea typeface="微软雅黑" panose="020B0503020204020204" pitchFamily="34" charset="-122"/>
              </a:endParaRPr>
            </a:p>
          </p:txBody>
        </p:sp>
        <p:sp>
          <p:nvSpPr>
            <p:cNvPr id="21" name="矩形: 圆角 45">
              <a:extLst>
                <a:ext uri="{FF2B5EF4-FFF2-40B4-BE49-F238E27FC236}">
                  <a16:creationId xmlns:a16="http://schemas.microsoft.com/office/drawing/2014/main" id="{9BD0BD52-C982-452C-A246-65A24198010B}"/>
                </a:ext>
              </a:extLst>
            </p:cNvPr>
            <p:cNvSpPr/>
            <p:nvPr/>
          </p:nvSpPr>
          <p:spPr>
            <a:xfrm>
              <a:off x="6152924" y="4072807"/>
              <a:ext cx="3759808" cy="281654"/>
            </a:xfrm>
            <a:prstGeom prst="roundRect">
              <a:avLst/>
            </a:prstGeom>
            <a:solidFill>
              <a:srgbClr val="C0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dirty="0">
                  <a:solidFill>
                    <a:schemeClr val="bg1"/>
                  </a:solidFill>
                  <a:latin typeface="微软雅黑" panose="020B0503020204020204" pitchFamily="34" charset="-122"/>
                  <a:ea typeface="微软雅黑" panose="020B0503020204020204" pitchFamily="34" charset="-122"/>
                </a:rPr>
                <a:t>GB/T 35273《</a:t>
              </a:r>
              <a:r>
                <a:rPr lang="zh-CN" altLang="en-US" sz="800" b="1" dirty="0">
                  <a:solidFill>
                    <a:schemeClr val="bg1"/>
                  </a:solidFill>
                  <a:latin typeface="微软雅黑" panose="020B0503020204020204" pitchFamily="34" charset="-122"/>
                  <a:ea typeface="微软雅黑" panose="020B0503020204020204" pitchFamily="34" charset="-122"/>
                </a:rPr>
                <a:t>信息安全技术 个人信息安全规范</a:t>
              </a:r>
              <a:r>
                <a:rPr lang="en-US" altLang="zh-CN" sz="800" b="1" dirty="0">
                  <a:solidFill>
                    <a:schemeClr val="bg1"/>
                  </a:solidFill>
                  <a:latin typeface="微软雅黑" panose="020B0503020204020204" pitchFamily="34" charset="-122"/>
                  <a:ea typeface="微软雅黑" panose="020B0503020204020204" pitchFamily="34" charset="-122"/>
                </a:rPr>
                <a:t>》</a:t>
              </a:r>
              <a:endParaRPr lang="zh-CN" altLang="en-US" sz="800" b="1" dirty="0">
                <a:solidFill>
                  <a:schemeClr val="bg1"/>
                </a:solidFill>
                <a:latin typeface="微软雅黑" panose="020B0503020204020204" pitchFamily="34" charset="-122"/>
                <a:ea typeface="微软雅黑" panose="020B0503020204020204" pitchFamily="34" charset="-122"/>
              </a:endParaRPr>
            </a:p>
          </p:txBody>
        </p:sp>
        <p:sp>
          <p:nvSpPr>
            <p:cNvPr id="22" name="矩形: 圆角 46">
              <a:extLst>
                <a:ext uri="{FF2B5EF4-FFF2-40B4-BE49-F238E27FC236}">
                  <a16:creationId xmlns:a16="http://schemas.microsoft.com/office/drawing/2014/main" id="{182C737D-E28A-4988-8325-358C6CB073CD}"/>
                </a:ext>
              </a:extLst>
            </p:cNvPr>
            <p:cNvSpPr/>
            <p:nvPr/>
          </p:nvSpPr>
          <p:spPr>
            <a:xfrm>
              <a:off x="6152924" y="4437371"/>
              <a:ext cx="3759808" cy="281654"/>
            </a:xfrm>
            <a:prstGeom prst="roundRect">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dirty="0">
                  <a:solidFill>
                    <a:schemeClr val="bg1"/>
                  </a:solidFill>
                  <a:latin typeface="微软雅黑" panose="020B0503020204020204" pitchFamily="34" charset="-122"/>
                  <a:ea typeface="微软雅黑" panose="020B0503020204020204" pitchFamily="34" charset="-122"/>
                </a:rPr>
                <a:t>《</a:t>
              </a:r>
              <a:r>
                <a:rPr lang="zh-CN" altLang="en-US" sz="800" b="1" dirty="0">
                  <a:solidFill>
                    <a:schemeClr val="bg1"/>
                  </a:solidFill>
                  <a:latin typeface="微软雅黑" panose="020B0503020204020204" pitchFamily="34" charset="-122"/>
                  <a:ea typeface="微软雅黑" panose="020B0503020204020204" pitchFamily="34" charset="-122"/>
                </a:rPr>
                <a:t>数据安全管理办法（征求意见稿）</a:t>
              </a:r>
              <a:r>
                <a:rPr lang="en-US" altLang="zh-CN" sz="800" b="1" dirty="0">
                  <a:solidFill>
                    <a:schemeClr val="bg1"/>
                  </a:solidFill>
                  <a:latin typeface="微软雅黑" panose="020B0503020204020204" pitchFamily="34" charset="-122"/>
                  <a:ea typeface="微软雅黑" panose="020B0503020204020204" pitchFamily="34" charset="-122"/>
                </a:rPr>
                <a:t>》</a:t>
              </a:r>
              <a:endParaRPr lang="zh-CN" altLang="en-US" sz="800" b="1" dirty="0">
                <a:solidFill>
                  <a:schemeClr val="bg1"/>
                </a:solidFill>
                <a:latin typeface="微软雅黑" panose="020B0503020204020204" pitchFamily="34" charset="-122"/>
                <a:ea typeface="微软雅黑" panose="020B0503020204020204" pitchFamily="34" charset="-122"/>
              </a:endParaRPr>
            </a:p>
          </p:txBody>
        </p:sp>
        <p:sp>
          <p:nvSpPr>
            <p:cNvPr id="23" name="矩形: 圆角 47">
              <a:extLst>
                <a:ext uri="{FF2B5EF4-FFF2-40B4-BE49-F238E27FC236}">
                  <a16:creationId xmlns:a16="http://schemas.microsoft.com/office/drawing/2014/main" id="{F0A3C449-8265-435C-B50E-DE60A03B8C7B}"/>
                </a:ext>
              </a:extLst>
            </p:cNvPr>
            <p:cNvSpPr/>
            <p:nvPr/>
          </p:nvSpPr>
          <p:spPr>
            <a:xfrm>
              <a:off x="6152924" y="4801935"/>
              <a:ext cx="3759808" cy="281654"/>
            </a:xfrm>
            <a:prstGeom prst="roundRect">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dirty="0">
                  <a:solidFill>
                    <a:schemeClr val="bg1"/>
                  </a:solidFill>
                  <a:latin typeface="微软雅黑" panose="020B0503020204020204" pitchFamily="34" charset="-122"/>
                  <a:ea typeface="微软雅黑" panose="020B0503020204020204" pitchFamily="34" charset="-122"/>
                </a:rPr>
                <a:t>《</a:t>
              </a:r>
              <a:r>
                <a:rPr lang="zh-CN" altLang="en-US" sz="800" b="1" dirty="0">
                  <a:solidFill>
                    <a:schemeClr val="bg1"/>
                  </a:solidFill>
                  <a:latin typeface="微软雅黑" panose="020B0503020204020204" pitchFamily="34" charset="-122"/>
                  <a:ea typeface="微软雅黑" panose="020B0503020204020204" pitchFamily="34" charset="-122"/>
                </a:rPr>
                <a:t>个人信息出境安全评估办法（征求意见稿）</a:t>
              </a:r>
              <a:r>
                <a:rPr lang="en-US" altLang="zh-CN" sz="800" b="1" dirty="0">
                  <a:solidFill>
                    <a:schemeClr val="bg1"/>
                  </a:solidFill>
                  <a:latin typeface="微软雅黑" panose="020B0503020204020204" pitchFamily="34" charset="-122"/>
                  <a:ea typeface="微软雅黑" panose="020B0503020204020204" pitchFamily="34" charset="-122"/>
                </a:rPr>
                <a:t>》</a:t>
              </a:r>
              <a:endParaRPr lang="zh-CN" altLang="en-US" sz="800" b="1" dirty="0">
                <a:solidFill>
                  <a:schemeClr val="bg1"/>
                </a:solidFill>
                <a:latin typeface="微软雅黑" panose="020B0503020204020204" pitchFamily="34" charset="-122"/>
                <a:ea typeface="微软雅黑" panose="020B0503020204020204" pitchFamily="34" charset="-122"/>
              </a:endParaRPr>
            </a:p>
          </p:txBody>
        </p:sp>
        <p:sp>
          <p:nvSpPr>
            <p:cNvPr id="24" name="矩形: 圆角 48">
              <a:extLst>
                <a:ext uri="{FF2B5EF4-FFF2-40B4-BE49-F238E27FC236}">
                  <a16:creationId xmlns:a16="http://schemas.microsoft.com/office/drawing/2014/main" id="{72DE56AB-F368-414A-B995-7CA4DEB62117}"/>
                </a:ext>
              </a:extLst>
            </p:cNvPr>
            <p:cNvSpPr/>
            <p:nvPr/>
          </p:nvSpPr>
          <p:spPr>
            <a:xfrm>
              <a:off x="6152924" y="5166499"/>
              <a:ext cx="3759808" cy="281654"/>
            </a:xfrm>
            <a:prstGeom prst="roundRect">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dirty="0">
                  <a:solidFill>
                    <a:schemeClr val="bg1"/>
                  </a:solidFill>
                  <a:latin typeface="微软雅黑" panose="020B0503020204020204" pitchFamily="34" charset="-122"/>
                  <a:ea typeface="微软雅黑" panose="020B0503020204020204" pitchFamily="34" charset="-122"/>
                </a:rPr>
                <a:t>《</a:t>
              </a:r>
              <a:r>
                <a:rPr lang="zh-CN" altLang="en-US" sz="800" b="1" dirty="0">
                  <a:solidFill>
                    <a:schemeClr val="bg1"/>
                  </a:solidFill>
                  <a:latin typeface="微软雅黑" panose="020B0503020204020204" pitchFamily="34" charset="-122"/>
                  <a:ea typeface="微软雅黑" panose="020B0503020204020204" pitchFamily="34" charset="-122"/>
                </a:rPr>
                <a:t>儿童个人信息网络保护规定</a:t>
              </a:r>
              <a:r>
                <a:rPr lang="en-US" altLang="zh-CN" sz="800" b="1" dirty="0">
                  <a:solidFill>
                    <a:schemeClr val="bg1"/>
                  </a:solidFill>
                  <a:latin typeface="微软雅黑" panose="020B0503020204020204" pitchFamily="34" charset="-122"/>
                  <a:ea typeface="微软雅黑" panose="020B0503020204020204" pitchFamily="34" charset="-122"/>
                </a:rPr>
                <a:t>》</a:t>
              </a:r>
              <a:endParaRPr lang="zh-CN" altLang="en-US" sz="8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1445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5">
                                            <p:graphicEl>
                                              <a:dgm id="{DE643A53-90A4-4A39-A663-8F9C9119FC36}"/>
                                            </p:graphicEl>
                                          </p:spTgt>
                                        </p:tgtEl>
                                        <p:attrNameLst>
                                          <p:attrName>style.visibility</p:attrName>
                                        </p:attrNameLst>
                                      </p:cBhvr>
                                      <p:to>
                                        <p:strVal val="visible"/>
                                      </p:to>
                                    </p:set>
                                    <p:animEffect transition="in" filter="box(out)">
                                      <p:cBhvr>
                                        <p:cTn id="7" dur="500"/>
                                        <p:tgtEl>
                                          <p:spTgt spid="5">
                                            <p:graphicEl>
                                              <a:dgm id="{DE643A53-90A4-4A39-A663-8F9C9119FC36}"/>
                                            </p:graphicEl>
                                          </p:spTgt>
                                        </p:tgtEl>
                                      </p:cBhvr>
                                    </p:animEffect>
                                  </p:childTnLst>
                                </p:cTn>
                              </p:par>
                            </p:childTnLst>
                          </p:cTn>
                        </p:par>
                        <p:par>
                          <p:cTn id="8" fill="hold">
                            <p:stCondLst>
                              <p:cond delay="500"/>
                            </p:stCondLst>
                            <p:childTnLst>
                              <p:par>
                                <p:cTn id="9" presetID="4" presetClass="entr" presetSubtype="32" fill="hold" grpId="0" nodeType="afterEffect">
                                  <p:stCondLst>
                                    <p:cond delay="0"/>
                                  </p:stCondLst>
                                  <p:childTnLst>
                                    <p:set>
                                      <p:cBhvr>
                                        <p:cTn id="10" dur="1" fill="hold">
                                          <p:stCondLst>
                                            <p:cond delay="0"/>
                                          </p:stCondLst>
                                        </p:cTn>
                                        <p:tgtEl>
                                          <p:spTgt spid="5">
                                            <p:graphicEl>
                                              <a:dgm id="{A567C489-32DD-4043-86A6-800A439DAB48}"/>
                                            </p:graphicEl>
                                          </p:spTgt>
                                        </p:tgtEl>
                                        <p:attrNameLst>
                                          <p:attrName>style.visibility</p:attrName>
                                        </p:attrNameLst>
                                      </p:cBhvr>
                                      <p:to>
                                        <p:strVal val="visible"/>
                                      </p:to>
                                    </p:set>
                                    <p:animEffect transition="in" filter="box(out)">
                                      <p:cBhvr>
                                        <p:cTn id="11" dur="500"/>
                                        <p:tgtEl>
                                          <p:spTgt spid="5">
                                            <p:graphicEl>
                                              <a:dgm id="{A567C489-32DD-4043-86A6-800A439DAB48}"/>
                                            </p:graphicEl>
                                          </p:spTgt>
                                        </p:tgtEl>
                                      </p:cBhvr>
                                    </p:animEffect>
                                  </p:childTnLst>
                                </p:cTn>
                              </p:par>
                            </p:childTnLst>
                          </p:cTn>
                        </p:par>
                        <p:par>
                          <p:cTn id="12" fill="hold">
                            <p:stCondLst>
                              <p:cond delay="1000"/>
                            </p:stCondLst>
                            <p:childTnLst>
                              <p:par>
                                <p:cTn id="13" presetID="4" presetClass="entr" presetSubtype="32" fill="hold" grpId="0" nodeType="afterEffect">
                                  <p:stCondLst>
                                    <p:cond delay="0"/>
                                  </p:stCondLst>
                                  <p:childTnLst>
                                    <p:set>
                                      <p:cBhvr>
                                        <p:cTn id="14" dur="1" fill="hold">
                                          <p:stCondLst>
                                            <p:cond delay="0"/>
                                          </p:stCondLst>
                                        </p:cTn>
                                        <p:tgtEl>
                                          <p:spTgt spid="5">
                                            <p:graphicEl>
                                              <a:dgm id="{ECAA47A2-1435-40EE-BC50-A5FB52639FAC}"/>
                                            </p:graphicEl>
                                          </p:spTgt>
                                        </p:tgtEl>
                                        <p:attrNameLst>
                                          <p:attrName>style.visibility</p:attrName>
                                        </p:attrNameLst>
                                      </p:cBhvr>
                                      <p:to>
                                        <p:strVal val="visible"/>
                                      </p:to>
                                    </p:set>
                                    <p:animEffect transition="in" filter="box(out)">
                                      <p:cBhvr>
                                        <p:cTn id="15" dur="500"/>
                                        <p:tgtEl>
                                          <p:spTgt spid="5">
                                            <p:graphicEl>
                                              <a:dgm id="{ECAA47A2-1435-40EE-BC50-A5FB52639FAC}"/>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32"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ox(out)">
                                      <p:cBhvr>
                                        <p:cTn id="25" dur="10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left)">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gray">
          <a:xfrm>
            <a:off x="-4763" y="142875"/>
            <a:ext cx="106363" cy="538163"/>
          </a:xfrm>
          <a:prstGeom prst="rect">
            <a:avLst/>
          </a:prstGeom>
          <a:solidFill>
            <a:srgbClr val="C00000"/>
          </a:solidFill>
          <a:ln w="19050" algn="ctr">
            <a:noFill/>
            <a:round/>
          </a:ln>
        </p:spPr>
        <p:txBody>
          <a:bodyPr wrap="none" lIns="0" tIns="0" rIns="0" bIns="0" anchor="ctr"/>
          <a:lstStyle/>
          <a:p>
            <a:pPr algn="ctr" defTabSz="1087120" eaLnBrk="1" fontAlgn="auto" hangingPunct="1">
              <a:spcBef>
                <a:spcPts val="0"/>
              </a:spcBef>
              <a:spcAft>
                <a:spcPts val="0"/>
              </a:spcAft>
              <a:defRPr/>
            </a:pPr>
            <a:endParaRPr lang="zh-CN" altLang="en-US" sz="1900" b="1" kern="0" dirty="0">
              <a:solidFill>
                <a:srgbClr val="C00000"/>
              </a:solidFill>
              <a:latin typeface="微软雅黑" panose="020B0503020204020204" pitchFamily="34" charset="-122"/>
              <a:ea typeface="微软雅黑" panose="020B0503020204020204" pitchFamily="34" charset="-122"/>
            </a:endParaRPr>
          </a:p>
        </p:txBody>
      </p:sp>
      <p:sp>
        <p:nvSpPr>
          <p:cNvPr id="3" name="矩形 2"/>
          <p:cNvSpPr/>
          <p:nvPr/>
        </p:nvSpPr>
        <p:spPr>
          <a:xfrm>
            <a:off x="101600" y="142875"/>
            <a:ext cx="5365828" cy="523220"/>
          </a:xfrm>
          <a:prstGeom prst="rect">
            <a:avLst/>
          </a:prstGeom>
        </p:spPr>
        <p:txBody>
          <a:bodyPr wrap="none">
            <a:spAutoFit/>
          </a:bodyPr>
          <a:lstStyle/>
          <a:p>
            <a:r>
              <a:rPr lang="en-US" altLang="zh-CN" sz="2800" b="1" dirty="0" smtClean="0">
                <a:solidFill>
                  <a:srgbClr val="C00000"/>
                </a:solidFill>
                <a:latin typeface="微软雅黑" panose="020B0503020204020204" pitchFamily="34" charset="-122"/>
                <a:ea typeface="微软雅黑" panose="020B0503020204020204" pitchFamily="34" charset="-122"/>
              </a:rPr>
              <a:t>Relevant Laws</a:t>
            </a:r>
            <a:r>
              <a:rPr lang="zh-CN" altLang="en-US" sz="2800" b="1" dirty="0" smtClean="0">
                <a:solidFill>
                  <a:srgbClr val="C00000"/>
                </a:solidFill>
                <a:latin typeface="微软雅黑" panose="020B0503020204020204" pitchFamily="34" charset="-122"/>
                <a:ea typeface="微软雅黑" panose="020B0503020204020204" pitchFamily="34" charset="-122"/>
              </a:rPr>
              <a:t>（</a:t>
            </a:r>
            <a:r>
              <a:rPr lang="en-US" altLang="zh-CN" sz="2800" b="1" dirty="0">
                <a:solidFill>
                  <a:srgbClr val="C00000"/>
                </a:solidFill>
                <a:latin typeface="微软雅黑" panose="020B0503020204020204" pitchFamily="34" charset="-122"/>
                <a:ea typeface="微软雅黑" panose="020B0503020204020204" pitchFamily="34" charset="-122"/>
              </a:rPr>
              <a:t>Local View</a:t>
            </a:r>
            <a:r>
              <a:rPr lang="zh-CN" altLang="en-US" sz="2800" b="1" dirty="0" smtClean="0">
                <a:solidFill>
                  <a:srgbClr val="C00000"/>
                </a:solidFill>
                <a:latin typeface="微软雅黑" panose="020B0503020204020204" pitchFamily="34" charset="-122"/>
                <a:ea typeface="微软雅黑" panose="020B0503020204020204" pitchFamily="34" charset="-122"/>
              </a:rPr>
              <a:t>）</a:t>
            </a:r>
            <a:endParaRPr lang="en-US" altLang="zh-CN" sz="2800" b="1" dirty="0">
              <a:solidFill>
                <a:srgbClr val="C0000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308085" y="995362"/>
            <a:ext cx="6972300" cy="4867275"/>
          </a:xfrm>
          <a:prstGeom prst="rect">
            <a:avLst/>
          </a:prstGeom>
        </p:spPr>
      </p:pic>
      <p:pic>
        <p:nvPicPr>
          <p:cNvPr id="5" name="图片 4"/>
          <p:cNvPicPr>
            <a:picLocks noChangeAspect="1"/>
          </p:cNvPicPr>
          <p:nvPr/>
        </p:nvPicPr>
        <p:blipFill>
          <a:blip r:embed="rId4"/>
          <a:stretch>
            <a:fillRect/>
          </a:stretch>
        </p:blipFill>
        <p:spPr>
          <a:xfrm>
            <a:off x="1700126" y="1910748"/>
            <a:ext cx="8953500" cy="4667250"/>
          </a:xfrm>
          <a:prstGeom prst="rect">
            <a:avLst/>
          </a:prstGeom>
        </p:spPr>
      </p:pic>
      <p:pic>
        <p:nvPicPr>
          <p:cNvPr id="7" name="图片 6"/>
          <p:cNvPicPr>
            <a:picLocks noChangeAspect="1"/>
          </p:cNvPicPr>
          <p:nvPr/>
        </p:nvPicPr>
        <p:blipFill>
          <a:blip r:embed="rId5"/>
          <a:stretch>
            <a:fillRect/>
          </a:stretch>
        </p:blipFill>
        <p:spPr>
          <a:xfrm>
            <a:off x="3281276" y="2407689"/>
            <a:ext cx="8896350" cy="3114675"/>
          </a:xfrm>
          <a:prstGeom prst="rect">
            <a:avLst/>
          </a:prstGeom>
        </p:spPr>
      </p:pic>
    </p:spTree>
    <p:extLst>
      <p:ext uri="{BB962C8B-B14F-4D97-AF65-F5344CB8AC3E}">
        <p14:creationId xmlns:p14="http://schemas.microsoft.com/office/powerpoint/2010/main" val="411911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gray">
          <a:xfrm>
            <a:off x="-4763" y="142875"/>
            <a:ext cx="106363" cy="538163"/>
          </a:xfrm>
          <a:prstGeom prst="rect">
            <a:avLst/>
          </a:prstGeom>
          <a:solidFill>
            <a:srgbClr val="C00000"/>
          </a:solidFill>
          <a:ln w="19050" algn="ctr">
            <a:noFill/>
            <a:round/>
          </a:ln>
        </p:spPr>
        <p:txBody>
          <a:bodyPr wrap="none" lIns="0" tIns="0" rIns="0" bIns="0" anchor="ctr"/>
          <a:lstStyle/>
          <a:p>
            <a:pPr algn="ctr" defTabSz="1087120" eaLnBrk="1" fontAlgn="auto" hangingPunct="1">
              <a:spcBef>
                <a:spcPts val="0"/>
              </a:spcBef>
              <a:spcAft>
                <a:spcPts val="0"/>
              </a:spcAft>
              <a:defRPr/>
            </a:pPr>
            <a:endParaRPr lang="zh-CN" altLang="en-US" sz="1900" b="1" kern="0" dirty="0">
              <a:solidFill>
                <a:srgbClr val="C00000"/>
              </a:solidFill>
              <a:latin typeface="微软雅黑" panose="020B0503020204020204" pitchFamily="34" charset="-122"/>
              <a:ea typeface="微软雅黑" panose="020B0503020204020204" pitchFamily="34" charset="-122"/>
            </a:endParaRPr>
          </a:p>
        </p:txBody>
      </p:sp>
      <p:sp>
        <p:nvSpPr>
          <p:cNvPr id="3" name="矩形 2"/>
          <p:cNvSpPr/>
          <p:nvPr/>
        </p:nvSpPr>
        <p:spPr>
          <a:xfrm>
            <a:off x="101600" y="142875"/>
            <a:ext cx="5535170" cy="523220"/>
          </a:xfrm>
          <a:prstGeom prst="rect">
            <a:avLst/>
          </a:prstGeom>
        </p:spPr>
        <p:txBody>
          <a:bodyPr wrap="none">
            <a:spAutoFit/>
          </a:bodyPr>
          <a:lstStyle/>
          <a:p>
            <a:r>
              <a:rPr lang="en-US" altLang="zh-CN" sz="2800" b="1" dirty="0" smtClean="0">
                <a:solidFill>
                  <a:srgbClr val="C00000"/>
                </a:solidFill>
                <a:latin typeface="微软雅黑" panose="020B0503020204020204" pitchFamily="34" charset="-122"/>
                <a:ea typeface="微软雅黑" panose="020B0503020204020204" pitchFamily="34" charset="-122"/>
              </a:rPr>
              <a:t>Relevant Laws</a:t>
            </a:r>
            <a:r>
              <a:rPr lang="zh-CN" altLang="en-US" sz="2800" b="1" dirty="0" smtClean="0">
                <a:solidFill>
                  <a:srgbClr val="C00000"/>
                </a:solidFill>
                <a:latin typeface="微软雅黑" panose="020B0503020204020204" pitchFamily="34" charset="-122"/>
                <a:ea typeface="微软雅黑" panose="020B0503020204020204" pitchFamily="34" charset="-122"/>
              </a:rPr>
              <a:t>（</a:t>
            </a:r>
            <a:r>
              <a:rPr lang="en-US" altLang="zh-CN" sz="2800" b="1" dirty="0">
                <a:solidFill>
                  <a:srgbClr val="C00000"/>
                </a:solidFill>
                <a:latin typeface="微软雅黑" panose="020B0503020204020204" pitchFamily="34" charset="-122"/>
                <a:ea typeface="微软雅黑" panose="020B0503020204020204" pitchFamily="34" charset="-122"/>
              </a:rPr>
              <a:t>By Industry</a:t>
            </a:r>
            <a:r>
              <a:rPr lang="zh-CN" altLang="en-US" sz="2800" b="1" dirty="0" smtClean="0">
                <a:solidFill>
                  <a:srgbClr val="C00000"/>
                </a:solidFill>
                <a:latin typeface="微软雅黑" panose="020B0503020204020204" pitchFamily="34" charset="-122"/>
                <a:ea typeface="微软雅黑" panose="020B0503020204020204" pitchFamily="34" charset="-122"/>
              </a:rPr>
              <a:t>）</a:t>
            </a:r>
            <a:endParaRPr lang="en-US" altLang="zh-CN" sz="2800" b="1" dirty="0">
              <a:solidFill>
                <a:srgbClr val="C0000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214148" y="841156"/>
            <a:ext cx="7696200" cy="4324350"/>
          </a:xfrm>
          <a:prstGeom prst="rect">
            <a:avLst/>
          </a:prstGeom>
        </p:spPr>
      </p:pic>
      <p:pic>
        <p:nvPicPr>
          <p:cNvPr id="8" name="图片 7"/>
          <p:cNvPicPr>
            <a:picLocks noChangeAspect="1"/>
          </p:cNvPicPr>
          <p:nvPr/>
        </p:nvPicPr>
        <p:blipFill>
          <a:blip r:embed="rId4"/>
          <a:stretch>
            <a:fillRect/>
          </a:stretch>
        </p:blipFill>
        <p:spPr>
          <a:xfrm>
            <a:off x="480848" y="1496082"/>
            <a:ext cx="8991600" cy="4591050"/>
          </a:xfrm>
          <a:prstGeom prst="rect">
            <a:avLst/>
          </a:prstGeom>
        </p:spPr>
      </p:pic>
      <p:pic>
        <p:nvPicPr>
          <p:cNvPr id="9" name="图片 8"/>
          <p:cNvPicPr>
            <a:picLocks noChangeAspect="1"/>
          </p:cNvPicPr>
          <p:nvPr/>
        </p:nvPicPr>
        <p:blipFill>
          <a:blip r:embed="rId5"/>
          <a:stretch>
            <a:fillRect/>
          </a:stretch>
        </p:blipFill>
        <p:spPr>
          <a:xfrm>
            <a:off x="4344720" y="2283373"/>
            <a:ext cx="7664656" cy="3803759"/>
          </a:xfrm>
          <a:prstGeom prst="rect">
            <a:avLst/>
          </a:prstGeom>
        </p:spPr>
      </p:pic>
      <p:pic>
        <p:nvPicPr>
          <p:cNvPr id="10" name="图片 9"/>
          <p:cNvPicPr>
            <a:picLocks noChangeAspect="1"/>
          </p:cNvPicPr>
          <p:nvPr/>
        </p:nvPicPr>
        <p:blipFill>
          <a:blip r:embed="rId6"/>
          <a:stretch>
            <a:fillRect/>
          </a:stretch>
        </p:blipFill>
        <p:spPr>
          <a:xfrm>
            <a:off x="4344720" y="2909117"/>
            <a:ext cx="7664656" cy="3591532"/>
          </a:xfrm>
          <a:prstGeom prst="rect">
            <a:avLst/>
          </a:prstGeom>
        </p:spPr>
      </p:pic>
    </p:spTree>
    <p:extLst>
      <p:ext uri="{BB962C8B-B14F-4D97-AF65-F5344CB8AC3E}">
        <p14:creationId xmlns:p14="http://schemas.microsoft.com/office/powerpoint/2010/main" val="15209031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gray">
          <a:xfrm>
            <a:off x="-4763" y="142875"/>
            <a:ext cx="106363" cy="538163"/>
          </a:xfrm>
          <a:prstGeom prst="rect">
            <a:avLst/>
          </a:prstGeom>
          <a:solidFill>
            <a:srgbClr val="C00000"/>
          </a:solidFill>
          <a:ln w="19050" algn="ctr">
            <a:noFill/>
            <a:round/>
          </a:ln>
        </p:spPr>
        <p:txBody>
          <a:bodyPr wrap="none" lIns="0" tIns="0" rIns="0" bIns="0" anchor="ctr"/>
          <a:lstStyle/>
          <a:p>
            <a:pPr algn="ctr" defTabSz="1087120" eaLnBrk="1" fontAlgn="auto" hangingPunct="1">
              <a:spcBef>
                <a:spcPts val="0"/>
              </a:spcBef>
              <a:spcAft>
                <a:spcPts val="0"/>
              </a:spcAft>
              <a:defRPr/>
            </a:pPr>
            <a:endParaRPr lang="zh-CN" altLang="en-US" sz="1900" b="1" kern="0" dirty="0">
              <a:solidFill>
                <a:srgbClr val="C00000"/>
              </a:solidFill>
              <a:latin typeface="微软雅黑" panose="020B0503020204020204" pitchFamily="34" charset="-122"/>
              <a:ea typeface="微软雅黑" panose="020B0503020204020204" pitchFamily="34" charset="-122"/>
            </a:endParaRPr>
          </a:p>
        </p:txBody>
      </p:sp>
      <p:sp>
        <p:nvSpPr>
          <p:cNvPr id="3" name="矩形 2"/>
          <p:cNvSpPr/>
          <p:nvPr/>
        </p:nvSpPr>
        <p:spPr>
          <a:xfrm>
            <a:off x="101600" y="142875"/>
            <a:ext cx="6507935" cy="523220"/>
          </a:xfrm>
          <a:prstGeom prst="rect">
            <a:avLst/>
          </a:prstGeom>
        </p:spPr>
        <p:txBody>
          <a:bodyPr wrap="none">
            <a:spAutoFit/>
          </a:bodyPr>
          <a:lstStyle/>
          <a:p>
            <a:r>
              <a:rPr lang="en-US" altLang="zh-CN" sz="2800" b="1" dirty="0" smtClean="0">
                <a:solidFill>
                  <a:srgbClr val="C00000"/>
                </a:solidFill>
                <a:latin typeface="微软雅黑" panose="020B0503020204020204" pitchFamily="34" charset="-122"/>
                <a:ea typeface="微软雅黑" panose="020B0503020204020204" pitchFamily="34" charset="-122"/>
              </a:rPr>
              <a:t>Supervision with Multiple agencies</a:t>
            </a:r>
            <a:endParaRPr lang="en-US" altLang="zh-CN" sz="2800" b="1" dirty="0">
              <a:solidFill>
                <a:srgbClr val="C00000"/>
              </a:solidFill>
              <a:latin typeface="微软雅黑" panose="020B0503020204020204" pitchFamily="34" charset="-122"/>
              <a:ea typeface="微软雅黑" panose="020B0503020204020204" pitchFamily="34" charset="-122"/>
            </a:endParaRPr>
          </a:p>
        </p:txBody>
      </p:sp>
      <p:graphicFrame>
        <p:nvGraphicFramePr>
          <p:cNvPr id="6" name="表格 4">
            <a:extLst>
              <a:ext uri="{FF2B5EF4-FFF2-40B4-BE49-F238E27FC236}">
                <a16:creationId xmlns:a16="http://schemas.microsoft.com/office/drawing/2014/main" id="{94D42517-14EB-4FF8-9155-49F420D9E4F2}"/>
              </a:ext>
            </a:extLst>
          </p:cNvPr>
          <p:cNvGraphicFramePr>
            <a:graphicFrameLocks noGrp="1"/>
          </p:cNvGraphicFramePr>
          <p:nvPr>
            <p:extLst>
              <p:ext uri="{D42A27DB-BD31-4B8C-83A1-F6EECF244321}">
                <p14:modId xmlns:p14="http://schemas.microsoft.com/office/powerpoint/2010/main" val="2541229678"/>
              </p:ext>
            </p:extLst>
          </p:nvPr>
        </p:nvGraphicFramePr>
        <p:xfrm>
          <a:off x="369797" y="681038"/>
          <a:ext cx="11379201" cy="6004378"/>
        </p:xfrm>
        <a:graphic>
          <a:graphicData uri="http://schemas.openxmlformats.org/drawingml/2006/table">
            <a:tbl>
              <a:tblPr firstRow="1" bandRow="1">
                <a:tableStyleId>{5C22544A-7EE6-4342-B048-85BDC9FD1C3A}</a:tableStyleId>
              </a:tblPr>
              <a:tblGrid>
                <a:gridCol w="1431604">
                  <a:extLst>
                    <a:ext uri="{9D8B030D-6E8A-4147-A177-3AD203B41FA5}">
                      <a16:colId xmlns:a16="http://schemas.microsoft.com/office/drawing/2014/main" val="3380416629"/>
                    </a:ext>
                  </a:extLst>
                </a:gridCol>
                <a:gridCol w="1431604">
                  <a:extLst>
                    <a:ext uri="{9D8B030D-6E8A-4147-A177-3AD203B41FA5}">
                      <a16:colId xmlns:a16="http://schemas.microsoft.com/office/drawing/2014/main" val="48499203"/>
                    </a:ext>
                  </a:extLst>
                </a:gridCol>
                <a:gridCol w="1431604">
                  <a:extLst>
                    <a:ext uri="{9D8B030D-6E8A-4147-A177-3AD203B41FA5}">
                      <a16:colId xmlns:a16="http://schemas.microsoft.com/office/drawing/2014/main" val="1961548035"/>
                    </a:ext>
                  </a:extLst>
                </a:gridCol>
                <a:gridCol w="1431604">
                  <a:extLst>
                    <a:ext uri="{9D8B030D-6E8A-4147-A177-3AD203B41FA5}">
                      <a16:colId xmlns:a16="http://schemas.microsoft.com/office/drawing/2014/main" val="2061767216"/>
                    </a:ext>
                  </a:extLst>
                </a:gridCol>
                <a:gridCol w="1350891">
                  <a:extLst>
                    <a:ext uri="{9D8B030D-6E8A-4147-A177-3AD203B41FA5}">
                      <a16:colId xmlns:a16="http://schemas.microsoft.com/office/drawing/2014/main" val="576903480"/>
                    </a:ext>
                  </a:extLst>
                </a:gridCol>
                <a:gridCol w="2527611">
                  <a:extLst>
                    <a:ext uri="{9D8B030D-6E8A-4147-A177-3AD203B41FA5}">
                      <a16:colId xmlns:a16="http://schemas.microsoft.com/office/drawing/2014/main" val="423859173"/>
                    </a:ext>
                  </a:extLst>
                </a:gridCol>
                <a:gridCol w="1774283">
                  <a:extLst>
                    <a:ext uri="{9D8B030D-6E8A-4147-A177-3AD203B41FA5}">
                      <a16:colId xmlns:a16="http://schemas.microsoft.com/office/drawing/2014/main" val="1438104647"/>
                    </a:ext>
                  </a:extLst>
                </a:gridCol>
              </a:tblGrid>
              <a:tr h="599122">
                <a:tc>
                  <a:txBody>
                    <a:bodyPr/>
                    <a:lstStyle/>
                    <a:p>
                      <a:pPr algn="ctr"/>
                      <a:r>
                        <a:rPr lang="zh-CN" altLang="en-US" sz="1300" dirty="0">
                          <a:latin typeface="微软雅黑" panose="020B0503020204020204" pitchFamily="34" charset="-122"/>
                          <a:ea typeface="微软雅黑" panose="020B0503020204020204" pitchFamily="34" charset="-122"/>
                        </a:rPr>
                        <a:t>监管体系</a:t>
                      </a:r>
                    </a:p>
                  </a:txBody>
                  <a:tcPr marL="121920" marR="121920" marT="60960" marB="60960" anchor="ctr">
                    <a:solidFill>
                      <a:srgbClr val="C00000"/>
                    </a:solidFill>
                  </a:tcPr>
                </a:tc>
                <a:tc>
                  <a:txBody>
                    <a:bodyPr/>
                    <a:lstStyle/>
                    <a:p>
                      <a:pPr algn="ctr"/>
                      <a:r>
                        <a:rPr lang="en-US" altLang="zh-CN" sz="1300" dirty="0">
                          <a:latin typeface="微软雅黑" panose="020B0503020204020204" pitchFamily="34" charset="-122"/>
                          <a:ea typeface="微软雅黑" panose="020B0503020204020204" pitchFamily="34" charset="-122"/>
                        </a:rPr>
                        <a:t>Jan</a:t>
                      </a:r>
                      <a:endParaRPr lang="zh-CN" altLang="en-US" sz="1300" dirty="0">
                        <a:latin typeface="微软雅黑" panose="020B0503020204020204" pitchFamily="34" charset="-122"/>
                        <a:ea typeface="微软雅黑" panose="020B0503020204020204" pitchFamily="34" charset="-122"/>
                      </a:endParaRPr>
                    </a:p>
                  </a:txBody>
                  <a:tcPr marL="121920" marR="121920" marT="60960" marB="60960" anchor="ctr">
                    <a:solidFill>
                      <a:srgbClr val="C00000"/>
                    </a:solidFill>
                  </a:tcPr>
                </a:tc>
                <a:tc>
                  <a:txBody>
                    <a:bodyPr/>
                    <a:lstStyle/>
                    <a:p>
                      <a:pPr algn="ctr"/>
                      <a:r>
                        <a:rPr lang="en-US" altLang="zh-CN" sz="1300" dirty="0">
                          <a:latin typeface="微软雅黑" panose="020B0503020204020204" pitchFamily="34" charset="-122"/>
                          <a:ea typeface="微软雅黑" panose="020B0503020204020204" pitchFamily="34" charset="-122"/>
                        </a:rPr>
                        <a:t>Feb</a:t>
                      </a:r>
                      <a:endParaRPr lang="zh-CN" altLang="en-US" sz="1300" dirty="0">
                        <a:latin typeface="微软雅黑" panose="020B0503020204020204" pitchFamily="34" charset="-122"/>
                        <a:ea typeface="微软雅黑" panose="020B0503020204020204" pitchFamily="34" charset="-122"/>
                      </a:endParaRPr>
                    </a:p>
                  </a:txBody>
                  <a:tcPr marL="121920" marR="121920" marT="60960" marB="60960" anchor="ctr">
                    <a:solidFill>
                      <a:srgbClr val="C00000"/>
                    </a:solidFill>
                  </a:tcPr>
                </a:tc>
                <a:tc>
                  <a:txBody>
                    <a:bodyPr/>
                    <a:lstStyle/>
                    <a:p>
                      <a:pPr algn="ctr"/>
                      <a:r>
                        <a:rPr lang="en-US" altLang="zh-CN" sz="1300" dirty="0">
                          <a:latin typeface="微软雅黑" panose="020B0503020204020204" pitchFamily="34" charset="-122"/>
                          <a:ea typeface="微软雅黑" panose="020B0503020204020204" pitchFamily="34" charset="-122"/>
                        </a:rPr>
                        <a:t>Mar</a:t>
                      </a:r>
                      <a:endParaRPr lang="zh-CN" altLang="en-US" sz="1300" dirty="0">
                        <a:latin typeface="微软雅黑" panose="020B0503020204020204" pitchFamily="34" charset="-122"/>
                        <a:ea typeface="微软雅黑" panose="020B0503020204020204" pitchFamily="34" charset="-122"/>
                      </a:endParaRPr>
                    </a:p>
                  </a:txBody>
                  <a:tcPr marL="121920" marR="121920" marT="60960" marB="60960" anchor="ctr">
                    <a:solidFill>
                      <a:srgbClr val="C00000"/>
                    </a:solidFill>
                  </a:tcPr>
                </a:tc>
                <a:tc>
                  <a:txBody>
                    <a:bodyPr/>
                    <a:lstStyle/>
                    <a:p>
                      <a:pPr algn="ctr"/>
                      <a:r>
                        <a:rPr lang="en-US" altLang="zh-CN" sz="1300" dirty="0">
                          <a:latin typeface="微软雅黑" panose="020B0503020204020204" pitchFamily="34" charset="-122"/>
                          <a:ea typeface="微软雅黑" panose="020B0503020204020204" pitchFamily="34" charset="-122"/>
                        </a:rPr>
                        <a:t>Apr</a:t>
                      </a:r>
                      <a:endParaRPr lang="zh-CN" altLang="en-US" sz="1300" dirty="0">
                        <a:latin typeface="微软雅黑" panose="020B0503020204020204" pitchFamily="34" charset="-122"/>
                        <a:ea typeface="微软雅黑" panose="020B0503020204020204" pitchFamily="34" charset="-122"/>
                      </a:endParaRPr>
                    </a:p>
                  </a:txBody>
                  <a:tcPr marL="121920" marR="121920" marT="60960" marB="60960" anchor="ctr">
                    <a:solidFill>
                      <a:srgbClr val="C00000"/>
                    </a:solidFill>
                  </a:tcPr>
                </a:tc>
                <a:tc>
                  <a:txBody>
                    <a:bodyPr/>
                    <a:lstStyle/>
                    <a:p>
                      <a:pPr algn="ctr"/>
                      <a:r>
                        <a:rPr lang="en-US" altLang="zh-CN" sz="1300" dirty="0">
                          <a:latin typeface="微软雅黑" panose="020B0503020204020204" pitchFamily="34" charset="-122"/>
                          <a:ea typeface="微软雅黑" panose="020B0503020204020204" pitchFamily="34" charset="-122"/>
                        </a:rPr>
                        <a:t>May</a:t>
                      </a:r>
                      <a:endParaRPr lang="zh-CN" altLang="en-US" sz="1300" dirty="0">
                        <a:latin typeface="微软雅黑" panose="020B0503020204020204" pitchFamily="34" charset="-122"/>
                        <a:ea typeface="微软雅黑" panose="020B0503020204020204" pitchFamily="34" charset="-122"/>
                      </a:endParaRPr>
                    </a:p>
                  </a:txBody>
                  <a:tcPr marL="121920" marR="121920" marT="60960" marB="60960" anchor="ctr">
                    <a:solidFill>
                      <a:srgbClr val="C00000"/>
                    </a:solidFill>
                  </a:tcPr>
                </a:tc>
                <a:tc>
                  <a:txBody>
                    <a:bodyPr/>
                    <a:lstStyle/>
                    <a:p>
                      <a:pPr algn="ctr"/>
                      <a:r>
                        <a:rPr lang="en-US" altLang="zh-CN" sz="1300" dirty="0">
                          <a:latin typeface="微软雅黑" panose="020B0503020204020204" pitchFamily="34" charset="-122"/>
                          <a:ea typeface="微软雅黑" panose="020B0503020204020204" pitchFamily="34" charset="-122"/>
                        </a:rPr>
                        <a:t>Jun</a:t>
                      </a:r>
                      <a:endParaRPr lang="zh-CN" altLang="en-US" sz="1300" dirty="0">
                        <a:latin typeface="微软雅黑" panose="020B0503020204020204" pitchFamily="34" charset="-122"/>
                        <a:ea typeface="微软雅黑" panose="020B0503020204020204" pitchFamily="34" charset="-122"/>
                      </a:endParaRPr>
                    </a:p>
                  </a:txBody>
                  <a:tcPr marL="121920" marR="121920" marT="60960" marB="60960" anchor="ctr">
                    <a:solidFill>
                      <a:srgbClr val="C00000"/>
                    </a:solidFill>
                  </a:tcPr>
                </a:tc>
                <a:extLst>
                  <a:ext uri="{0D108BD9-81ED-4DB2-BD59-A6C34878D82A}">
                    <a16:rowId xmlns:a16="http://schemas.microsoft.com/office/drawing/2014/main" val="1532912606"/>
                  </a:ext>
                </a:extLst>
              </a:tr>
              <a:tr h="772296">
                <a:tc>
                  <a:txBody>
                    <a:bodyPr/>
                    <a:lstStyle/>
                    <a:p>
                      <a:pPr algn="ctr"/>
                      <a:r>
                        <a:rPr lang="zh-CN" altLang="en-US" sz="1100" dirty="0">
                          <a:solidFill>
                            <a:schemeClr val="bg1"/>
                          </a:solidFill>
                          <a:latin typeface="微软雅黑" panose="020B0503020204020204" pitchFamily="34" charset="-122"/>
                          <a:ea typeface="微软雅黑" panose="020B0503020204020204" pitchFamily="34" charset="-122"/>
                        </a:rPr>
                        <a:t>网信办</a:t>
                      </a:r>
                    </a:p>
                  </a:txBody>
                  <a:tcPr marL="121920" marR="121920" marT="60960" marB="60960" anchor="ctr">
                    <a:solidFill>
                      <a:srgbClr val="C00000"/>
                    </a:solidFill>
                  </a:tcPr>
                </a:tc>
                <a:tc>
                  <a:txBody>
                    <a:bodyPr/>
                    <a:lstStyle/>
                    <a:p>
                      <a:pPr algn="l"/>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区块链信息服务管理规定</a:t>
                      </a:r>
                      <a:r>
                        <a:rPr lang="en-US" altLang="zh-CN" sz="1100" dirty="0">
                          <a:latin typeface="微软雅黑" panose="020B0503020204020204" pitchFamily="34" charset="-122"/>
                          <a:ea typeface="微软雅黑" panose="020B0503020204020204" pitchFamily="34" charset="-122"/>
                        </a:rPr>
                        <a:t>》</a:t>
                      </a:r>
                      <a:endParaRPr lang="zh-CN" altLang="en-US" sz="1100" dirty="0">
                        <a:latin typeface="微软雅黑" panose="020B0503020204020204" pitchFamily="34" charset="-122"/>
                        <a:ea typeface="微软雅黑" panose="020B0503020204020204" pitchFamily="34" charset="-122"/>
                      </a:endParaRPr>
                    </a:p>
                  </a:txBody>
                  <a:tcPr marL="121920" marR="121920" marT="60960" marB="60960" anchor="ctr">
                    <a:solidFill>
                      <a:schemeClr val="accent2">
                        <a:lumMod val="60000"/>
                        <a:lumOff val="40000"/>
                      </a:schemeClr>
                    </a:solidFill>
                  </a:tcPr>
                </a:tc>
                <a:tc>
                  <a:txBody>
                    <a:bodyPr/>
                    <a:lstStyle/>
                    <a:p>
                      <a:pPr algn="l"/>
                      <a:endParaRPr lang="zh-CN" altLang="en-US" sz="1100" dirty="0">
                        <a:latin typeface="微软雅黑" panose="020B0503020204020204" pitchFamily="34" charset="-122"/>
                        <a:ea typeface="微软雅黑" panose="020B0503020204020204" pitchFamily="34" charset="-122"/>
                      </a:endParaRPr>
                    </a:p>
                  </a:txBody>
                  <a:tcPr marL="121920" marR="121920" marT="60960" marB="60960" anchor="ctr">
                    <a:solidFill>
                      <a:schemeClr val="accent2">
                        <a:lumMod val="60000"/>
                        <a:lumOff val="40000"/>
                      </a:schemeClr>
                    </a:solidFill>
                  </a:tcPr>
                </a:tc>
                <a:tc>
                  <a:txBody>
                    <a:bodyPr/>
                    <a:lstStyle/>
                    <a:p>
                      <a:pPr algn="l"/>
                      <a:endParaRPr lang="zh-CN" altLang="en-US" sz="1100" dirty="0">
                        <a:latin typeface="微软雅黑" panose="020B0503020204020204" pitchFamily="34" charset="-122"/>
                        <a:ea typeface="微软雅黑" panose="020B0503020204020204" pitchFamily="34" charset="-122"/>
                      </a:endParaRPr>
                    </a:p>
                  </a:txBody>
                  <a:tcPr marL="121920" marR="121920" marT="60960" marB="60960" anchor="ctr">
                    <a:solidFill>
                      <a:schemeClr val="accent2">
                        <a:lumMod val="60000"/>
                        <a:lumOff val="40000"/>
                      </a:schemeClr>
                    </a:solidFill>
                  </a:tcPr>
                </a:tc>
                <a:tc>
                  <a:txBody>
                    <a:bodyPr/>
                    <a:lstStyle/>
                    <a:p>
                      <a:pPr algn="l"/>
                      <a:endParaRPr lang="zh-CN" altLang="en-US" sz="1100" dirty="0">
                        <a:latin typeface="微软雅黑" panose="020B0503020204020204" pitchFamily="34" charset="-122"/>
                        <a:ea typeface="微软雅黑" panose="020B0503020204020204" pitchFamily="34" charset="-122"/>
                      </a:endParaRPr>
                    </a:p>
                  </a:txBody>
                  <a:tcPr marL="121920" marR="121920" marT="60960" marB="60960" anchor="ctr">
                    <a:solidFill>
                      <a:schemeClr val="accent2">
                        <a:lumMod val="60000"/>
                        <a:lumOff val="40000"/>
                      </a:schemeClr>
                    </a:solidFill>
                  </a:tcPr>
                </a:tc>
                <a:tc>
                  <a:txBody>
                    <a:bodyPr/>
                    <a:lstStyle/>
                    <a:p>
                      <a:pPr algn="l"/>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网络安全审查办法（征求意见稿）</a:t>
                      </a:r>
                      <a:r>
                        <a:rPr lang="en-US" altLang="zh-CN" sz="1100" dirty="0">
                          <a:latin typeface="微软雅黑" panose="020B0503020204020204" pitchFamily="34" charset="-122"/>
                          <a:ea typeface="微软雅黑" panose="020B0503020204020204" pitchFamily="34" charset="-122"/>
                        </a:rPr>
                        <a:t>》</a:t>
                      </a:r>
                    </a:p>
                    <a:p>
                      <a:pPr algn="l"/>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数据安全管理办法（征求意见稿）</a:t>
                      </a:r>
                      <a:r>
                        <a:rPr lang="en-US" altLang="zh-CN" sz="1100" dirty="0">
                          <a:latin typeface="微软雅黑" panose="020B0503020204020204" pitchFamily="34" charset="-122"/>
                          <a:ea typeface="微软雅黑" panose="020B0503020204020204" pitchFamily="34" charset="-122"/>
                        </a:rPr>
                        <a:t>》</a:t>
                      </a:r>
                    </a:p>
                    <a:p>
                      <a:pPr algn="l"/>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儿童个人信息网络保护规定（征求意见稿）</a:t>
                      </a:r>
                      <a:r>
                        <a:rPr lang="en-US" altLang="zh-CN" sz="1100" dirty="0">
                          <a:latin typeface="微软雅黑" panose="020B0503020204020204" pitchFamily="34" charset="-122"/>
                          <a:ea typeface="微软雅黑" panose="020B0503020204020204" pitchFamily="34" charset="-122"/>
                        </a:rPr>
                        <a:t>》</a:t>
                      </a:r>
                      <a:endParaRPr lang="zh-CN" altLang="en-US" sz="1100" dirty="0">
                        <a:latin typeface="微软雅黑" panose="020B0503020204020204" pitchFamily="34" charset="-122"/>
                        <a:ea typeface="微软雅黑" panose="020B0503020204020204" pitchFamily="34" charset="-122"/>
                      </a:endParaRPr>
                    </a:p>
                  </a:txBody>
                  <a:tcPr marL="121920" marR="121920" marT="60960" marB="60960" anchor="ctr">
                    <a:solidFill>
                      <a:schemeClr val="accent2">
                        <a:lumMod val="60000"/>
                        <a:lumOff val="40000"/>
                      </a:schemeClr>
                    </a:solidFill>
                  </a:tcPr>
                </a:tc>
                <a:tc>
                  <a:txBody>
                    <a:bodyPr/>
                    <a:lstStyle/>
                    <a:p>
                      <a:pPr algn="l"/>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个人信息数据安全评估办法（征求意见稿）</a:t>
                      </a:r>
                      <a:r>
                        <a:rPr lang="en-US" altLang="zh-CN" sz="1100" dirty="0">
                          <a:latin typeface="微软雅黑" panose="020B0503020204020204" pitchFamily="34" charset="-122"/>
                          <a:ea typeface="微软雅黑" panose="020B0503020204020204" pitchFamily="34" charset="-122"/>
                        </a:rPr>
                        <a:t>》</a:t>
                      </a:r>
                      <a:endParaRPr lang="zh-CN" altLang="en-US" sz="1100" dirty="0">
                        <a:latin typeface="微软雅黑" panose="020B0503020204020204" pitchFamily="34" charset="-122"/>
                        <a:ea typeface="微软雅黑" panose="020B0503020204020204" pitchFamily="34" charset="-122"/>
                      </a:endParaRPr>
                    </a:p>
                  </a:txBody>
                  <a:tcPr marL="121920" marR="121920" marT="60960" marB="60960" anchor="ctr">
                    <a:solidFill>
                      <a:schemeClr val="accent2">
                        <a:lumMod val="60000"/>
                        <a:lumOff val="40000"/>
                      </a:schemeClr>
                    </a:solidFill>
                  </a:tcPr>
                </a:tc>
                <a:extLst>
                  <a:ext uri="{0D108BD9-81ED-4DB2-BD59-A6C34878D82A}">
                    <a16:rowId xmlns:a16="http://schemas.microsoft.com/office/drawing/2014/main" val="2760789313"/>
                  </a:ext>
                </a:extLst>
              </a:tr>
              <a:tr h="934720">
                <a:tc>
                  <a:txBody>
                    <a:bodyPr/>
                    <a:lstStyle/>
                    <a:p>
                      <a:pPr algn="ctr"/>
                      <a:r>
                        <a:rPr lang="zh-CN" altLang="en-US" sz="1100" dirty="0">
                          <a:solidFill>
                            <a:schemeClr val="bg1"/>
                          </a:solidFill>
                          <a:latin typeface="微软雅黑" panose="020B0503020204020204" pitchFamily="34" charset="-122"/>
                          <a:ea typeface="微软雅黑" panose="020B0503020204020204" pitchFamily="34" charset="-122"/>
                        </a:rPr>
                        <a:t>工信部</a:t>
                      </a:r>
                    </a:p>
                  </a:txBody>
                  <a:tcPr marL="121920" marR="121920" marT="60960" marB="60960" anchor="ctr">
                    <a:solidFill>
                      <a:srgbClr val="C00000"/>
                    </a:solidFill>
                  </a:tcPr>
                </a:tc>
                <a:tc>
                  <a:txBody>
                    <a:bodyPr/>
                    <a:lstStyle/>
                    <a:p>
                      <a:pPr algn="l"/>
                      <a:endParaRPr lang="zh-CN" altLang="en-US" sz="1100" dirty="0">
                        <a:latin typeface="微软雅黑" panose="020B0503020204020204" pitchFamily="34" charset="-122"/>
                        <a:ea typeface="微软雅黑" panose="020B0503020204020204" pitchFamily="34" charset="-122"/>
                      </a:endParaRPr>
                    </a:p>
                  </a:txBody>
                  <a:tcPr marL="121920" marR="121920" marT="60960" marB="60960" anchor="ctr">
                    <a:solidFill>
                      <a:schemeClr val="accent2">
                        <a:lumMod val="20000"/>
                        <a:lumOff val="80000"/>
                      </a:schemeClr>
                    </a:solidFill>
                  </a:tcPr>
                </a:tc>
                <a:tc>
                  <a:txBody>
                    <a:bodyPr/>
                    <a:lstStyle/>
                    <a:p>
                      <a:pPr algn="l"/>
                      <a:endParaRPr lang="zh-CN" altLang="en-US" sz="1100" dirty="0">
                        <a:latin typeface="微软雅黑" panose="020B0503020204020204" pitchFamily="34" charset="-122"/>
                        <a:ea typeface="微软雅黑" panose="020B0503020204020204" pitchFamily="34" charset="-122"/>
                      </a:endParaRPr>
                    </a:p>
                  </a:txBody>
                  <a:tcPr marL="121920" marR="121920" marT="60960" marB="60960" anchor="ctr">
                    <a:solidFill>
                      <a:schemeClr val="accent2">
                        <a:lumMod val="20000"/>
                        <a:lumOff val="80000"/>
                      </a:schemeClr>
                    </a:solidFill>
                  </a:tcPr>
                </a:tc>
                <a:tc>
                  <a:txBody>
                    <a:bodyPr/>
                    <a:lstStyle/>
                    <a:p>
                      <a:pPr algn="l"/>
                      <a:endParaRPr lang="zh-CN" altLang="en-US" sz="1100" dirty="0">
                        <a:latin typeface="微软雅黑" panose="020B0503020204020204" pitchFamily="34" charset="-122"/>
                        <a:ea typeface="微软雅黑" panose="020B0503020204020204" pitchFamily="34" charset="-122"/>
                      </a:endParaRPr>
                    </a:p>
                  </a:txBody>
                  <a:tcPr marL="121920" marR="121920" marT="60960" marB="60960" anchor="ctr">
                    <a:solidFill>
                      <a:schemeClr val="accent2">
                        <a:lumMod val="20000"/>
                        <a:lumOff val="80000"/>
                      </a:schemeClr>
                    </a:solidFill>
                  </a:tcPr>
                </a:tc>
                <a:tc>
                  <a:txBody>
                    <a:bodyPr/>
                    <a:lstStyle/>
                    <a:p>
                      <a:pPr algn="l"/>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关于开展互联网信息服务备案用户真实身份身份信息电子化核验十点工作的通知</a:t>
                      </a:r>
                      <a:r>
                        <a:rPr lang="en-US" altLang="zh-CN" sz="1100" dirty="0">
                          <a:latin typeface="微软雅黑" panose="020B0503020204020204" pitchFamily="34" charset="-122"/>
                          <a:ea typeface="微软雅黑" panose="020B0503020204020204" pitchFamily="34" charset="-122"/>
                        </a:rPr>
                        <a:t>》</a:t>
                      </a:r>
                      <a:endParaRPr lang="zh-CN" altLang="en-US" sz="1100" dirty="0">
                        <a:latin typeface="微软雅黑" panose="020B0503020204020204" pitchFamily="34" charset="-122"/>
                        <a:ea typeface="微软雅黑" panose="020B0503020204020204" pitchFamily="34" charset="-122"/>
                      </a:endParaRPr>
                    </a:p>
                  </a:txBody>
                  <a:tcPr marL="121920" marR="121920" marT="60960" marB="60960" anchor="ctr">
                    <a:solidFill>
                      <a:schemeClr val="accent2">
                        <a:lumMod val="20000"/>
                        <a:lumOff val="80000"/>
                      </a:schemeClr>
                    </a:solidFill>
                  </a:tcPr>
                </a:tc>
                <a:tc>
                  <a:txBody>
                    <a:bodyPr/>
                    <a:lstStyle/>
                    <a:p>
                      <a:pPr algn="l"/>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关于做好</a:t>
                      </a:r>
                      <a:r>
                        <a:rPr lang="en-US" altLang="zh-CN" sz="1100" dirty="0">
                          <a:latin typeface="微软雅黑" panose="020B0503020204020204" pitchFamily="34" charset="-122"/>
                          <a:ea typeface="微软雅黑" panose="020B0503020204020204" pitchFamily="34" charset="-122"/>
                        </a:rPr>
                        <a:t>2019</a:t>
                      </a:r>
                      <a:r>
                        <a:rPr lang="zh-CN" altLang="en-US" sz="1100" dirty="0">
                          <a:latin typeface="微软雅黑" panose="020B0503020204020204" pitchFamily="34" charset="-122"/>
                          <a:ea typeface="微软雅黑" panose="020B0503020204020204" pitchFamily="34" charset="-122"/>
                        </a:rPr>
                        <a:t>年电信和互联网行业网络安全行政检查工作的通知</a:t>
                      </a:r>
                      <a:r>
                        <a:rPr lang="en-US" altLang="zh-CN" sz="1100" dirty="0">
                          <a:latin typeface="微软雅黑" panose="020B0503020204020204" pitchFamily="34" charset="-122"/>
                          <a:ea typeface="微软雅黑" panose="020B0503020204020204" pitchFamily="34" charset="-122"/>
                        </a:rPr>
                        <a:t>》</a:t>
                      </a:r>
                      <a:endParaRPr lang="zh-CN" altLang="en-US" sz="1100" dirty="0">
                        <a:latin typeface="微软雅黑" panose="020B0503020204020204" pitchFamily="34" charset="-122"/>
                        <a:ea typeface="微软雅黑" panose="020B0503020204020204" pitchFamily="34" charset="-122"/>
                      </a:endParaRPr>
                    </a:p>
                  </a:txBody>
                  <a:tcPr marL="121920" marR="121920" marT="60960" marB="60960" anchor="ctr">
                    <a:solidFill>
                      <a:schemeClr val="accent2">
                        <a:lumMod val="20000"/>
                        <a:lumOff val="80000"/>
                      </a:schemeClr>
                    </a:solidFill>
                  </a:tcPr>
                </a:tc>
                <a:tc>
                  <a:txBody>
                    <a:bodyPr/>
                    <a:lstStyle/>
                    <a:p>
                      <a:pPr algn="l"/>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网络关键设备检测实施办法（征求意见稿）</a:t>
                      </a:r>
                      <a:r>
                        <a:rPr lang="en-US" altLang="zh-CN" sz="1100" dirty="0">
                          <a:latin typeface="微软雅黑" panose="020B0503020204020204" pitchFamily="34" charset="-122"/>
                          <a:ea typeface="微软雅黑" panose="020B0503020204020204" pitchFamily="34" charset="-122"/>
                        </a:rPr>
                        <a:t>》</a:t>
                      </a:r>
                    </a:p>
                    <a:p>
                      <a:pPr algn="l"/>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网络安全漏洞管理规定（征求意见稿）</a:t>
                      </a:r>
                      <a:r>
                        <a:rPr lang="en-US" altLang="zh-CN" sz="1100" dirty="0">
                          <a:latin typeface="微软雅黑" panose="020B0503020204020204" pitchFamily="34" charset="-122"/>
                          <a:ea typeface="微软雅黑" panose="020B0503020204020204" pitchFamily="34" charset="-122"/>
                        </a:rPr>
                        <a:t>》</a:t>
                      </a:r>
                      <a:endParaRPr lang="zh-CN" altLang="en-US" sz="1100" dirty="0">
                        <a:latin typeface="微软雅黑" panose="020B0503020204020204" pitchFamily="34" charset="-122"/>
                        <a:ea typeface="微软雅黑" panose="020B0503020204020204" pitchFamily="34" charset="-122"/>
                      </a:endParaRPr>
                    </a:p>
                  </a:txBody>
                  <a:tcPr marL="121920" marR="121920" marT="60960" marB="60960" anchor="ctr">
                    <a:solidFill>
                      <a:schemeClr val="accent2">
                        <a:lumMod val="20000"/>
                        <a:lumOff val="80000"/>
                      </a:schemeClr>
                    </a:solidFill>
                  </a:tcPr>
                </a:tc>
                <a:extLst>
                  <a:ext uri="{0D108BD9-81ED-4DB2-BD59-A6C34878D82A}">
                    <a16:rowId xmlns:a16="http://schemas.microsoft.com/office/drawing/2014/main" val="3017454612"/>
                  </a:ext>
                </a:extLst>
              </a:tr>
              <a:tr h="1097280">
                <a:tc>
                  <a:txBody>
                    <a:bodyPr/>
                    <a:lstStyle/>
                    <a:p>
                      <a:pPr algn="ctr"/>
                      <a:r>
                        <a:rPr lang="zh-CN" altLang="en-US" sz="1100" dirty="0">
                          <a:solidFill>
                            <a:schemeClr val="bg1"/>
                          </a:solidFill>
                          <a:latin typeface="微软雅黑" panose="020B0503020204020204" pitchFamily="34" charset="-122"/>
                          <a:ea typeface="微软雅黑" panose="020B0503020204020204" pitchFamily="34" charset="-122"/>
                        </a:rPr>
                        <a:t>公安系统</a:t>
                      </a:r>
                    </a:p>
                  </a:txBody>
                  <a:tcPr marL="121920" marR="121920" marT="60960" marB="60960" anchor="ctr">
                    <a:solidFill>
                      <a:srgbClr val="C00000"/>
                    </a:solidFill>
                  </a:tcPr>
                </a:tc>
                <a:tc>
                  <a:txBody>
                    <a:bodyPr/>
                    <a:lstStyle/>
                    <a:p>
                      <a:pPr algn="l"/>
                      <a:endParaRPr lang="zh-CN" altLang="en-US" sz="1100" dirty="0">
                        <a:latin typeface="微软雅黑" panose="020B0503020204020204" pitchFamily="34" charset="-122"/>
                        <a:ea typeface="微软雅黑" panose="020B0503020204020204" pitchFamily="34" charset="-122"/>
                      </a:endParaRPr>
                    </a:p>
                  </a:txBody>
                  <a:tcPr marL="121920" marR="121920" marT="60960" marB="60960" anchor="ctr">
                    <a:solidFill>
                      <a:schemeClr val="accent2">
                        <a:lumMod val="60000"/>
                        <a:lumOff val="40000"/>
                      </a:schemeClr>
                    </a:solidFill>
                  </a:tcPr>
                </a:tc>
                <a:tc>
                  <a:txBody>
                    <a:bodyPr/>
                    <a:lstStyle/>
                    <a:p>
                      <a:pPr algn="l"/>
                      <a:endParaRPr lang="zh-CN" altLang="en-US" sz="1100" dirty="0">
                        <a:latin typeface="微软雅黑" panose="020B0503020204020204" pitchFamily="34" charset="-122"/>
                        <a:ea typeface="微软雅黑" panose="020B0503020204020204" pitchFamily="34" charset="-122"/>
                      </a:endParaRPr>
                    </a:p>
                  </a:txBody>
                  <a:tcPr marL="121920" marR="121920" marT="60960" marB="60960" anchor="ctr">
                    <a:solidFill>
                      <a:schemeClr val="accent2">
                        <a:lumMod val="60000"/>
                        <a:lumOff val="40000"/>
                      </a:schemeClr>
                    </a:solidFill>
                  </a:tcPr>
                </a:tc>
                <a:tc>
                  <a:txBody>
                    <a:bodyPr/>
                    <a:lstStyle/>
                    <a:p>
                      <a:pPr algn="l"/>
                      <a:endParaRPr lang="zh-CN" altLang="en-US" sz="1100" dirty="0">
                        <a:latin typeface="微软雅黑" panose="020B0503020204020204" pitchFamily="34" charset="-122"/>
                        <a:ea typeface="微软雅黑" panose="020B0503020204020204" pitchFamily="34" charset="-122"/>
                      </a:endParaRPr>
                    </a:p>
                  </a:txBody>
                  <a:tcPr marL="121920" marR="121920" marT="60960" marB="60960" anchor="ctr">
                    <a:solidFill>
                      <a:schemeClr val="accent2">
                        <a:lumMod val="60000"/>
                        <a:lumOff val="40000"/>
                      </a:schemeClr>
                    </a:solidFill>
                  </a:tcPr>
                </a:tc>
                <a:tc>
                  <a:txBody>
                    <a:bodyPr/>
                    <a:lstStyle/>
                    <a:p>
                      <a:pPr algn="l"/>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互联网个人信息安全保护指南</a:t>
                      </a:r>
                      <a:r>
                        <a:rPr lang="en-US" altLang="zh-CN" sz="1100" dirty="0">
                          <a:latin typeface="微软雅黑" panose="020B0503020204020204" pitchFamily="34" charset="-122"/>
                          <a:ea typeface="微软雅黑" panose="020B0503020204020204" pitchFamily="34" charset="-122"/>
                        </a:rPr>
                        <a:t>》</a:t>
                      </a:r>
                      <a:endParaRPr lang="zh-CN" altLang="en-US" sz="1100" dirty="0">
                        <a:latin typeface="微软雅黑" panose="020B0503020204020204" pitchFamily="34" charset="-122"/>
                        <a:ea typeface="微软雅黑" panose="020B0503020204020204" pitchFamily="34" charset="-122"/>
                      </a:endParaRPr>
                    </a:p>
                  </a:txBody>
                  <a:tcPr marL="121920" marR="121920" marT="60960" marB="60960" anchor="ctr">
                    <a:solidFill>
                      <a:schemeClr val="accent2">
                        <a:lumMod val="60000"/>
                        <a:lumOff val="40000"/>
                      </a:schemeClr>
                    </a:solidFill>
                  </a:tcPr>
                </a:tc>
                <a:tc>
                  <a:txBody>
                    <a:bodyPr/>
                    <a:lstStyle/>
                    <a:p>
                      <a:pPr algn="l"/>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信息安全技术 网络安全等级保护基本要求</a:t>
                      </a:r>
                      <a:r>
                        <a:rPr lang="en-US" altLang="zh-CN" sz="1100" dirty="0">
                          <a:latin typeface="微软雅黑" panose="020B0503020204020204" pitchFamily="34" charset="-122"/>
                          <a:ea typeface="微软雅黑" panose="020B0503020204020204" pitchFamily="34" charset="-122"/>
                        </a:rPr>
                        <a:t>》</a:t>
                      </a:r>
                    </a:p>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信息安全技术 网络安全等级保护评测要求</a:t>
                      </a:r>
                      <a:r>
                        <a:rPr lang="en-US" altLang="zh-CN" sz="1100" dirty="0">
                          <a:latin typeface="微软雅黑" panose="020B0503020204020204" pitchFamily="34" charset="-122"/>
                          <a:ea typeface="微软雅黑" panose="020B0503020204020204" pitchFamily="34" charset="-122"/>
                        </a:rPr>
                        <a:t>》</a:t>
                      </a:r>
                      <a:endParaRPr lang="zh-CN" altLang="en-US" sz="1100" dirty="0">
                        <a:latin typeface="微软雅黑" panose="020B0503020204020204" pitchFamily="34" charset="-122"/>
                        <a:ea typeface="微软雅黑" panose="020B0503020204020204" pitchFamily="34" charset="-122"/>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信息安全技术 网络安全等级保护安全设计技术要求</a:t>
                      </a:r>
                      <a:r>
                        <a:rPr lang="en-US" altLang="zh-CN" sz="1100" dirty="0">
                          <a:latin typeface="微软雅黑" panose="020B0503020204020204" pitchFamily="34" charset="-122"/>
                          <a:ea typeface="微软雅黑" panose="020B0503020204020204" pitchFamily="34" charset="-122"/>
                        </a:rPr>
                        <a:t>》</a:t>
                      </a:r>
                      <a:endParaRPr lang="zh-CN" altLang="en-US" sz="1100" dirty="0">
                        <a:latin typeface="微软雅黑" panose="020B0503020204020204" pitchFamily="34" charset="-122"/>
                        <a:ea typeface="微软雅黑" panose="020B0503020204020204" pitchFamily="34" charset="-122"/>
                      </a:endParaRPr>
                    </a:p>
                  </a:txBody>
                  <a:tcPr marL="121920" marR="121920" marT="60960" marB="60960" anchor="ctr">
                    <a:solidFill>
                      <a:schemeClr val="accent2">
                        <a:lumMod val="60000"/>
                        <a:lumOff val="40000"/>
                      </a:schemeClr>
                    </a:solidFill>
                  </a:tcPr>
                </a:tc>
                <a:tc>
                  <a:txBody>
                    <a:bodyPr/>
                    <a:lstStyle/>
                    <a:p>
                      <a:pPr algn="l"/>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全国公安机关“净网</a:t>
                      </a:r>
                      <a:r>
                        <a:rPr lang="en-US" altLang="zh-CN" sz="1100" dirty="0">
                          <a:latin typeface="微软雅黑" panose="020B0503020204020204" pitchFamily="34" charset="-122"/>
                          <a:ea typeface="微软雅黑" panose="020B0503020204020204" pitchFamily="34" charset="-122"/>
                        </a:rPr>
                        <a:t>2019</a:t>
                      </a:r>
                      <a:r>
                        <a:rPr lang="zh-CN" altLang="en-US" sz="1100" dirty="0">
                          <a:latin typeface="微软雅黑" panose="020B0503020204020204" pitchFamily="34" charset="-122"/>
                          <a:ea typeface="微软雅黑" panose="020B0503020204020204" pitchFamily="34" charset="-122"/>
                        </a:rPr>
                        <a:t>”专项行动典型案例</a:t>
                      </a:r>
                      <a:r>
                        <a:rPr lang="en-US" altLang="zh-CN" sz="1100" dirty="0">
                          <a:latin typeface="微软雅黑" panose="020B0503020204020204" pitchFamily="34" charset="-122"/>
                          <a:ea typeface="微软雅黑" panose="020B0503020204020204" pitchFamily="34" charset="-122"/>
                        </a:rPr>
                        <a:t>》</a:t>
                      </a:r>
                      <a:endParaRPr lang="zh-CN" altLang="en-US" sz="1100" dirty="0">
                        <a:latin typeface="微软雅黑" panose="020B0503020204020204" pitchFamily="34" charset="-122"/>
                        <a:ea typeface="微软雅黑" panose="020B0503020204020204" pitchFamily="34" charset="-122"/>
                      </a:endParaRPr>
                    </a:p>
                  </a:txBody>
                  <a:tcPr marL="121920" marR="121920" marT="60960" marB="60960" anchor="ctr">
                    <a:solidFill>
                      <a:schemeClr val="accent2">
                        <a:lumMod val="60000"/>
                        <a:lumOff val="40000"/>
                      </a:schemeClr>
                    </a:solidFill>
                  </a:tcPr>
                </a:tc>
                <a:extLst>
                  <a:ext uri="{0D108BD9-81ED-4DB2-BD59-A6C34878D82A}">
                    <a16:rowId xmlns:a16="http://schemas.microsoft.com/office/drawing/2014/main" val="1301094584"/>
                  </a:ext>
                </a:extLst>
              </a:tr>
              <a:tr h="772296">
                <a:tc>
                  <a:txBody>
                    <a:bodyPr/>
                    <a:lstStyle/>
                    <a:p>
                      <a:pPr algn="ctr"/>
                      <a:r>
                        <a:rPr lang="zh-CN" altLang="en-US" sz="1100" dirty="0">
                          <a:solidFill>
                            <a:schemeClr val="bg1"/>
                          </a:solidFill>
                          <a:latin typeface="微软雅黑" panose="020B0503020204020204" pitchFamily="34" charset="-122"/>
                          <a:ea typeface="微软雅黑" panose="020B0503020204020204" pitchFamily="34" charset="-122"/>
                        </a:rPr>
                        <a:t>市监局</a:t>
                      </a:r>
                    </a:p>
                  </a:txBody>
                  <a:tcPr marL="121920" marR="121920" marT="60960" marB="60960" anchor="ctr">
                    <a:solidFill>
                      <a:srgbClr val="C00000"/>
                    </a:solidFill>
                  </a:tcPr>
                </a:tc>
                <a:tc>
                  <a:txBody>
                    <a:bodyPr/>
                    <a:lstStyle/>
                    <a:p>
                      <a:pPr algn="l"/>
                      <a:endParaRPr lang="zh-CN" altLang="en-US" sz="1100" dirty="0">
                        <a:latin typeface="微软雅黑" panose="020B0503020204020204" pitchFamily="34" charset="-122"/>
                        <a:ea typeface="微软雅黑" panose="020B0503020204020204" pitchFamily="34" charset="-122"/>
                      </a:endParaRPr>
                    </a:p>
                  </a:txBody>
                  <a:tcPr marL="121920" marR="121920" marT="60960" marB="60960" anchor="ctr">
                    <a:solidFill>
                      <a:schemeClr val="accent2">
                        <a:lumMod val="20000"/>
                        <a:lumOff val="80000"/>
                      </a:schemeClr>
                    </a:solidFill>
                  </a:tcPr>
                </a:tc>
                <a:tc>
                  <a:txBody>
                    <a:bodyPr/>
                    <a:lstStyle/>
                    <a:p>
                      <a:pPr algn="l"/>
                      <a:endParaRPr lang="zh-CN" altLang="en-US" sz="1100" dirty="0">
                        <a:latin typeface="微软雅黑" panose="020B0503020204020204" pitchFamily="34" charset="-122"/>
                        <a:ea typeface="微软雅黑" panose="020B0503020204020204" pitchFamily="34" charset="-122"/>
                      </a:endParaRPr>
                    </a:p>
                  </a:txBody>
                  <a:tcPr marL="121920" marR="121920" marT="60960" marB="60960" anchor="ctr">
                    <a:solidFill>
                      <a:schemeClr val="accent2">
                        <a:lumMod val="20000"/>
                        <a:lumOff val="80000"/>
                      </a:schemeClr>
                    </a:solidFill>
                  </a:tcPr>
                </a:tc>
                <a:tc>
                  <a:txBody>
                    <a:bodyPr/>
                    <a:lstStyle/>
                    <a:p>
                      <a:pPr algn="l"/>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关于开展</a:t>
                      </a:r>
                      <a:r>
                        <a:rPr lang="en-US" altLang="zh-CN" sz="1100" dirty="0">
                          <a:latin typeface="微软雅黑" panose="020B0503020204020204" pitchFamily="34" charset="-122"/>
                          <a:ea typeface="微软雅黑" panose="020B0503020204020204" pitchFamily="34" charset="-122"/>
                        </a:rPr>
                        <a:t>App</a:t>
                      </a:r>
                      <a:r>
                        <a:rPr lang="zh-CN" altLang="en-US" sz="1100" dirty="0">
                          <a:latin typeface="微软雅黑" panose="020B0503020204020204" pitchFamily="34" charset="-122"/>
                          <a:ea typeface="微软雅黑" panose="020B0503020204020204" pitchFamily="34" charset="-122"/>
                        </a:rPr>
                        <a:t>安全认证工作的公告</a:t>
                      </a:r>
                      <a:r>
                        <a:rPr lang="en-US" altLang="zh-CN" sz="1100" dirty="0">
                          <a:latin typeface="微软雅黑" panose="020B0503020204020204" pitchFamily="34" charset="-122"/>
                          <a:ea typeface="微软雅黑" panose="020B0503020204020204" pitchFamily="34" charset="-122"/>
                        </a:rPr>
                        <a:t>》</a:t>
                      </a:r>
                      <a:endParaRPr lang="zh-CN" altLang="en-US" sz="1100" dirty="0">
                        <a:latin typeface="微软雅黑" panose="020B0503020204020204" pitchFamily="34" charset="-122"/>
                        <a:ea typeface="微软雅黑" panose="020B0503020204020204" pitchFamily="34" charset="-122"/>
                      </a:endParaRPr>
                    </a:p>
                  </a:txBody>
                  <a:tcPr marL="121920" marR="121920" marT="60960" marB="60960" anchor="ctr">
                    <a:solidFill>
                      <a:schemeClr val="accent2">
                        <a:lumMod val="20000"/>
                        <a:lumOff val="80000"/>
                      </a:schemeClr>
                    </a:solidFill>
                  </a:tcPr>
                </a:tc>
                <a:tc>
                  <a:txBody>
                    <a:bodyPr/>
                    <a:lstStyle/>
                    <a:p>
                      <a:pPr algn="l"/>
                      <a:endParaRPr lang="zh-CN" altLang="en-US" sz="1100" dirty="0">
                        <a:latin typeface="微软雅黑" panose="020B0503020204020204" pitchFamily="34" charset="-122"/>
                        <a:ea typeface="微软雅黑" panose="020B0503020204020204" pitchFamily="34" charset="-122"/>
                      </a:endParaRPr>
                    </a:p>
                  </a:txBody>
                  <a:tcPr marL="121920" marR="121920" marT="60960" marB="60960" anchor="ctr">
                    <a:solidFill>
                      <a:schemeClr val="accent2">
                        <a:lumMod val="20000"/>
                        <a:lumOff val="80000"/>
                      </a:schemeClr>
                    </a:solidFill>
                  </a:tcPr>
                </a:tc>
                <a:tc>
                  <a:txBody>
                    <a:bodyPr/>
                    <a:lstStyle/>
                    <a:p>
                      <a:pPr algn="l"/>
                      <a:endParaRPr lang="zh-CN" altLang="en-US" sz="1100" dirty="0">
                        <a:latin typeface="微软雅黑" panose="020B0503020204020204" pitchFamily="34" charset="-122"/>
                        <a:ea typeface="微软雅黑" panose="020B0503020204020204" pitchFamily="34" charset="-122"/>
                      </a:endParaRPr>
                    </a:p>
                  </a:txBody>
                  <a:tcPr marL="121920" marR="121920" marT="60960" marB="60960" anchor="ctr">
                    <a:solidFill>
                      <a:schemeClr val="accent2">
                        <a:lumMod val="20000"/>
                        <a:lumOff val="80000"/>
                      </a:schemeClr>
                    </a:solidFill>
                  </a:tcPr>
                </a:tc>
                <a:tc>
                  <a:txBody>
                    <a:bodyPr/>
                    <a:lstStyle/>
                    <a:p>
                      <a:pPr algn="l"/>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市监总局等部门印发</a:t>
                      </a:r>
                      <a:r>
                        <a:rPr lang="en-US" altLang="zh-CN" sz="1100" dirty="0">
                          <a:latin typeface="微软雅黑" panose="020B0503020204020204" pitchFamily="34" charset="-122"/>
                          <a:ea typeface="微软雅黑" panose="020B0503020204020204" pitchFamily="34" charset="-122"/>
                        </a:rPr>
                        <a:t>2019</a:t>
                      </a:r>
                      <a:r>
                        <a:rPr lang="zh-CN" altLang="en-US" sz="1100" dirty="0">
                          <a:latin typeface="微软雅黑" panose="020B0503020204020204" pitchFamily="34" charset="-122"/>
                          <a:ea typeface="微软雅黑" panose="020B0503020204020204" pitchFamily="34" charset="-122"/>
                        </a:rPr>
                        <a:t>年网络市场监管专项行动（网剑行动）方案的通知</a:t>
                      </a:r>
                      <a:r>
                        <a:rPr lang="en-US" altLang="zh-CN" sz="1100" dirty="0">
                          <a:latin typeface="微软雅黑" panose="020B0503020204020204" pitchFamily="34" charset="-122"/>
                          <a:ea typeface="微软雅黑" panose="020B0503020204020204" pitchFamily="34" charset="-122"/>
                        </a:rPr>
                        <a:t>》</a:t>
                      </a:r>
                      <a:endParaRPr lang="zh-CN" altLang="en-US" sz="1100" dirty="0">
                        <a:latin typeface="微软雅黑" panose="020B0503020204020204" pitchFamily="34" charset="-122"/>
                        <a:ea typeface="微软雅黑" panose="020B0503020204020204" pitchFamily="34" charset="-122"/>
                      </a:endParaRPr>
                    </a:p>
                  </a:txBody>
                  <a:tcPr marL="121920" marR="121920" marT="60960" marB="60960" anchor="ctr">
                    <a:solidFill>
                      <a:schemeClr val="accent2">
                        <a:lumMod val="20000"/>
                        <a:lumOff val="80000"/>
                      </a:schemeClr>
                    </a:solidFill>
                  </a:tcPr>
                </a:tc>
                <a:extLst>
                  <a:ext uri="{0D108BD9-81ED-4DB2-BD59-A6C34878D82A}">
                    <a16:rowId xmlns:a16="http://schemas.microsoft.com/office/drawing/2014/main" val="321365602"/>
                  </a:ext>
                </a:extLst>
              </a:tr>
              <a:tr h="772296">
                <a:tc>
                  <a:txBody>
                    <a:bodyPr/>
                    <a:lstStyle/>
                    <a:p>
                      <a:pPr algn="ctr"/>
                      <a:r>
                        <a:rPr lang="zh-CN" altLang="en-US" sz="1100" dirty="0">
                          <a:solidFill>
                            <a:schemeClr val="bg1"/>
                          </a:solidFill>
                          <a:latin typeface="微软雅黑" panose="020B0503020204020204" pitchFamily="34" charset="-122"/>
                          <a:ea typeface="微软雅黑" panose="020B0503020204020204" pitchFamily="34" charset="-122"/>
                        </a:rPr>
                        <a:t>专项整治小组</a:t>
                      </a:r>
                    </a:p>
                  </a:txBody>
                  <a:tcPr marL="121920" marR="121920" marT="60960" marB="60960" anchor="ctr">
                    <a:solidFill>
                      <a:srgbClr val="C00000"/>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关于开展</a:t>
                      </a:r>
                      <a:r>
                        <a:rPr lang="en-US" altLang="zh-CN" sz="1100" dirty="0">
                          <a:latin typeface="微软雅黑" panose="020B0503020204020204" pitchFamily="34" charset="-122"/>
                          <a:ea typeface="微软雅黑" panose="020B0503020204020204" pitchFamily="34" charset="-122"/>
                        </a:rPr>
                        <a:t>App</a:t>
                      </a:r>
                      <a:r>
                        <a:rPr lang="zh-CN" altLang="en-US" sz="1100" dirty="0">
                          <a:latin typeface="微软雅黑" panose="020B0503020204020204" pitchFamily="34" charset="-122"/>
                          <a:ea typeface="微软雅黑" panose="020B0503020204020204" pitchFamily="34" charset="-122"/>
                        </a:rPr>
                        <a:t>违法违规收集个人信息专项治理的公告</a:t>
                      </a:r>
                      <a:r>
                        <a:rPr lang="en-US" altLang="zh-CN" sz="1100" dirty="0">
                          <a:latin typeface="微软雅黑" panose="020B0503020204020204" pitchFamily="34" charset="-122"/>
                          <a:ea typeface="微软雅黑" panose="020B0503020204020204" pitchFamily="34" charset="-122"/>
                        </a:rPr>
                        <a:t>》</a:t>
                      </a:r>
                      <a:endParaRPr lang="zh-CN" altLang="en-US" sz="1100" dirty="0">
                        <a:latin typeface="微软雅黑" panose="020B0503020204020204" pitchFamily="34" charset="-122"/>
                        <a:ea typeface="微软雅黑" panose="020B0503020204020204" pitchFamily="34" charset="-122"/>
                      </a:endParaRPr>
                    </a:p>
                  </a:txBody>
                  <a:tcPr marL="121920" marR="121920" marT="60960" marB="60960" anchor="ctr">
                    <a:solidFill>
                      <a:schemeClr val="accent2">
                        <a:lumMod val="60000"/>
                        <a:lumOff val="40000"/>
                      </a:schemeClr>
                    </a:solidFill>
                  </a:tcPr>
                </a:tc>
                <a:tc>
                  <a:txBody>
                    <a:bodyPr/>
                    <a:lstStyle/>
                    <a:p>
                      <a:pPr algn="l"/>
                      <a:endParaRPr lang="zh-CN" altLang="en-US" sz="1100" dirty="0">
                        <a:latin typeface="微软雅黑" panose="020B0503020204020204" pitchFamily="34" charset="-122"/>
                        <a:ea typeface="微软雅黑" panose="020B0503020204020204" pitchFamily="34" charset="-122"/>
                      </a:endParaRPr>
                    </a:p>
                  </a:txBody>
                  <a:tcPr marL="121920" marR="121920" marT="60960" marB="60960" anchor="ctr">
                    <a:solidFill>
                      <a:schemeClr val="accent2">
                        <a:lumMod val="60000"/>
                        <a:lumOff val="40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CN" sz="1100" dirty="0">
                          <a:latin typeface="微软雅黑" panose="020B0503020204020204" pitchFamily="34" charset="-122"/>
                          <a:ea typeface="微软雅黑" panose="020B0503020204020204" pitchFamily="34" charset="-122"/>
                        </a:rPr>
                        <a:t>《App</a:t>
                      </a:r>
                      <a:r>
                        <a:rPr lang="zh-CN" altLang="en-US" sz="1100" dirty="0">
                          <a:latin typeface="微软雅黑" panose="020B0503020204020204" pitchFamily="34" charset="-122"/>
                          <a:ea typeface="微软雅黑" panose="020B0503020204020204" pitchFamily="34" charset="-122"/>
                        </a:rPr>
                        <a:t>违法违规收集个人信息评估指南</a:t>
                      </a:r>
                      <a:r>
                        <a:rPr lang="en-US" altLang="zh-CN" sz="1100" dirty="0">
                          <a:latin typeface="微软雅黑" panose="020B0503020204020204" pitchFamily="34" charset="-122"/>
                          <a:ea typeface="微软雅黑" panose="020B0503020204020204" pitchFamily="34" charset="-122"/>
                        </a:rPr>
                        <a:t>》</a:t>
                      </a:r>
                      <a:endParaRPr lang="zh-CN" altLang="en-US" sz="1100" dirty="0">
                        <a:latin typeface="微软雅黑" panose="020B0503020204020204" pitchFamily="34" charset="-122"/>
                        <a:ea typeface="微软雅黑" panose="020B0503020204020204" pitchFamily="34" charset="-122"/>
                      </a:endParaRPr>
                    </a:p>
                  </a:txBody>
                  <a:tcPr marL="121920" marR="121920" marT="60960" marB="60960" anchor="ctr">
                    <a:solidFill>
                      <a:schemeClr val="accent2">
                        <a:lumMod val="60000"/>
                        <a:lumOff val="40000"/>
                      </a:schemeClr>
                    </a:solidFill>
                  </a:tcPr>
                </a:tc>
                <a:tc>
                  <a:txBody>
                    <a:bodyPr/>
                    <a:lstStyle/>
                    <a:p>
                      <a:pPr algn="l"/>
                      <a:endParaRPr lang="zh-CN" altLang="en-US" sz="1100" dirty="0">
                        <a:latin typeface="微软雅黑" panose="020B0503020204020204" pitchFamily="34" charset="-122"/>
                        <a:ea typeface="微软雅黑" panose="020B0503020204020204" pitchFamily="34" charset="-122"/>
                      </a:endParaRPr>
                    </a:p>
                  </a:txBody>
                  <a:tcPr marL="121920" marR="121920" marT="60960" marB="60960" anchor="ctr">
                    <a:solidFill>
                      <a:schemeClr val="accent2">
                        <a:lumMod val="60000"/>
                        <a:lumOff val="40000"/>
                      </a:schemeClr>
                    </a:solidFill>
                  </a:tcPr>
                </a:tc>
                <a:tc>
                  <a:txBody>
                    <a:bodyPr/>
                    <a:lstStyle/>
                    <a:p>
                      <a:pPr algn="l"/>
                      <a:r>
                        <a:rPr lang="en-US" altLang="zh-CN" sz="1100" dirty="0">
                          <a:latin typeface="微软雅黑" panose="020B0503020204020204" pitchFamily="34" charset="-122"/>
                          <a:ea typeface="微软雅黑" panose="020B0503020204020204" pitchFamily="34" charset="-122"/>
                        </a:rPr>
                        <a:t>《App</a:t>
                      </a:r>
                      <a:r>
                        <a:rPr lang="zh-CN" altLang="en-US" sz="1100" dirty="0">
                          <a:latin typeface="微软雅黑" panose="020B0503020204020204" pitchFamily="34" charset="-122"/>
                          <a:ea typeface="微软雅黑" panose="020B0503020204020204" pitchFamily="34" charset="-122"/>
                        </a:rPr>
                        <a:t>违法违规手机使用个人信息行为认定方法（征求意见稿）</a:t>
                      </a:r>
                      <a:r>
                        <a:rPr lang="en-US" altLang="zh-CN" sz="1100" dirty="0" smtClean="0">
                          <a:latin typeface="微软雅黑" panose="020B0503020204020204" pitchFamily="34" charset="-122"/>
                          <a:ea typeface="微软雅黑" panose="020B0503020204020204" pitchFamily="34" charset="-122"/>
                        </a:rPr>
                        <a:t>》</a:t>
                      </a:r>
                    </a:p>
                    <a:p>
                      <a:pPr algn="l"/>
                      <a:r>
                        <a:rPr lang="en-US" altLang="zh-CN" sz="1100" dirty="0" smtClean="0">
                          <a:latin typeface="微软雅黑" panose="020B0503020204020204" pitchFamily="34" charset="-122"/>
                          <a:ea typeface="微软雅黑" panose="020B0503020204020204" pitchFamily="34" charset="-122"/>
                        </a:rPr>
                        <a:t>《</a:t>
                      </a:r>
                      <a:r>
                        <a:rPr lang="zh-CN" altLang="en-US" sz="1100" dirty="0" smtClean="0">
                          <a:latin typeface="微软雅黑" panose="020B0503020204020204" pitchFamily="34" charset="-122"/>
                          <a:ea typeface="微软雅黑" panose="020B0503020204020204" pitchFamily="34" charset="-122"/>
                        </a:rPr>
                        <a:t>百款常用</a:t>
                      </a:r>
                      <a:r>
                        <a:rPr lang="en-US" altLang="zh-CN" sz="1100" dirty="0" smtClean="0">
                          <a:latin typeface="微软雅黑" panose="020B0503020204020204" pitchFamily="34" charset="-122"/>
                          <a:ea typeface="微软雅黑" panose="020B0503020204020204" pitchFamily="34" charset="-122"/>
                        </a:rPr>
                        <a:t>App</a:t>
                      </a:r>
                      <a:r>
                        <a:rPr lang="zh-CN" altLang="en-US" sz="1100" dirty="0" smtClean="0">
                          <a:latin typeface="微软雅黑" panose="020B0503020204020204" pitchFamily="34" charset="-122"/>
                          <a:ea typeface="微软雅黑" panose="020B0503020204020204" pitchFamily="34" charset="-122"/>
                        </a:rPr>
                        <a:t>申请手机个人信息权限情况</a:t>
                      </a:r>
                      <a:r>
                        <a:rPr lang="en-US" altLang="zh-CN" sz="1100" dirty="0" smtClean="0">
                          <a:latin typeface="微软雅黑" panose="020B0503020204020204" pitchFamily="34" charset="-122"/>
                          <a:ea typeface="微软雅黑" panose="020B0503020204020204" pitchFamily="34" charset="-122"/>
                        </a:rPr>
                        <a:t>》</a:t>
                      </a:r>
                      <a:endParaRPr lang="zh-CN" altLang="en-US" sz="1100" dirty="0">
                        <a:latin typeface="微软雅黑" panose="020B0503020204020204" pitchFamily="34" charset="-122"/>
                        <a:ea typeface="微软雅黑" panose="020B0503020204020204" pitchFamily="34" charset="-122"/>
                      </a:endParaRPr>
                    </a:p>
                  </a:txBody>
                  <a:tcPr marL="121920" marR="121920" marT="60960" marB="60960" anchor="ctr">
                    <a:solidFill>
                      <a:schemeClr val="accent2">
                        <a:lumMod val="60000"/>
                        <a:lumOff val="40000"/>
                      </a:schemeClr>
                    </a:solidFill>
                  </a:tcPr>
                </a:tc>
                <a:tc>
                  <a:txBody>
                    <a:bodyPr/>
                    <a:lstStyle/>
                    <a:p>
                      <a:pPr algn="l"/>
                      <a:r>
                        <a:rPr lang="en-US" altLang="zh-CN" sz="1100" dirty="0" smtClean="0">
                          <a:solidFill>
                            <a:schemeClr val="bg1">
                              <a:lumMod val="65000"/>
                            </a:schemeClr>
                          </a:solidFill>
                          <a:latin typeface="微软雅黑" panose="020B0503020204020204" pitchFamily="34" charset="-122"/>
                          <a:ea typeface="微软雅黑" panose="020B0503020204020204" pitchFamily="34" charset="-122"/>
                        </a:rPr>
                        <a:t>Aug App</a:t>
                      </a:r>
                      <a:r>
                        <a:rPr lang="zh-CN" altLang="en-US" sz="1100" dirty="0" smtClean="0">
                          <a:solidFill>
                            <a:schemeClr val="bg1">
                              <a:lumMod val="65000"/>
                            </a:schemeClr>
                          </a:solidFill>
                          <a:latin typeface="微软雅黑" panose="020B0503020204020204" pitchFamily="34" charset="-122"/>
                          <a:ea typeface="微软雅黑" panose="020B0503020204020204" pitchFamily="34" charset="-122"/>
                        </a:rPr>
                        <a:t>收集个人信息基本规范（征求意见稿）</a:t>
                      </a:r>
                      <a:endParaRPr lang="en-US" altLang="zh-CN" sz="1100" dirty="0" smtClean="0">
                        <a:solidFill>
                          <a:schemeClr val="bg1">
                            <a:lumMod val="65000"/>
                          </a:schemeClr>
                        </a:solidFill>
                        <a:latin typeface="微软雅黑" panose="020B0503020204020204" pitchFamily="34" charset="-122"/>
                        <a:ea typeface="微软雅黑" panose="020B0503020204020204" pitchFamily="34" charset="-122"/>
                      </a:endParaRPr>
                    </a:p>
                    <a:p>
                      <a:pPr algn="l"/>
                      <a:r>
                        <a:rPr lang="zh-CN" altLang="en-US" sz="1100" dirty="0" smtClean="0">
                          <a:solidFill>
                            <a:schemeClr val="bg1">
                              <a:lumMod val="65000"/>
                            </a:schemeClr>
                          </a:solidFill>
                          <a:latin typeface="微软雅黑" panose="020B0503020204020204" pitchFamily="34" charset="-122"/>
                          <a:ea typeface="微软雅黑" panose="020B0503020204020204" pitchFamily="34" charset="-122"/>
                        </a:rPr>
                        <a:t>将来起草 个人信息告知同意指南</a:t>
                      </a:r>
                      <a:endParaRPr lang="zh-CN" altLang="en-US" sz="1100" dirty="0">
                        <a:solidFill>
                          <a:schemeClr val="bg1">
                            <a:lumMod val="65000"/>
                          </a:schemeClr>
                        </a:solidFill>
                        <a:latin typeface="微软雅黑" panose="020B0503020204020204" pitchFamily="34" charset="-122"/>
                        <a:ea typeface="微软雅黑" panose="020B0503020204020204" pitchFamily="34" charset="-122"/>
                      </a:endParaRPr>
                    </a:p>
                  </a:txBody>
                  <a:tcPr marL="121920" marR="121920" marT="60960" marB="60960" anchor="ctr">
                    <a:solidFill>
                      <a:schemeClr val="accent2">
                        <a:lumMod val="60000"/>
                        <a:lumOff val="40000"/>
                      </a:schemeClr>
                    </a:solidFill>
                  </a:tcPr>
                </a:tc>
                <a:extLst>
                  <a:ext uri="{0D108BD9-81ED-4DB2-BD59-A6C34878D82A}">
                    <a16:rowId xmlns:a16="http://schemas.microsoft.com/office/drawing/2014/main" val="842666241"/>
                  </a:ext>
                </a:extLst>
              </a:tr>
              <a:tr h="772296">
                <a:tc>
                  <a:txBody>
                    <a:bodyPr/>
                    <a:lstStyle/>
                    <a:p>
                      <a:pPr algn="ctr"/>
                      <a:r>
                        <a:rPr lang="zh-CN" altLang="en-US" sz="1100" dirty="0">
                          <a:solidFill>
                            <a:schemeClr val="bg1"/>
                          </a:solidFill>
                          <a:latin typeface="微软雅黑" panose="020B0503020204020204" pitchFamily="34" charset="-122"/>
                          <a:ea typeface="微软雅黑" panose="020B0503020204020204" pitchFamily="34" charset="-122"/>
                        </a:rPr>
                        <a:t>国标委</a:t>
                      </a:r>
                      <a:endParaRPr lang="en-US" altLang="zh-CN" sz="1100" dirty="0">
                        <a:solidFill>
                          <a:schemeClr val="bg1"/>
                        </a:solidFill>
                        <a:latin typeface="微软雅黑" panose="020B0503020204020204" pitchFamily="34" charset="-122"/>
                        <a:ea typeface="微软雅黑" panose="020B0503020204020204" pitchFamily="34" charset="-122"/>
                      </a:endParaRPr>
                    </a:p>
                    <a:p>
                      <a:pPr algn="ctr"/>
                      <a:r>
                        <a:rPr lang="zh-CN" altLang="en-US" sz="1100" dirty="0">
                          <a:solidFill>
                            <a:schemeClr val="bg1"/>
                          </a:solidFill>
                          <a:latin typeface="微软雅黑" panose="020B0503020204020204" pitchFamily="34" charset="-122"/>
                          <a:ea typeface="微软雅黑" panose="020B0503020204020204" pitchFamily="34" charset="-122"/>
                        </a:rPr>
                        <a:t>信安标委</a:t>
                      </a:r>
                    </a:p>
                  </a:txBody>
                  <a:tcPr marL="121920" marR="121920" marT="60960" marB="60960" anchor="ctr">
                    <a:solidFill>
                      <a:srgbClr val="C00000"/>
                    </a:solidFill>
                  </a:tcPr>
                </a:tc>
                <a:tc>
                  <a:txBody>
                    <a:bodyPr/>
                    <a:lstStyle/>
                    <a:p>
                      <a:pPr algn="l"/>
                      <a:endParaRPr lang="zh-CN" altLang="en-US" sz="1100" dirty="0">
                        <a:latin typeface="微软雅黑" panose="020B0503020204020204" pitchFamily="34" charset="-122"/>
                        <a:ea typeface="微软雅黑" panose="020B0503020204020204" pitchFamily="34" charset="-122"/>
                      </a:endParaRPr>
                    </a:p>
                  </a:txBody>
                  <a:tcPr marL="121920" marR="121920" marT="60960" marB="60960" anchor="ctr">
                    <a:solidFill>
                      <a:schemeClr val="accent2">
                        <a:lumMod val="20000"/>
                        <a:lumOff val="80000"/>
                      </a:schemeClr>
                    </a:solidFill>
                  </a:tcPr>
                </a:tc>
                <a:tc>
                  <a:txBody>
                    <a:bodyPr/>
                    <a:lstStyle/>
                    <a:p>
                      <a:pPr algn="l"/>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信息安全技术 社交平台信息表示规范（征求意见稿）</a:t>
                      </a:r>
                      <a:r>
                        <a:rPr lang="en-US" altLang="zh-CN" sz="1100" dirty="0">
                          <a:latin typeface="微软雅黑" panose="020B0503020204020204" pitchFamily="34" charset="-122"/>
                          <a:ea typeface="微软雅黑" panose="020B0503020204020204" pitchFamily="34" charset="-122"/>
                        </a:rPr>
                        <a:t>》</a:t>
                      </a:r>
                      <a:endParaRPr lang="zh-CN" altLang="en-US" sz="1100" dirty="0">
                        <a:latin typeface="微软雅黑" panose="020B0503020204020204" pitchFamily="34" charset="-122"/>
                        <a:ea typeface="微软雅黑" panose="020B0503020204020204" pitchFamily="34" charset="-122"/>
                      </a:endParaRPr>
                    </a:p>
                  </a:txBody>
                  <a:tcPr marL="121920" marR="121920" marT="60960" marB="60960" anchor="ctr">
                    <a:solidFill>
                      <a:schemeClr val="accent2">
                        <a:lumMod val="20000"/>
                        <a:lumOff val="80000"/>
                      </a:schemeClr>
                    </a:solidFill>
                  </a:tcPr>
                </a:tc>
                <a:tc>
                  <a:txBody>
                    <a:bodyPr/>
                    <a:lstStyle/>
                    <a:p>
                      <a:pPr algn="l"/>
                      <a:endParaRPr lang="zh-CN" altLang="en-US" sz="1100" dirty="0">
                        <a:latin typeface="微软雅黑" panose="020B0503020204020204" pitchFamily="34" charset="-122"/>
                        <a:ea typeface="微软雅黑" panose="020B0503020204020204" pitchFamily="34" charset="-122"/>
                      </a:endParaRPr>
                    </a:p>
                  </a:txBody>
                  <a:tcPr marL="121920" marR="121920" marT="60960" marB="60960" anchor="ctr">
                    <a:solidFill>
                      <a:schemeClr val="accent2">
                        <a:lumMod val="20000"/>
                        <a:lumOff val="80000"/>
                      </a:schemeClr>
                    </a:solidFill>
                  </a:tcPr>
                </a:tc>
                <a:tc>
                  <a:txBody>
                    <a:bodyPr/>
                    <a:lstStyle/>
                    <a:p>
                      <a:pPr algn="l"/>
                      <a:endParaRPr lang="zh-CN" altLang="en-US" sz="1100" dirty="0">
                        <a:latin typeface="微软雅黑" panose="020B0503020204020204" pitchFamily="34" charset="-122"/>
                        <a:ea typeface="微软雅黑" panose="020B0503020204020204" pitchFamily="34" charset="-122"/>
                      </a:endParaRPr>
                    </a:p>
                  </a:txBody>
                  <a:tcPr marL="121920" marR="121920" marT="60960" marB="60960" anchor="ctr">
                    <a:solidFill>
                      <a:schemeClr val="accent2">
                        <a:lumMod val="20000"/>
                        <a:lumOff val="80000"/>
                      </a:schemeClr>
                    </a:solidFill>
                  </a:tcPr>
                </a:tc>
                <a:tc>
                  <a:txBody>
                    <a:bodyPr/>
                    <a:lstStyle/>
                    <a:p>
                      <a:pPr algn="l"/>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网络关键设备和网络安全专用产品国家标准要求</a:t>
                      </a:r>
                      <a:r>
                        <a:rPr lang="en-US" altLang="zh-CN" sz="1100" dirty="0">
                          <a:latin typeface="微软雅黑" panose="020B0503020204020204" pitchFamily="34" charset="-122"/>
                          <a:ea typeface="微软雅黑" panose="020B0503020204020204" pitchFamily="34" charset="-122"/>
                        </a:rPr>
                        <a:t>》</a:t>
                      </a:r>
                      <a:endParaRPr lang="zh-CN" altLang="en-US" sz="1100" dirty="0">
                        <a:latin typeface="微软雅黑" panose="020B0503020204020204" pitchFamily="34" charset="-122"/>
                        <a:ea typeface="微软雅黑" panose="020B0503020204020204" pitchFamily="34" charset="-122"/>
                      </a:endParaRPr>
                    </a:p>
                  </a:txBody>
                  <a:tcPr marL="121920" marR="121920" marT="60960" marB="60960" anchor="ctr">
                    <a:solidFill>
                      <a:schemeClr val="accent2">
                        <a:lumMod val="20000"/>
                        <a:lumOff val="80000"/>
                      </a:schemeClr>
                    </a:solidFill>
                  </a:tcPr>
                </a:tc>
                <a:tc>
                  <a:txBody>
                    <a:bodyPr/>
                    <a:lstStyle/>
                    <a:p>
                      <a:pPr algn="l"/>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网络安全实践指南 </a:t>
                      </a:r>
                      <a:r>
                        <a:rPr lang="en-US" altLang="zh-CN" sz="1100" dirty="0">
                          <a:latin typeface="微软雅黑" panose="020B0503020204020204" pitchFamily="34" charset="-122"/>
                          <a:ea typeface="微软雅黑" panose="020B0503020204020204" pitchFamily="34" charset="-122"/>
                        </a:rPr>
                        <a:t>– </a:t>
                      </a:r>
                      <a:r>
                        <a:rPr lang="zh-CN" altLang="en-US" sz="1100" dirty="0">
                          <a:latin typeface="微软雅黑" panose="020B0503020204020204" pitchFamily="34" charset="-122"/>
                          <a:ea typeface="微软雅黑" panose="020B0503020204020204" pitchFamily="34" charset="-122"/>
                        </a:rPr>
                        <a:t>移动互联网应用基本业务功能必要信息规范</a:t>
                      </a:r>
                      <a:r>
                        <a:rPr lang="en-US" altLang="zh-CN" sz="1100" dirty="0">
                          <a:latin typeface="微软雅黑" panose="020B0503020204020204" pitchFamily="34" charset="-122"/>
                          <a:ea typeface="微软雅黑" panose="020B0503020204020204" pitchFamily="34" charset="-122"/>
                        </a:rPr>
                        <a:t>》</a:t>
                      </a:r>
                      <a:endParaRPr lang="zh-CN" altLang="en-US" sz="1100" dirty="0">
                        <a:latin typeface="微软雅黑" panose="020B0503020204020204" pitchFamily="34" charset="-122"/>
                        <a:ea typeface="微软雅黑" panose="020B0503020204020204" pitchFamily="34" charset="-122"/>
                      </a:endParaRPr>
                    </a:p>
                  </a:txBody>
                  <a:tcPr marL="121920" marR="121920" marT="60960" marB="60960" anchor="ctr">
                    <a:solidFill>
                      <a:schemeClr val="accent2">
                        <a:lumMod val="20000"/>
                        <a:lumOff val="80000"/>
                      </a:schemeClr>
                    </a:solidFill>
                  </a:tcPr>
                </a:tc>
                <a:extLst>
                  <a:ext uri="{0D108BD9-81ED-4DB2-BD59-A6C34878D82A}">
                    <a16:rowId xmlns:a16="http://schemas.microsoft.com/office/drawing/2014/main" val="717743376"/>
                  </a:ext>
                </a:extLst>
              </a:tr>
            </a:tbl>
          </a:graphicData>
        </a:graphic>
      </p:graphicFrame>
    </p:spTree>
    <p:extLst>
      <p:ext uri="{BB962C8B-B14F-4D97-AF65-F5344CB8AC3E}">
        <p14:creationId xmlns:p14="http://schemas.microsoft.com/office/powerpoint/2010/main" val="18482177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gray">
          <a:xfrm>
            <a:off x="-4763" y="142875"/>
            <a:ext cx="106363" cy="538163"/>
          </a:xfrm>
          <a:prstGeom prst="rect">
            <a:avLst/>
          </a:prstGeom>
          <a:solidFill>
            <a:srgbClr val="C00000"/>
          </a:solidFill>
          <a:ln w="19050" algn="ctr">
            <a:noFill/>
            <a:round/>
          </a:ln>
        </p:spPr>
        <p:txBody>
          <a:bodyPr wrap="none" lIns="0" tIns="0" rIns="0" bIns="0" anchor="ctr"/>
          <a:lstStyle/>
          <a:p>
            <a:pPr algn="ctr" defTabSz="1087120" eaLnBrk="1" fontAlgn="auto" hangingPunct="1">
              <a:spcBef>
                <a:spcPts val="0"/>
              </a:spcBef>
              <a:spcAft>
                <a:spcPts val="0"/>
              </a:spcAft>
              <a:defRPr/>
            </a:pPr>
            <a:endParaRPr lang="zh-CN" altLang="en-US" sz="1900" b="1" kern="0" dirty="0">
              <a:solidFill>
                <a:srgbClr val="C00000"/>
              </a:solidFill>
              <a:latin typeface="微软雅黑" panose="020B0503020204020204" pitchFamily="34" charset="-122"/>
              <a:ea typeface="微软雅黑" panose="020B0503020204020204" pitchFamily="34" charset="-122"/>
            </a:endParaRPr>
          </a:p>
        </p:txBody>
      </p:sp>
      <p:sp>
        <p:nvSpPr>
          <p:cNvPr id="3" name="矩形 2"/>
          <p:cNvSpPr/>
          <p:nvPr/>
        </p:nvSpPr>
        <p:spPr>
          <a:xfrm>
            <a:off x="101600" y="142875"/>
            <a:ext cx="3337452" cy="523220"/>
          </a:xfrm>
          <a:prstGeom prst="rect">
            <a:avLst/>
          </a:prstGeom>
        </p:spPr>
        <p:txBody>
          <a:bodyPr wrap="none">
            <a:spAutoFit/>
          </a:bodyPr>
          <a:lstStyle/>
          <a:p>
            <a:r>
              <a:rPr lang="en-US" altLang="zh-CN" sz="2800" b="1" dirty="0">
                <a:solidFill>
                  <a:srgbClr val="C00000"/>
                </a:solidFill>
                <a:latin typeface="微软雅黑" panose="020B0503020204020204" pitchFamily="34" charset="-122"/>
                <a:ea typeface="微软雅黑" panose="020B0503020204020204" pitchFamily="34" charset="-122"/>
              </a:rPr>
              <a:t>Privacy Principles</a:t>
            </a:r>
          </a:p>
        </p:txBody>
      </p:sp>
      <p:pic>
        <p:nvPicPr>
          <p:cNvPr id="5" name="图片 4"/>
          <p:cNvPicPr>
            <a:picLocks noChangeAspect="1"/>
          </p:cNvPicPr>
          <p:nvPr/>
        </p:nvPicPr>
        <p:blipFill>
          <a:blip r:embed="rId3"/>
          <a:stretch>
            <a:fillRect/>
          </a:stretch>
        </p:blipFill>
        <p:spPr>
          <a:xfrm>
            <a:off x="445770" y="555620"/>
            <a:ext cx="10438747" cy="5822320"/>
          </a:xfrm>
          <a:prstGeom prst="rect">
            <a:avLst/>
          </a:prstGeom>
        </p:spPr>
      </p:pic>
      <p:grpSp>
        <p:nvGrpSpPr>
          <p:cNvPr id="8" name="组合 7"/>
          <p:cNvGrpSpPr/>
          <p:nvPr/>
        </p:nvGrpSpPr>
        <p:grpSpPr>
          <a:xfrm>
            <a:off x="10961370" y="4900536"/>
            <a:ext cx="1230630" cy="1443114"/>
            <a:chOff x="10961370" y="4900536"/>
            <a:chExt cx="1230630" cy="1443114"/>
          </a:xfrm>
        </p:grpSpPr>
        <p:pic>
          <p:nvPicPr>
            <p:cNvPr id="6" name="图片 5"/>
            <p:cNvPicPr>
              <a:picLocks noChangeAspect="1"/>
            </p:cNvPicPr>
            <p:nvPr/>
          </p:nvPicPr>
          <p:blipFill>
            <a:blip r:embed="rId4"/>
            <a:stretch>
              <a:fillRect/>
            </a:stretch>
          </p:blipFill>
          <p:spPr>
            <a:xfrm>
              <a:off x="10961370" y="5162146"/>
              <a:ext cx="1126648" cy="1181504"/>
            </a:xfrm>
            <a:prstGeom prst="rect">
              <a:avLst/>
            </a:prstGeom>
          </p:spPr>
        </p:pic>
        <p:sp>
          <p:nvSpPr>
            <p:cNvPr id="7" name="文本框 6"/>
            <p:cNvSpPr txBox="1"/>
            <p:nvPr/>
          </p:nvSpPr>
          <p:spPr>
            <a:xfrm>
              <a:off x="10961370" y="4900536"/>
              <a:ext cx="1230630" cy="261610"/>
            </a:xfrm>
            <a:prstGeom prst="rect">
              <a:avLst/>
            </a:prstGeom>
            <a:noFill/>
          </p:spPr>
          <p:txBody>
            <a:bodyPr wrap="square" rtlCol="0">
              <a:spAutoFit/>
            </a:bodyPr>
            <a:lstStyle/>
            <a:p>
              <a:r>
                <a:rPr lang="en-US" altLang="zh-CN" sz="1100" dirty="0" smtClean="0">
                  <a:latin typeface="微软雅黑" panose="020B0503020204020204" pitchFamily="34" charset="-122"/>
                  <a:ea typeface="微软雅黑" panose="020B0503020204020204" pitchFamily="34" charset="-122"/>
                </a:rPr>
                <a:t>ISC</a:t>
              </a:r>
              <a:r>
                <a:rPr lang="en-US" altLang="zh-CN" sz="1100" baseline="30000" dirty="0" smtClean="0">
                  <a:latin typeface="微软雅黑" panose="020B0503020204020204" pitchFamily="34" charset="-122"/>
                  <a:ea typeface="微软雅黑" panose="020B0503020204020204" pitchFamily="34" charset="-122"/>
                </a:rPr>
                <a:t>2</a:t>
              </a:r>
              <a:r>
                <a:rPr lang="en-US" altLang="zh-CN" sz="1100" dirty="0" smtClean="0">
                  <a:latin typeface="微软雅黑" panose="020B0503020204020204" pitchFamily="34" charset="-122"/>
                  <a:ea typeface="微软雅黑" panose="020B0503020204020204" pitchFamily="34" charset="-122"/>
                </a:rPr>
                <a:t> Roy Chen</a:t>
              </a:r>
              <a:endParaRPr lang="zh-CN" altLang="en-US" sz="11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1651523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0246" y="-387663"/>
            <a:ext cx="12089464" cy="7692740"/>
          </a:xfrm>
          <a:prstGeom prst="rect">
            <a:avLst/>
          </a:prstGeom>
        </p:spPr>
      </p:pic>
      <p:pic>
        <p:nvPicPr>
          <p:cNvPr id="83" name="图片 8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219608" y="-431205"/>
            <a:ext cx="12089464" cy="7692740"/>
          </a:xfrm>
          <a:prstGeom prst="rect">
            <a:avLst/>
          </a:prstGeom>
        </p:spPr>
      </p:pic>
      <p:grpSp>
        <p:nvGrpSpPr>
          <p:cNvPr id="67" name="组合 66"/>
          <p:cNvGrpSpPr/>
          <p:nvPr/>
        </p:nvGrpSpPr>
        <p:grpSpPr>
          <a:xfrm>
            <a:off x="5232646" y="2472676"/>
            <a:ext cx="2264664" cy="1972061"/>
            <a:chOff x="3439668" y="1317196"/>
            <a:chExt cx="2264664" cy="1972061"/>
          </a:xfrm>
        </p:grpSpPr>
        <p:grpSp>
          <p:nvGrpSpPr>
            <p:cNvPr id="68" name="组合 67"/>
            <p:cNvGrpSpPr/>
            <p:nvPr/>
          </p:nvGrpSpPr>
          <p:grpSpPr>
            <a:xfrm>
              <a:off x="3944738" y="1317196"/>
              <a:ext cx="1254524" cy="1254524"/>
              <a:chOff x="3944738" y="1103964"/>
              <a:chExt cx="1254524" cy="1254524"/>
            </a:xfrm>
          </p:grpSpPr>
          <p:grpSp>
            <p:nvGrpSpPr>
              <p:cNvPr id="78" name="PA_组合 6"/>
              <p:cNvGrpSpPr/>
              <p:nvPr>
                <p:custDataLst>
                  <p:tags r:id="rId2"/>
                </p:custDataLst>
              </p:nvPr>
            </p:nvGrpSpPr>
            <p:grpSpPr>
              <a:xfrm>
                <a:off x="3944738" y="1103964"/>
                <a:ext cx="1254524" cy="1254524"/>
                <a:chOff x="2494238" y="1545926"/>
                <a:chExt cx="1170130" cy="1170130"/>
              </a:xfrm>
            </p:grpSpPr>
            <p:sp>
              <p:nvSpPr>
                <p:cNvPr id="80" name="椭圆 79"/>
                <p:cNvSpPr/>
                <p:nvPr/>
              </p:nvSpPr>
              <p:spPr>
                <a:xfrm>
                  <a:off x="2494238" y="1545926"/>
                  <a:ext cx="1170130" cy="1170130"/>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2633023" y="1684711"/>
                  <a:ext cx="892559" cy="892559"/>
                </a:xfrm>
                <a:prstGeom prst="ellipse">
                  <a:avLst/>
                </a:prstGeom>
                <a:solidFill>
                  <a:srgbClr val="C00000"/>
                </a:soli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9" name="PA_任意多边形 5"/>
              <p:cNvSpPr>
                <a:spLocks noEditPoints="1"/>
              </p:cNvSpPr>
              <p:nvPr>
                <p:custDataLst>
                  <p:tags r:id="rId3"/>
                </p:custDataLst>
              </p:nvPr>
            </p:nvSpPr>
            <p:spPr bwMode="auto">
              <a:xfrm>
                <a:off x="4390780" y="1595871"/>
                <a:ext cx="362440" cy="270709"/>
              </a:xfrm>
              <a:custGeom>
                <a:avLst/>
                <a:gdLst>
                  <a:gd name="T0" fmla="*/ 814 w 889"/>
                  <a:gd name="T1" fmla="*/ 664 h 664"/>
                  <a:gd name="T2" fmla="*/ 814 w 889"/>
                  <a:gd name="T3" fmla="*/ 621 h 664"/>
                  <a:gd name="T4" fmla="*/ 845 w 889"/>
                  <a:gd name="T5" fmla="*/ 234 h 664"/>
                  <a:gd name="T6" fmla="*/ 6 w 889"/>
                  <a:gd name="T7" fmla="*/ 456 h 664"/>
                  <a:gd name="T8" fmla="*/ 732 w 889"/>
                  <a:gd name="T9" fmla="*/ 0 h 664"/>
                  <a:gd name="T10" fmla="*/ 85 w 889"/>
                  <a:gd name="T11" fmla="*/ 105 h 664"/>
                  <a:gd name="T12" fmla="*/ 97 w 889"/>
                  <a:gd name="T13" fmla="*/ 79 h 664"/>
                  <a:gd name="T14" fmla="*/ 131 w 889"/>
                  <a:gd name="T15" fmla="*/ 81 h 664"/>
                  <a:gd name="T16" fmla="*/ 167 w 889"/>
                  <a:gd name="T17" fmla="*/ 101 h 664"/>
                  <a:gd name="T18" fmla="*/ 167 w 889"/>
                  <a:gd name="T19" fmla="*/ 97 h 664"/>
                  <a:gd name="T20" fmla="*/ 171 w 889"/>
                  <a:gd name="T21" fmla="*/ 99 h 664"/>
                  <a:gd name="T22" fmla="*/ 181 w 889"/>
                  <a:gd name="T23" fmla="*/ 95 h 664"/>
                  <a:gd name="T24" fmla="*/ 238 w 889"/>
                  <a:gd name="T25" fmla="*/ 89 h 664"/>
                  <a:gd name="T26" fmla="*/ 232 w 889"/>
                  <a:gd name="T27" fmla="*/ 71 h 664"/>
                  <a:gd name="T28" fmla="*/ 270 w 889"/>
                  <a:gd name="T29" fmla="*/ 75 h 664"/>
                  <a:gd name="T30" fmla="*/ 286 w 889"/>
                  <a:gd name="T31" fmla="*/ 89 h 664"/>
                  <a:gd name="T32" fmla="*/ 292 w 889"/>
                  <a:gd name="T33" fmla="*/ 107 h 664"/>
                  <a:gd name="T34" fmla="*/ 286 w 889"/>
                  <a:gd name="T35" fmla="*/ 89 h 664"/>
                  <a:gd name="T36" fmla="*/ 314 w 889"/>
                  <a:gd name="T37" fmla="*/ 81 h 664"/>
                  <a:gd name="T38" fmla="*/ 341 w 889"/>
                  <a:gd name="T39" fmla="*/ 107 h 664"/>
                  <a:gd name="T40" fmla="*/ 333 w 889"/>
                  <a:gd name="T41" fmla="*/ 87 h 664"/>
                  <a:gd name="T42" fmla="*/ 81 w 889"/>
                  <a:gd name="T43" fmla="*/ 375 h 664"/>
                  <a:gd name="T44" fmla="*/ 91 w 889"/>
                  <a:gd name="T45" fmla="*/ 345 h 664"/>
                  <a:gd name="T46" fmla="*/ 595 w 889"/>
                  <a:gd name="T47" fmla="*/ 375 h 664"/>
                  <a:gd name="T48" fmla="*/ 671 w 889"/>
                  <a:gd name="T49" fmla="*/ 381 h 664"/>
                  <a:gd name="T50" fmla="*/ 679 w 889"/>
                  <a:gd name="T51" fmla="*/ 351 h 664"/>
                  <a:gd name="T52" fmla="*/ 645 w 889"/>
                  <a:gd name="T53" fmla="*/ 345 h 664"/>
                  <a:gd name="T54" fmla="*/ 661 w 889"/>
                  <a:gd name="T55" fmla="*/ 351 h 664"/>
                  <a:gd name="T56" fmla="*/ 655 w 889"/>
                  <a:gd name="T57" fmla="*/ 377 h 664"/>
                  <a:gd name="T58" fmla="*/ 611 w 889"/>
                  <a:gd name="T59" fmla="*/ 385 h 664"/>
                  <a:gd name="T60" fmla="*/ 607 w 889"/>
                  <a:gd name="T61" fmla="*/ 353 h 664"/>
                  <a:gd name="T62" fmla="*/ 576 w 889"/>
                  <a:gd name="T63" fmla="*/ 353 h 664"/>
                  <a:gd name="T64" fmla="*/ 411 w 889"/>
                  <a:gd name="T65" fmla="*/ 345 h 664"/>
                  <a:gd name="T66" fmla="*/ 429 w 889"/>
                  <a:gd name="T67" fmla="*/ 349 h 664"/>
                  <a:gd name="T68" fmla="*/ 522 w 889"/>
                  <a:gd name="T69" fmla="*/ 385 h 664"/>
                  <a:gd name="T70" fmla="*/ 512 w 889"/>
                  <a:gd name="T71" fmla="*/ 355 h 664"/>
                  <a:gd name="T72" fmla="*/ 474 w 889"/>
                  <a:gd name="T73" fmla="*/ 349 h 664"/>
                  <a:gd name="T74" fmla="*/ 496 w 889"/>
                  <a:gd name="T75" fmla="*/ 349 h 664"/>
                  <a:gd name="T76" fmla="*/ 494 w 889"/>
                  <a:gd name="T77" fmla="*/ 355 h 664"/>
                  <a:gd name="T78" fmla="*/ 462 w 889"/>
                  <a:gd name="T79" fmla="*/ 381 h 664"/>
                  <a:gd name="T80" fmla="*/ 445 w 889"/>
                  <a:gd name="T81" fmla="*/ 375 h 664"/>
                  <a:gd name="T82" fmla="*/ 411 w 889"/>
                  <a:gd name="T83" fmla="*/ 375 h 664"/>
                  <a:gd name="T84" fmla="*/ 244 w 889"/>
                  <a:gd name="T85" fmla="*/ 351 h 664"/>
                  <a:gd name="T86" fmla="*/ 264 w 889"/>
                  <a:gd name="T87" fmla="*/ 345 h 664"/>
                  <a:gd name="T88" fmla="*/ 367 w 889"/>
                  <a:gd name="T89" fmla="*/ 381 h 664"/>
                  <a:gd name="T90" fmla="*/ 349 w 889"/>
                  <a:gd name="T91" fmla="*/ 377 h 664"/>
                  <a:gd name="T92" fmla="*/ 310 w 889"/>
                  <a:gd name="T93" fmla="*/ 375 h 664"/>
                  <a:gd name="T94" fmla="*/ 320 w 889"/>
                  <a:gd name="T95" fmla="*/ 345 h 664"/>
                  <a:gd name="T96" fmla="*/ 325 w 889"/>
                  <a:gd name="T97" fmla="*/ 351 h 664"/>
                  <a:gd name="T98" fmla="*/ 304 w 889"/>
                  <a:gd name="T99" fmla="*/ 375 h 664"/>
                  <a:gd name="T100" fmla="*/ 294 w 889"/>
                  <a:gd name="T101" fmla="*/ 379 h 664"/>
                  <a:gd name="T102" fmla="*/ 252 w 889"/>
                  <a:gd name="T103" fmla="*/ 379 h 664"/>
                  <a:gd name="T104" fmla="*/ 181 w 889"/>
                  <a:gd name="T105" fmla="*/ 377 h 664"/>
                  <a:gd name="T106" fmla="*/ 196 w 889"/>
                  <a:gd name="T107" fmla="*/ 351 h 664"/>
                  <a:gd name="T108" fmla="*/ 196 w 889"/>
                  <a:gd name="T109" fmla="*/ 351 h 664"/>
                  <a:gd name="T110" fmla="*/ 175 w 889"/>
                  <a:gd name="T111" fmla="*/ 355 h 664"/>
                  <a:gd name="T112" fmla="*/ 165 w 889"/>
                  <a:gd name="T113" fmla="*/ 379 h 664"/>
                  <a:gd name="T114" fmla="*/ 117 w 889"/>
                  <a:gd name="T115" fmla="*/ 381 h 664"/>
                  <a:gd name="T116" fmla="*/ 123 w 889"/>
                  <a:gd name="T117" fmla="*/ 351 h 664"/>
                  <a:gd name="T118" fmla="*/ 91 w 889"/>
                  <a:gd name="T119" fmla="*/ 351 h 664"/>
                  <a:gd name="T120" fmla="*/ 121 w 889"/>
                  <a:gd name="T121" fmla="*/ 166 h 664"/>
                  <a:gd name="T122" fmla="*/ 206 w 889"/>
                  <a:gd name="T123" fmla="*/ 250 h 664"/>
                  <a:gd name="T124" fmla="*/ 113 w 889"/>
                  <a:gd name="T125" fmla="*/ 283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9" h="664">
                    <a:moveTo>
                      <a:pt x="822" y="158"/>
                    </a:moveTo>
                    <a:lnTo>
                      <a:pt x="822" y="158"/>
                    </a:lnTo>
                    <a:lnTo>
                      <a:pt x="834" y="160"/>
                    </a:lnTo>
                    <a:lnTo>
                      <a:pt x="845" y="166"/>
                    </a:lnTo>
                    <a:lnTo>
                      <a:pt x="857" y="172"/>
                    </a:lnTo>
                    <a:lnTo>
                      <a:pt x="867" y="180"/>
                    </a:lnTo>
                    <a:lnTo>
                      <a:pt x="867" y="180"/>
                    </a:lnTo>
                    <a:lnTo>
                      <a:pt x="867" y="180"/>
                    </a:lnTo>
                    <a:lnTo>
                      <a:pt x="875" y="192"/>
                    </a:lnTo>
                    <a:lnTo>
                      <a:pt x="883" y="204"/>
                    </a:lnTo>
                    <a:lnTo>
                      <a:pt x="887" y="218"/>
                    </a:lnTo>
                    <a:lnTo>
                      <a:pt x="889" y="234"/>
                    </a:lnTo>
                    <a:lnTo>
                      <a:pt x="889" y="589"/>
                    </a:lnTo>
                    <a:lnTo>
                      <a:pt x="889" y="589"/>
                    </a:lnTo>
                    <a:lnTo>
                      <a:pt x="887" y="605"/>
                    </a:lnTo>
                    <a:lnTo>
                      <a:pt x="883" y="619"/>
                    </a:lnTo>
                    <a:lnTo>
                      <a:pt x="875" y="631"/>
                    </a:lnTo>
                    <a:lnTo>
                      <a:pt x="867" y="641"/>
                    </a:lnTo>
                    <a:lnTo>
                      <a:pt x="867" y="643"/>
                    </a:lnTo>
                    <a:lnTo>
                      <a:pt x="867" y="643"/>
                    </a:lnTo>
                    <a:lnTo>
                      <a:pt x="855" y="650"/>
                    </a:lnTo>
                    <a:lnTo>
                      <a:pt x="843" y="658"/>
                    </a:lnTo>
                    <a:lnTo>
                      <a:pt x="830" y="662"/>
                    </a:lnTo>
                    <a:lnTo>
                      <a:pt x="814" y="664"/>
                    </a:lnTo>
                    <a:lnTo>
                      <a:pt x="167" y="664"/>
                    </a:lnTo>
                    <a:lnTo>
                      <a:pt x="167" y="664"/>
                    </a:lnTo>
                    <a:lnTo>
                      <a:pt x="153" y="662"/>
                    </a:lnTo>
                    <a:lnTo>
                      <a:pt x="139" y="658"/>
                    </a:lnTo>
                    <a:lnTo>
                      <a:pt x="127" y="650"/>
                    </a:lnTo>
                    <a:lnTo>
                      <a:pt x="115" y="643"/>
                    </a:lnTo>
                    <a:lnTo>
                      <a:pt x="115" y="641"/>
                    </a:lnTo>
                    <a:lnTo>
                      <a:pt x="115" y="641"/>
                    </a:lnTo>
                    <a:lnTo>
                      <a:pt x="105" y="631"/>
                    </a:lnTo>
                    <a:lnTo>
                      <a:pt x="99" y="619"/>
                    </a:lnTo>
                    <a:lnTo>
                      <a:pt x="95" y="605"/>
                    </a:lnTo>
                    <a:lnTo>
                      <a:pt x="93" y="589"/>
                    </a:lnTo>
                    <a:lnTo>
                      <a:pt x="93" y="531"/>
                    </a:lnTo>
                    <a:lnTo>
                      <a:pt x="137" y="531"/>
                    </a:lnTo>
                    <a:lnTo>
                      <a:pt x="137" y="589"/>
                    </a:lnTo>
                    <a:lnTo>
                      <a:pt x="137" y="589"/>
                    </a:lnTo>
                    <a:lnTo>
                      <a:pt x="137" y="595"/>
                    </a:lnTo>
                    <a:lnTo>
                      <a:pt x="139" y="601"/>
                    </a:lnTo>
                    <a:lnTo>
                      <a:pt x="145" y="611"/>
                    </a:lnTo>
                    <a:lnTo>
                      <a:pt x="145" y="611"/>
                    </a:lnTo>
                    <a:lnTo>
                      <a:pt x="155" y="617"/>
                    </a:lnTo>
                    <a:lnTo>
                      <a:pt x="161" y="619"/>
                    </a:lnTo>
                    <a:lnTo>
                      <a:pt x="167" y="621"/>
                    </a:lnTo>
                    <a:lnTo>
                      <a:pt x="814" y="621"/>
                    </a:lnTo>
                    <a:lnTo>
                      <a:pt x="814" y="621"/>
                    </a:lnTo>
                    <a:lnTo>
                      <a:pt x="822" y="619"/>
                    </a:lnTo>
                    <a:lnTo>
                      <a:pt x="826" y="617"/>
                    </a:lnTo>
                    <a:lnTo>
                      <a:pt x="836" y="611"/>
                    </a:lnTo>
                    <a:lnTo>
                      <a:pt x="836" y="611"/>
                    </a:lnTo>
                    <a:lnTo>
                      <a:pt x="843" y="601"/>
                    </a:lnTo>
                    <a:lnTo>
                      <a:pt x="845" y="595"/>
                    </a:lnTo>
                    <a:lnTo>
                      <a:pt x="845" y="589"/>
                    </a:lnTo>
                    <a:lnTo>
                      <a:pt x="845" y="583"/>
                    </a:lnTo>
                    <a:lnTo>
                      <a:pt x="256" y="583"/>
                    </a:lnTo>
                    <a:lnTo>
                      <a:pt x="256" y="531"/>
                    </a:lnTo>
                    <a:lnTo>
                      <a:pt x="738" y="531"/>
                    </a:lnTo>
                    <a:lnTo>
                      <a:pt x="738" y="531"/>
                    </a:lnTo>
                    <a:lnTo>
                      <a:pt x="754" y="529"/>
                    </a:lnTo>
                    <a:lnTo>
                      <a:pt x="770" y="523"/>
                    </a:lnTo>
                    <a:lnTo>
                      <a:pt x="784" y="516"/>
                    </a:lnTo>
                    <a:lnTo>
                      <a:pt x="796" y="506"/>
                    </a:lnTo>
                    <a:lnTo>
                      <a:pt x="808" y="494"/>
                    </a:lnTo>
                    <a:lnTo>
                      <a:pt x="814" y="480"/>
                    </a:lnTo>
                    <a:lnTo>
                      <a:pt x="820" y="464"/>
                    </a:lnTo>
                    <a:lnTo>
                      <a:pt x="822" y="448"/>
                    </a:lnTo>
                    <a:lnTo>
                      <a:pt x="822" y="436"/>
                    </a:lnTo>
                    <a:lnTo>
                      <a:pt x="845" y="436"/>
                    </a:lnTo>
                    <a:lnTo>
                      <a:pt x="845" y="234"/>
                    </a:lnTo>
                    <a:lnTo>
                      <a:pt x="845" y="234"/>
                    </a:lnTo>
                    <a:lnTo>
                      <a:pt x="845" y="226"/>
                    </a:lnTo>
                    <a:lnTo>
                      <a:pt x="843" y="222"/>
                    </a:lnTo>
                    <a:lnTo>
                      <a:pt x="836" y="212"/>
                    </a:lnTo>
                    <a:lnTo>
                      <a:pt x="836" y="212"/>
                    </a:lnTo>
                    <a:lnTo>
                      <a:pt x="830" y="206"/>
                    </a:lnTo>
                    <a:lnTo>
                      <a:pt x="822" y="202"/>
                    </a:lnTo>
                    <a:lnTo>
                      <a:pt x="822" y="158"/>
                    </a:lnTo>
                    <a:lnTo>
                      <a:pt x="822" y="158"/>
                    </a:lnTo>
                    <a:close/>
                    <a:moveTo>
                      <a:pt x="40" y="0"/>
                    </a:moveTo>
                    <a:lnTo>
                      <a:pt x="40" y="0"/>
                    </a:lnTo>
                    <a:lnTo>
                      <a:pt x="32" y="0"/>
                    </a:lnTo>
                    <a:lnTo>
                      <a:pt x="24" y="3"/>
                    </a:lnTo>
                    <a:lnTo>
                      <a:pt x="18" y="5"/>
                    </a:lnTo>
                    <a:lnTo>
                      <a:pt x="12" y="11"/>
                    </a:lnTo>
                    <a:lnTo>
                      <a:pt x="6" y="17"/>
                    </a:lnTo>
                    <a:lnTo>
                      <a:pt x="2" y="23"/>
                    </a:lnTo>
                    <a:lnTo>
                      <a:pt x="0" y="31"/>
                    </a:lnTo>
                    <a:lnTo>
                      <a:pt x="0" y="39"/>
                    </a:lnTo>
                    <a:lnTo>
                      <a:pt x="0" y="432"/>
                    </a:lnTo>
                    <a:lnTo>
                      <a:pt x="0" y="432"/>
                    </a:lnTo>
                    <a:lnTo>
                      <a:pt x="0" y="440"/>
                    </a:lnTo>
                    <a:lnTo>
                      <a:pt x="2" y="448"/>
                    </a:lnTo>
                    <a:lnTo>
                      <a:pt x="6" y="456"/>
                    </a:lnTo>
                    <a:lnTo>
                      <a:pt x="12" y="462"/>
                    </a:lnTo>
                    <a:lnTo>
                      <a:pt x="18" y="466"/>
                    </a:lnTo>
                    <a:lnTo>
                      <a:pt x="24" y="470"/>
                    </a:lnTo>
                    <a:lnTo>
                      <a:pt x="32" y="472"/>
                    </a:lnTo>
                    <a:lnTo>
                      <a:pt x="40" y="472"/>
                    </a:lnTo>
                    <a:lnTo>
                      <a:pt x="724" y="472"/>
                    </a:lnTo>
                    <a:lnTo>
                      <a:pt x="724" y="472"/>
                    </a:lnTo>
                    <a:lnTo>
                      <a:pt x="732" y="472"/>
                    </a:lnTo>
                    <a:lnTo>
                      <a:pt x="738" y="470"/>
                    </a:lnTo>
                    <a:lnTo>
                      <a:pt x="746" y="466"/>
                    </a:lnTo>
                    <a:lnTo>
                      <a:pt x="752" y="462"/>
                    </a:lnTo>
                    <a:lnTo>
                      <a:pt x="756" y="456"/>
                    </a:lnTo>
                    <a:lnTo>
                      <a:pt x="760" y="448"/>
                    </a:lnTo>
                    <a:lnTo>
                      <a:pt x="762" y="440"/>
                    </a:lnTo>
                    <a:lnTo>
                      <a:pt x="764" y="432"/>
                    </a:lnTo>
                    <a:lnTo>
                      <a:pt x="764" y="39"/>
                    </a:lnTo>
                    <a:lnTo>
                      <a:pt x="764" y="39"/>
                    </a:lnTo>
                    <a:lnTo>
                      <a:pt x="762" y="31"/>
                    </a:lnTo>
                    <a:lnTo>
                      <a:pt x="760" y="23"/>
                    </a:lnTo>
                    <a:lnTo>
                      <a:pt x="756" y="17"/>
                    </a:lnTo>
                    <a:lnTo>
                      <a:pt x="752" y="11"/>
                    </a:lnTo>
                    <a:lnTo>
                      <a:pt x="746" y="5"/>
                    </a:lnTo>
                    <a:lnTo>
                      <a:pt x="738" y="3"/>
                    </a:lnTo>
                    <a:lnTo>
                      <a:pt x="732" y="0"/>
                    </a:lnTo>
                    <a:lnTo>
                      <a:pt x="724" y="0"/>
                    </a:lnTo>
                    <a:lnTo>
                      <a:pt x="40" y="0"/>
                    </a:lnTo>
                    <a:lnTo>
                      <a:pt x="40" y="0"/>
                    </a:lnTo>
                    <a:close/>
                    <a:moveTo>
                      <a:pt x="101" y="166"/>
                    </a:moveTo>
                    <a:lnTo>
                      <a:pt x="101" y="166"/>
                    </a:lnTo>
                    <a:lnTo>
                      <a:pt x="93" y="168"/>
                    </a:lnTo>
                    <a:lnTo>
                      <a:pt x="87" y="172"/>
                    </a:lnTo>
                    <a:lnTo>
                      <a:pt x="81" y="178"/>
                    </a:lnTo>
                    <a:lnTo>
                      <a:pt x="81" y="186"/>
                    </a:lnTo>
                    <a:lnTo>
                      <a:pt x="81" y="194"/>
                    </a:lnTo>
                    <a:lnTo>
                      <a:pt x="113" y="194"/>
                    </a:lnTo>
                    <a:lnTo>
                      <a:pt x="113" y="166"/>
                    </a:lnTo>
                    <a:lnTo>
                      <a:pt x="101" y="166"/>
                    </a:lnTo>
                    <a:lnTo>
                      <a:pt x="101" y="166"/>
                    </a:lnTo>
                    <a:close/>
                    <a:moveTo>
                      <a:pt x="101" y="93"/>
                    </a:moveTo>
                    <a:lnTo>
                      <a:pt x="111" y="95"/>
                    </a:lnTo>
                    <a:lnTo>
                      <a:pt x="111" y="95"/>
                    </a:lnTo>
                    <a:lnTo>
                      <a:pt x="107" y="103"/>
                    </a:lnTo>
                    <a:lnTo>
                      <a:pt x="107" y="103"/>
                    </a:lnTo>
                    <a:lnTo>
                      <a:pt x="103" y="107"/>
                    </a:lnTo>
                    <a:lnTo>
                      <a:pt x="103" y="107"/>
                    </a:lnTo>
                    <a:lnTo>
                      <a:pt x="95" y="107"/>
                    </a:lnTo>
                    <a:lnTo>
                      <a:pt x="95" y="107"/>
                    </a:lnTo>
                    <a:lnTo>
                      <a:pt x="85" y="105"/>
                    </a:lnTo>
                    <a:lnTo>
                      <a:pt x="85" y="105"/>
                    </a:lnTo>
                    <a:lnTo>
                      <a:pt x="81" y="103"/>
                    </a:lnTo>
                    <a:lnTo>
                      <a:pt x="79" y="99"/>
                    </a:lnTo>
                    <a:lnTo>
                      <a:pt x="79" y="99"/>
                    </a:lnTo>
                    <a:lnTo>
                      <a:pt x="77" y="95"/>
                    </a:lnTo>
                    <a:lnTo>
                      <a:pt x="75" y="89"/>
                    </a:lnTo>
                    <a:lnTo>
                      <a:pt x="75" y="89"/>
                    </a:lnTo>
                    <a:lnTo>
                      <a:pt x="77" y="81"/>
                    </a:lnTo>
                    <a:lnTo>
                      <a:pt x="81" y="75"/>
                    </a:lnTo>
                    <a:lnTo>
                      <a:pt x="81" y="75"/>
                    </a:lnTo>
                    <a:lnTo>
                      <a:pt x="87" y="71"/>
                    </a:lnTo>
                    <a:lnTo>
                      <a:pt x="93" y="71"/>
                    </a:lnTo>
                    <a:lnTo>
                      <a:pt x="93" y="71"/>
                    </a:lnTo>
                    <a:lnTo>
                      <a:pt x="99" y="71"/>
                    </a:lnTo>
                    <a:lnTo>
                      <a:pt x="105" y="73"/>
                    </a:lnTo>
                    <a:lnTo>
                      <a:pt x="105" y="73"/>
                    </a:lnTo>
                    <a:lnTo>
                      <a:pt x="107" y="77"/>
                    </a:lnTo>
                    <a:lnTo>
                      <a:pt x="111" y="81"/>
                    </a:lnTo>
                    <a:lnTo>
                      <a:pt x="101" y="83"/>
                    </a:lnTo>
                    <a:lnTo>
                      <a:pt x="101" y="83"/>
                    </a:lnTo>
                    <a:lnTo>
                      <a:pt x="99" y="81"/>
                    </a:lnTo>
                    <a:lnTo>
                      <a:pt x="99" y="81"/>
                    </a:lnTo>
                    <a:lnTo>
                      <a:pt x="97" y="79"/>
                    </a:lnTo>
                    <a:lnTo>
                      <a:pt x="97" y="79"/>
                    </a:lnTo>
                    <a:lnTo>
                      <a:pt x="95" y="79"/>
                    </a:lnTo>
                    <a:lnTo>
                      <a:pt x="95" y="79"/>
                    </a:lnTo>
                    <a:lnTo>
                      <a:pt x="91" y="79"/>
                    </a:lnTo>
                    <a:lnTo>
                      <a:pt x="89" y="81"/>
                    </a:lnTo>
                    <a:lnTo>
                      <a:pt x="89" y="81"/>
                    </a:lnTo>
                    <a:lnTo>
                      <a:pt x="87" y="89"/>
                    </a:lnTo>
                    <a:lnTo>
                      <a:pt x="87" y="89"/>
                    </a:lnTo>
                    <a:lnTo>
                      <a:pt x="87" y="93"/>
                    </a:lnTo>
                    <a:lnTo>
                      <a:pt x="89" y="97"/>
                    </a:lnTo>
                    <a:lnTo>
                      <a:pt x="89" y="97"/>
                    </a:lnTo>
                    <a:lnTo>
                      <a:pt x="91" y="99"/>
                    </a:lnTo>
                    <a:lnTo>
                      <a:pt x="93" y="99"/>
                    </a:lnTo>
                    <a:lnTo>
                      <a:pt x="93" y="99"/>
                    </a:lnTo>
                    <a:lnTo>
                      <a:pt x="99" y="97"/>
                    </a:lnTo>
                    <a:lnTo>
                      <a:pt x="99" y="97"/>
                    </a:lnTo>
                    <a:lnTo>
                      <a:pt x="101" y="93"/>
                    </a:lnTo>
                    <a:lnTo>
                      <a:pt x="101" y="93"/>
                    </a:lnTo>
                    <a:close/>
                    <a:moveTo>
                      <a:pt x="115" y="81"/>
                    </a:moveTo>
                    <a:lnTo>
                      <a:pt x="125" y="81"/>
                    </a:lnTo>
                    <a:lnTo>
                      <a:pt x="125" y="85"/>
                    </a:lnTo>
                    <a:lnTo>
                      <a:pt x="125" y="85"/>
                    </a:lnTo>
                    <a:lnTo>
                      <a:pt x="127" y="81"/>
                    </a:lnTo>
                    <a:lnTo>
                      <a:pt x="127" y="81"/>
                    </a:lnTo>
                    <a:lnTo>
                      <a:pt x="131" y="81"/>
                    </a:lnTo>
                    <a:lnTo>
                      <a:pt x="131" y="81"/>
                    </a:lnTo>
                    <a:lnTo>
                      <a:pt x="135" y="81"/>
                    </a:lnTo>
                    <a:lnTo>
                      <a:pt x="133" y="89"/>
                    </a:lnTo>
                    <a:lnTo>
                      <a:pt x="133" y="89"/>
                    </a:lnTo>
                    <a:lnTo>
                      <a:pt x="131" y="89"/>
                    </a:lnTo>
                    <a:lnTo>
                      <a:pt x="131" y="89"/>
                    </a:lnTo>
                    <a:lnTo>
                      <a:pt x="127" y="89"/>
                    </a:lnTo>
                    <a:lnTo>
                      <a:pt x="127" y="89"/>
                    </a:lnTo>
                    <a:lnTo>
                      <a:pt x="125" y="99"/>
                    </a:lnTo>
                    <a:lnTo>
                      <a:pt x="125" y="107"/>
                    </a:lnTo>
                    <a:lnTo>
                      <a:pt x="115" y="107"/>
                    </a:lnTo>
                    <a:lnTo>
                      <a:pt x="115" y="81"/>
                    </a:lnTo>
                    <a:lnTo>
                      <a:pt x="115" y="81"/>
                    </a:lnTo>
                    <a:close/>
                    <a:moveTo>
                      <a:pt x="167" y="97"/>
                    </a:moveTo>
                    <a:lnTo>
                      <a:pt x="147" y="97"/>
                    </a:lnTo>
                    <a:lnTo>
                      <a:pt x="147" y="97"/>
                    </a:lnTo>
                    <a:lnTo>
                      <a:pt x="149" y="101"/>
                    </a:lnTo>
                    <a:lnTo>
                      <a:pt x="149" y="101"/>
                    </a:lnTo>
                    <a:lnTo>
                      <a:pt x="153" y="101"/>
                    </a:lnTo>
                    <a:lnTo>
                      <a:pt x="153" y="101"/>
                    </a:lnTo>
                    <a:lnTo>
                      <a:pt x="155" y="101"/>
                    </a:lnTo>
                    <a:lnTo>
                      <a:pt x="155" y="101"/>
                    </a:lnTo>
                    <a:lnTo>
                      <a:pt x="157" y="99"/>
                    </a:lnTo>
                    <a:lnTo>
                      <a:pt x="167" y="101"/>
                    </a:lnTo>
                    <a:lnTo>
                      <a:pt x="167" y="101"/>
                    </a:lnTo>
                    <a:lnTo>
                      <a:pt x="161" y="105"/>
                    </a:lnTo>
                    <a:lnTo>
                      <a:pt x="161" y="105"/>
                    </a:lnTo>
                    <a:lnTo>
                      <a:pt x="153" y="107"/>
                    </a:lnTo>
                    <a:lnTo>
                      <a:pt x="153" y="107"/>
                    </a:lnTo>
                    <a:lnTo>
                      <a:pt x="145" y="107"/>
                    </a:lnTo>
                    <a:lnTo>
                      <a:pt x="145" y="107"/>
                    </a:lnTo>
                    <a:lnTo>
                      <a:pt x="139" y="101"/>
                    </a:lnTo>
                    <a:lnTo>
                      <a:pt x="139" y="101"/>
                    </a:lnTo>
                    <a:lnTo>
                      <a:pt x="137" y="95"/>
                    </a:lnTo>
                    <a:lnTo>
                      <a:pt x="137" y="95"/>
                    </a:lnTo>
                    <a:lnTo>
                      <a:pt x="139" y="89"/>
                    </a:lnTo>
                    <a:lnTo>
                      <a:pt x="141" y="85"/>
                    </a:lnTo>
                    <a:lnTo>
                      <a:pt x="141" y="85"/>
                    </a:lnTo>
                    <a:lnTo>
                      <a:pt x="145" y="81"/>
                    </a:lnTo>
                    <a:lnTo>
                      <a:pt x="151" y="81"/>
                    </a:lnTo>
                    <a:lnTo>
                      <a:pt x="151" y="81"/>
                    </a:lnTo>
                    <a:lnTo>
                      <a:pt x="161" y="83"/>
                    </a:lnTo>
                    <a:lnTo>
                      <a:pt x="161" y="83"/>
                    </a:lnTo>
                    <a:lnTo>
                      <a:pt x="165" y="87"/>
                    </a:lnTo>
                    <a:lnTo>
                      <a:pt x="165" y="87"/>
                    </a:lnTo>
                    <a:lnTo>
                      <a:pt x="167" y="95"/>
                    </a:lnTo>
                    <a:lnTo>
                      <a:pt x="167" y="97"/>
                    </a:lnTo>
                    <a:lnTo>
                      <a:pt x="167" y="97"/>
                    </a:lnTo>
                    <a:close/>
                    <a:moveTo>
                      <a:pt x="157" y="91"/>
                    </a:moveTo>
                    <a:lnTo>
                      <a:pt x="147" y="91"/>
                    </a:lnTo>
                    <a:lnTo>
                      <a:pt x="147" y="91"/>
                    </a:lnTo>
                    <a:lnTo>
                      <a:pt x="149" y="89"/>
                    </a:lnTo>
                    <a:lnTo>
                      <a:pt x="149" y="89"/>
                    </a:lnTo>
                    <a:lnTo>
                      <a:pt x="153" y="87"/>
                    </a:lnTo>
                    <a:lnTo>
                      <a:pt x="153" y="87"/>
                    </a:lnTo>
                    <a:lnTo>
                      <a:pt x="155" y="87"/>
                    </a:lnTo>
                    <a:lnTo>
                      <a:pt x="155" y="87"/>
                    </a:lnTo>
                    <a:lnTo>
                      <a:pt x="157" y="91"/>
                    </a:lnTo>
                    <a:lnTo>
                      <a:pt x="157" y="91"/>
                    </a:lnTo>
                    <a:close/>
                    <a:moveTo>
                      <a:pt x="198" y="71"/>
                    </a:moveTo>
                    <a:lnTo>
                      <a:pt x="198" y="107"/>
                    </a:lnTo>
                    <a:lnTo>
                      <a:pt x="189" y="107"/>
                    </a:lnTo>
                    <a:lnTo>
                      <a:pt x="189" y="103"/>
                    </a:lnTo>
                    <a:lnTo>
                      <a:pt x="189" y="103"/>
                    </a:lnTo>
                    <a:lnTo>
                      <a:pt x="187" y="107"/>
                    </a:lnTo>
                    <a:lnTo>
                      <a:pt x="187" y="107"/>
                    </a:lnTo>
                    <a:lnTo>
                      <a:pt x="181" y="107"/>
                    </a:lnTo>
                    <a:lnTo>
                      <a:pt x="181" y="107"/>
                    </a:lnTo>
                    <a:lnTo>
                      <a:pt x="177" y="107"/>
                    </a:lnTo>
                    <a:lnTo>
                      <a:pt x="173" y="103"/>
                    </a:lnTo>
                    <a:lnTo>
                      <a:pt x="173" y="103"/>
                    </a:lnTo>
                    <a:lnTo>
                      <a:pt x="171" y="99"/>
                    </a:lnTo>
                    <a:lnTo>
                      <a:pt x="171" y="93"/>
                    </a:lnTo>
                    <a:lnTo>
                      <a:pt x="171" y="93"/>
                    </a:lnTo>
                    <a:lnTo>
                      <a:pt x="171" y="87"/>
                    </a:lnTo>
                    <a:lnTo>
                      <a:pt x="173" y="83"/>
                    </a:lnTo>
                    <a:lnTo>
                      <a:pt x="173" y="83"/>
                    </a:lnTo>
                    <a:lnTo>
                      <a:pt x="177" y="81"/>
                    </a:lnTo>
                    <a:lnTo>
                      <a:pt x="181" y="81"/>
                    </a:lnTo>
                    <a:lnTo>
                      <a:pt x="181" y="81"/>
                    </a:lnTo>
                    <a:lnTo>
                      <a:pt x="185" y="81"/>
                    </a:lnTo>
                    <a:lnTo>
                      <a:pt x="185" y="81"/>
                    </a:lnTo>
                    <a:lnTo>
                      <a:pt x="189" y="83"/>
                    </a:lnTo>
                    <a:lnTo>
                      <a:pt x="189" y="71"/>
                    </a:lnTo>
                    <a:lnTo>
                      <a:pt x="198" y="71"/>
                    </a:lnTo>
                    <a:lnTo>
                      <a:pt x="198" y="71"/>
                    </a:lnTo>
                    <a:close/>
                    <a:moveTo>
                      <a:pt x="189" y="93"/>
                    </a:moveTo>
                    <a:lnTo>
                      <a:pt x="189" y="93"/>
                    </a:lnTo>
                    <a:lnTo>
                      <a:pt x="187" y="99"/>
                    </a:lnTo>
                    <a:lnTo>
                      <a:pt x="187" y="99"/>
                    </a:lnTo>
                    <a:lnTo>
                      <a:pt x="185" y="101"/>
                    </a:lnTo>
                    <a:lnTo>
                      <a:pt x="185" y="101"/>
                    </a:lnTo>
                    <a:lnTo>
                      <a:pt x="181" y="99"/>
                    </a:lnTo>
                    <a:lnTo>
                      <a:pt x="181" y="99"/>
                    </a:lnTo>
                    <a:lnTo>
                      <a:pt x="181" y="95"/>
                    </a:lnTo>
                    <a:lnTo>
                      <a:pt x="181" y="95"/>
                    </a:lnTo>
                    <a:lnTo>
                      <a:pt x="181" y="89"/>
                    </a:lnTo>
                    <a:lnTo>
                      <a:pt x="181" y="89"/>
                    </a:lnTo>
                    <a:lnTo>
                      <a:pt x="185" y="87"/>
                    </a:lnTo>
                    <a:lnTo>
                      <a:pt x="185" y="87"/>
                    </a:lnTo>
                    <a:lnTo>
                      <a:pt x="187" y="89"/>
                    </a:lnTo>
                    <a:lnTo>
                      <a:pt x="187" y="89"/>
                    </a:lnTo>
                    <a:lnTo>
                      <a:pt x="189" y="93"/>
                    </a:lnTo>
                    <a:lnTo>
                      <a:pt x="189" y="93"/>
                    </a:lnTo>
                    <a:close/>
                    <a:moveTo>
                      <a:pt x="204" y="71"/>
                    </a:moveTo>
                    <a:lnTo>
                      <a:pt x="214" y="71"/>
                    </a:lnTo>
                    <a:lnTo>
                      <a:pt x="214" y="77"/>
                    </a:lnTo>
                    <a:lnTo>
                      <a:pt x="204" y="77"/>
                    </a:lnTo>
                    <a:lnTo>
                      <a:pt x="204" y="71"/>
                    </a:lnTo>
                    <a:lnTo>
                      <a:pt x="204" y="71"/>
                    </a:lnTo>
                    <a:close/>
                    <a:moveTo>
                      <a:pt x="204" y="81"/>
                    </a:moveTo>
                    <a:lnTo>
                      <a:pt x="214" y="81"/>
                    </a:lnTo>
                    <a:lnTo>
                      <a:pt x="214" y="107"/>
                    </a:lnTo>
                    <a:lnTo>
                      <a:pt x="204" y="107"/>
                    </a:lnTo>
                    <a:lnTo>
                      <a:pt x="204" y="81"/>
                    </a:lnTo>
                    <a:lnTo>
                      <a:pt x="204" y="81"/>
                    </a:lnTo>
                    <a:close/>
                    <a:moveTo>
                      <a:pt x="232" y="71"/>
                    </a:moveTo>
                    <a:lnTo>
                      <a:pt x="232" y="81"/>
                    </a:lnTo>
                    <a:lnTo>
                      <a:pt x="238" y="81"/>
                    </a:lnTo>
                    <a:lnTo>
                      <a:pt x="238" y="89"/>
                    </a:lnTo>
                    <a:lnTo>
                      <a:pt x="232" y="89"/>
                    </a:lnTo>
                    <a:lnTo>
                      <a:pt x="232" y="97"/>
                    </a:lnTo>
                    <a:lnTo>
                      <a:pt x="232" y="97"/>
                    </a:lnTo>
                    <a:lnTo>
                      <a:pt x="234" y="99"/>
                    </a:lnTo>
                    <a:lnTo>
                      <a:pt x="234" y="99"/>
                    </a:lnTo>
                    <a:lnTo>
                      <a:pt x="236" y="101"/>
                    </a:lnTo>
                    <a:lnTo>
                      <a:pt x="236" y="101"/>
                    </a:lnTo>
                    <a:lnTo>
                      <a:pt x="238" y="99"/>
                    </a:lnTo>
                    <a:lnTo>
                      <a:pt x="238" y="107"/>
                    </a:lnTo>
                    <a:lnTo>
                      <a:pt x="238" y="107"/>
                    </a:lnTo>
                    <a:lnTo>
                      <a:pt x="232" y="107"/>
                    </a:lnTo>
                    <a:lnTo>
                      <a:pt x="232" y="107"/>
                    </a:lnTo>
                    <a:lnTo>
                      <a:pt x="226" y="107"/>
                    </a:lnTo>
                    <a:lnTo>
                      <a:pt x="226" y="107"/>
                    </a:lnTo>
                    <a:lnTo>
                      <a:pt x="224" y="103"/>
                    </a:lnTo>
                    <a:lnTo>
                      <a:pt x="224" y="103"/>
                    </a:lnTo>
                    <a:lnTo>
                      <a:pt x="222" y="97"/>
                    </a:lnTo>
                    <a:lnTo>
                      <a:pt x="222" y="89"/>
                    </a:lnTo>
                    <a:lnTo>
                      <a:pt x="220" y="89"/>
                    </a:lnTo>
                    <a:lnTo>
                      <a:pt x="220" y="81"/>
                    </a:lnTo>
                    <a:lnTo>
                      <a:pt x="222" y="81"/>
                    </a:lnTo>
                    <a:lnTo>
                      <a:pt x="222" y="77"/>
                    </a:lnTo>
                    <a:lnTo>
                      <a:pt x="232" y="71"/>
                    </a:lnTo>
                    <a:lnTo>
                      <a:pt x="232" y="71"/>
                    </a:lnTo>
                    <a:close/>
                    <a:moveTo>
                      <a:pt x="266" y="93"/>
                    </a:moveTo>
                    <a:lnTo>
                      <a:pt x="274" y="95"/>
                    </a:lnTo>
                    <a:lnTo>
                      <a:pt x="274" y="95"/>
                    </a:lnTo>
                    <a:lnTo>
                      <a:pt x="272" y="101"/>
                    </a:lnTo>
                    <a:lnTo>
                      <a:pt x="268" y="105"/>
                    </a:lnTo>
                    <a:lnTo>
                      <a:pt x="268" y="105"/>
                    </a:lnTo>
                    <a:lnTo>
                      <a:pt x="264" y="107"/>
                    </a:lnTo>
                    <a:lnTo>
                      <a:pt x="258" y="107"/>
                    </a:lnTo>
                    <a:lnTo>
                      <a:pt x="258" y="107"/>
                    </a:lnTo>
                    <a:lnTo>
                      <a:pt x="252" y="107"/>
                    </a:lnTo>
                    <a:lnTo>
                      <a:pt x="248" y="103"/>
                    </a:lnTo>
                    <a:lnTo>
                      <a:pt x="248" y="103"/>
                    </a:lnTo>
                    <a:lnTo>
                      <a:pt x="244" y="97"/>
                    </a:lnTo>
                    <a:lnTo>
                      <a:pt x="242" y="89"/>
                    </a:lnTo>
                    <a:lnTo>
                      <a:pt x="242" y="89"/>
                    </a:lnTo>
                    <a:lnTo>
                      <a:pt x="244" y="81"/>
                    </a:lnTo>
                    <a:lnTo>
                      <a:pt x="248" y="75"/>
                    </a:lnTo>
                    <a:lnTo>
                      <a:pt x="248" y="75"/>
                    </a:lnTo>
                    <a:lnTo>
                      <a:pt x="252" y="71"/>
                    </a:lnTo>
                    <a:lnTo>
                      <a:pt x="260" y="71"/>
                    </a:lnTo>
                    <a:lnTo>
                      <a:pt x="260" y="71"/>
                    </a:lnTo>
                    <a:lnTo>
                      <a:pt x="266" y="71"/>
                    </a:lnTo>
                    <a:lnTo>
                      <a:pt x="270" y="75"/>
                    </a:lnTo>
                    <a:lnTo>
                      <a:pt x="270" y="75"/>
                    </a:lnTo>
                    <a:lnTo>
                      <a:pt x="274" y="81"/>
                    </a:lnTo>
                    <a:lnTo>
                      <a:pt x="266" y="83"/>
                    </a:lnTo>
                    <a:lnTo>
                      <a:pt x="266" y="83"/>
                    </a:lnTo>
                    <a:lnTo>
                      <a:pt x="264" y="79"/>
                    </a:lnTo>
                    <a:lnTo>
                      <a:pt x="264" y="79"/>
                    </a:lnTo>
                    <a:lnTo>
                      <a:pt x="258" y="77"/>
                    </a:lnTo>
                    <a:lnTo>
                      <a:pt x="258" y="77"/>
                    </a:lnTo>
                    <a:lnTo>
                      <a:pt x="256" y="77"/>
                    </a:lnTo>
                    <a:lnTo>
                      <a:pt x="252" y="79"/>
                    </a:lnTo>
                    <a:lnTo>
                      <a:pt x="252" y="79"/>
                    </a:lnTo>
                    <a:lnTo>
                      <a:pt x="250" y="83"/>
                    </a:lnTo>
                    <a:lnTo>
                      <a:pt x="250" y="89"/>
                    </a:lnTo>
                    <a:lnTo>
                      <a:pt x="250" y="89"/>
                    </a:lnTo>
                    <a:lnTo>
                      <a:pt x="250" y="95"/>
                    </a:lnTo>
                    <a:lnTo>
                      <a:pt x="252" y="99"/>
                    </a:lnTo>
                    <a:lnTo>
                      <a:pt x="252" y="99"/>
                    </a:lnTo>
                    <a:lnTo>
                      <a:pt x="256" y="101"/>
                    </a:lnTo>
                    <a:lnTo>
                      <a:pt x="258" y="101"/>
                    </a:lnTo>
                    <a:lnTo>
                      <a:pt x="258" y="101"/>
                    </a:lnTo>
                    <a:lnTo>
                      <a:pt x="264" y="99"/>
                    </a:lnTo>
                    <a:lnTo>
                      <a:pt x="264" y="99"/>
                    </a:lnTo>
                    <a:lnTo>
                      <a:pt x="266" y="93"/>
                    </a:lnTo>
                    <a:lnTo>
                      <a:pt x="266" y="93"/>
                    </a:lnTo>
                    <a:close/>
                    <a:moveTo>
                      <a:pt x="286" y="89"/>
                    </a:moveTo>
                    <a:lnTo>
                      <a:pt x="278" y="87"/>
                    </a:lnTo>
                    <a:lnTo>
                      <a:pt x="278" y="87"/>
                    </a:lnTo>
                    <a:lnTo>
                      <a:pt x="282" y="83"/>
                    </a:lnTo>
                    <a:lnTo>
                      <a:pt x="282" y="83"/>
                    </a:lnTo>
                    <a:lnTo>
                      <a:pt x="290" y="81"/>
                    </a:lnTo>
                    <a:lnTo>
                      <a:pt x="290" y="81"/>
                    </a:lnTo>
                    <a:lnTo>
                      <a:pt x="296" y="81"/>
                    </a:lnTo>
                    <a:lnTo>
                      <a:pt x="296" y="81"/>
                    </a:lnTo>
                    <a:lnTo>
                      <a:pt x="300" y="85"/>
                    </a:lnTo>
                    <a:lnTo>
                      <a:pt x="300" y="85"/>
                    </a:lnTo>
                    <a:lnTo>
                      <a:pt x="302" y="91"/>
                    </a:lnTo>
                    <a:lnTo>
                      <a:pt x="300" y="99"/>
                    </a:lnTo>
                    <a:lnTo>
                      <a:pt x="300" y="99"/>
                    </a:lnTo>
                    <a:lnTo>
                      <a:pt x="302" y="103"/>
                    </a:lnTo>
                    <a:lnTo>
                      <a:pt x="302" y="103"/>
                    </a:lnTo>
                    <a:lnTo>
                      <a:pt x="302" y="107"/>
                    </a:lnTo>
                    <a:lnTo>
                      <a:pt x="296" y="107"/>
                    </a:lnTo>
                    <a:lnTo>
                      <a:pt x="296" y="107"/>
                    </a:lnTo>
                    <a:lnTo>
                      <a:pt x="296" y="105"/>
                    </a:lnTo>
                    <a:lnTo>
                      <a:pt x="296" y="105"/>
                    </a:lnTo>
                    <a:lnTo>
                      <a:pt x="294" y="105"/>
                    </a:lnTo>
                    <a:lnTo>
                      <a:pt x="294" y="105"/>
                    </a:lnTo>
                    <a:lnTo>
                      <a:pt x="292" y="107"/>
                    </a:lnTo>
                    <a:lnTo>
                      <a:pt x="292" y="107"/>
                    </a:lnTo>
                    <a:lnTo>
                      <a:pt x="286" y="107"/>
                    </a:lnTo>
                    <a:lnTo>
                      <a:pt x="286" y="107"/>
                    </a:lnTo>
                    <a:lnTo>
                      <a:pt x="284" y="107"/>
                    </a:lnTo>
                    <a:lnTo>
                      <a:pt x="280" y="105"/>
                    </a:lnTo>
                    <a:lnTo>
                      <a:pt x="280" y="105"/>
                    </a:lnTo>
                    <a:lnTo>
                      <a:pt x="278" y="103"/>
                    </a:lnTo>
                    <a:lnTo>
                      <a:pt x="278" y="99"/>
                    </a:lnTo>
                    <a:lnTo>
                      <a:pt x="278" y="99"/>
                    </a:lnTo>
                    <a:lnTo>
                      <a:pt x="280" y="97"/>
                    </a:lnTo>
                    <a:lnTo>
                      <a:pt x="280" y="97"/>
                    </a:lnTo>
                    <a:lnTo>
                      <a:pt x="282" y="93"/>
                    </a:lnTo>
                    <a:lnTo>
                      <a:pt x="282" y="93"/>
                    </a:lnTo>
                    <a:lnTo>
                      <a:pt x="288" y="91"/>
                    </a:lnTo>
                    <a:lnTo>
                      <a:pt x="288" y="91"/>
                    </a:lnTo>
                    <a:lnTo>
                      <a:pt x="294" y="91"/>
                    </a:lnTo>
                    <a:lnTo>
                      <a:pt x="294" y="89"/>
                    </a:lnTo>
                    <a:lnTo>
                      <a:pt x="294" y="89"/>
                    </a:lnTo>
                    <a:lnTo>
                      <a:pt x="294" y="87"/>
                    </a:lnTo>
                    <a:lnTo>
                      <a:pt x="294" y="87"/>
                    </a:lnTo>
                    <a:lnTo>
                      <a:pt x="290" y="85"/>
                    </a:lnTo>
                    <a:lnTo>
                      <a:pt x="290" y="85"/>
                    </a:lnTo>
                    <a:lnTo>
                      <a:pt x="286" y="87"/>
                    </a:lnTo>
                    <a:lnTo>
                      <a:pt x="286" y="87"/>
                    </a:lnTo>
                    <a:lnTo>
                      <a:pt x="286" y="89"/>
                    </a:lnTo>
                    <a:lnTo>
                      <a:pt x="286" y="89"/>
                    </a:lnTo>
                    <a:close/>
                    <a:moveTo>
                      <a:pt x="294" y="95"/>
                    </a:moveTo>
                    <a:lnTo>
                      <a:pt x="294" y="95"/>
                    </a:lnTo>
                    <a:lnTo>
                      <a:pt x="294" y="95"/>
                    </a:lnTo>
                    <a:lnTo>
                      <a:pt x="294" y="99"/>
                    </a:lnTo>
                    <a:lnTo>
                      <a:pt x="294" y="99"/>
                    </a:lnTo>
                    <a:lnTo>
                      <a:pt x="292" y="101"/>
                    </a:lnTo>
                    <a:lnTo>
                      <a:pt x="292" y="101"/>
                    </a:lnTo>
                    <a:lnTo>
                      <a:pt x="288" y="103"/>
                    </a:lnTo>
                    <a:lnTo>
                      <a:pt x="288" y="103"/>
                    </a:lnTo>
                    <a:lnTo>
                      <a:pt x="286" y="101"/>
                    </a:lnTo>
                    <a:lnTo>
                      <a:pt x="286" y="101"/>
                    </a:lnTo>
                    <a:lnTo>
                      <a:pt x="286" y="99"/>
                    </a:lnTo>
                    <a:lnTo>
                      <a:pt x="286" y="99"/>
                    </a:lnTo>
                    <a:lnTo>
                      <a:pt x="286" y="97"/>
                    </a:lnTo>
                    <a:lnTo>
                      <a:pt x="286" y="97"/>
                    </a:lnTo>
                    <a:lnTo>
                      <a:pt x="290" y="95"/>
                    </a:lnTo>
                    <a:lnTo>
                      <a:pt x="290" y="95"/>
                    </a:lnTo>
                    <a:lnTo>
                      <a:pt x="294" y="95"/>
                    </a:lnTo>
                    <a:lnTo>
                      <a:pt x="294" y="95"/>
                    </a:lnTo>
                    <a:close/>
                    <a:moveTo>
                      <a:pt x="314" y="107"/>
                    </a:moveTo>
                    <a:lnTo>
                      <a:pt x="308" y="107"/>
                    </a:lnTo>
                    <a:lnTo>
                      <a:pt x="308" y="81"/>
                    </a:lnTo>
                    <a:lnTo>
                      <a:pt x="314" y="81"/>
                    </a:lnTo>
                    <a:lnTo>
                      <a:pt x="314" y="85"/>
                    </a:lnTo>
                    <a:lnTo>
                      <a:pt x="314" y="85"/>
                    </a:lnTo>
                    <a:lnTo>
                      <a:pt x="316" y="81"/>
                    </a:lnTo>
                    <a:lnTo>
                      <a:pt x="316" y="81"/>
                    </a:lnTo>
                    <a:lnTo>
                      <a:pt x="320" y="81"/>
                    </a:lnTo>
                    <a:lnTo>
                      <a:pt x="320" y="81"/>
                    </a:lnTo>
                    <a:lnTo>
                      <a:pt x="324" y="81"/>
                    </a:lnTo>
                    <a:lnTo>
                      <a:pt x="322" y="87"/>
                    </a:lnTo>
                    <a:lnTo>
                      <a:pt x="322" y="87"/>
                    </a:lnTo>
                    <a:lnTo>
                      <a:pt x="318" y="87"/>
                    </a:lnTo>
                    <a:lnTo>
                      <a:pt x="318" y="87"/>
                    </a:lnTo>
                    <a:lnTo>
                      <a:pt x="316" y="87"/>
                    </a:lnTo>
                    <a:lnTo>
                      <a:pt x="316" y="87"/>
                    </a:lnTo>
                    <a:lnTo>
                      <a:pt x="314" y="91"/>
                    </a:lnTo>
                    <a:lnTo>
                      <a:pt x="314" y="91"/>
                    </a:lnTo>
                    <a:lnTo>
                      <a:pt x="314" y="99"/>
                    </a:lnTo>
                    <a:lnTo>
                      <a:pt x="314" y="107"/>
                    </a:lnTo>
                    <a:lnTo>
                      <a:pt x="314" y="107"/>
                    </a:lnTo>
                    <a:close/>
                    <a:moveTo>
                      <a:pt x="351" y="107"/>
                    </a:moveTo>
                    <a:lnTo>
                      <a:pt x="343" y="107"/>
                    </a:lnTo>
                    <a:lnTo>
                      <a:pt x="343" y="103"/>
                    </a:lnTo>
                    <a:lnTo>
                      <a:pt x="343" y="103"/>
                    </a:lnTo>
                    <a:lnTo>
                      <a:pt x="341" y="107"/>
                    </a:lnTo>
                    <a:lnTo>
                      <a:pt x="341" y="107"/>
                    </a:lnTo>
                    <a:lnTo>
                      <a:pt x="335" y="107"/>
                    </a:lnTo>
                    <a:lnTo>
                      <a:pt x="335" y="107"/>
                    </a:lnTo>
                    <a:lnTo>
                      <a:pt x="331" y="107"/>
                    </a:lnTo>
                    <a:lnTo>
                      <a:pt x="327" y="105"/>
                    </a:lnTo>
                    <a:lnTo>
                      <a:pt x="327" y="105"/>
                    </a:lnTo>
                    <a:lnTo>
                      <a:pt x="325" y="99"/>
                    </a:lnTo>
                    <a:lnTo>
                      <a:pt x="325" y="93"/>
                    </a:lnTo>
                    <a:lnTo>
                      <a:pt x="325" y="93"/>
                    </a:lnTo>
                    <a:lnTo>
                      <a:pt x="325" y="89"/>
                    </a:lnTo>
                    <a:lnTo>
                      <a:pt x="327" y="83"/>
                    </a:lnTo>
                    <a:lnTo>
                      <a:pt x="327" y="83"/>
                    </a:lnTo>
                    <a:lnTo>
                      <a:pt x="331" y="81"/>
                    </a:lnTo>
                    <a:lnTo>
                      <a:pt x="335" y="81"/>
                    </a:lnTo>
                    <a:lnTo>
                      <a:pt x="335" y="81"/>
                    </a:lnTo>
                    <a:lnTo>
                      <a:pt x="339" y="81"/>
                    </a:lnTo>
                    <a:lnTo>
                      <a:pt x="343" y="85"/>
                    </a:lnTo>
                    <a:lnTo>
                      <a:pt x="343" y="71"/>
                    </a:lnTo>
                    <a:lnTo>
                      <a:pt x="351" y="71"/>
                    </a:lnTo>
                    <a:lnTo>
                      <a:pt x="351" y="107"/>
                    </a:lnTo>
                    <a:lnTo>
                      <a:pt x="351" y="107"/>
                    </a:lnTo>
                    <a:close/>
                    <a:moveTo>
                      <a:pt x="331" y="93"/>
                    </a:moveTo>
                    <a:lnTo>
                      <a:pt x="331" y="93"/>
                    </a:lnTo>
                    <a:lnTo>
                      <a:pt x="333" y="87"/>
                    </a:lnTo>
                    <a:lnTo>
                      <a:pt x="333" y="87"/>
                    </a:lnTo>
                    <a:lnTo>
                      <a:pt x="337" y="85"/>
                    </a:lnTo>
                    <a:lnTo>
                      <a:pt x="337" y="85"/>
                    </a:lnTo>
                    <a:lnTo>
                      <a:pt x="341" y="87"/>
                    </a:lnTo>
                    <a:lnTo>
                      <a:pt x="341" y="87"/>
                    </a:lnTo>
                    <a:lnTo>
                      <a:pt x="343" y="95"/>
                    </a:lnTo>
                    <a:lnTo>
                      <a:pt x="343" y="95"/>
                    </a:lnTo>
                    <a:lnTo>
                      <a:pt x="341" y="101"/>
                    </a:lnTo>
                    <a:lnTo>
                      <a:pt x="341" y="101"/>
                    </a:lnTo>
                    <a:lnTo>
                      <a:pt x="337" y="103"/>
                    </a:lnTo>
                    <a:lnTo>
                      <a:pt x="337" y="103"/>
                    </a:lnTo>
                    <a:lnTo>
                      <a:pt x="335" y="101"/>
                    </a:lnTo>
                    <a:lnTo>
                      <a:pt x="333" y="99"/>
                    </a:lnTo>
                    <a:lnTo>
                      <a:pt x="333" y="99"/>
                    </a:lnTo>
                    <a:lnTo>
                      <a:pt x="331" y="93"/>
                    </a:lnTo>
                    <a:lnTo>
                      <a:pt x="331" y="93"/>
                    </a:lnTo>
                    <a:close/>
                    <a:moveTo>
                      <a:pt x="91" y="345"/>
                    </a:moveTo>
                    <a:lnTo>
                      <a:pt x="91" y="345"/>
                    </a:lnTo>
                    <a:lnTo>
                      <a:pt x="87" y="345"/>
                    </a:lnTo>
                    <a:lnTo>
                      <a:pt x="83" y="349"/>
                    </a:lnTo>
                    <a:lnTo>
                      <a:pt x="83" y="349"/>
                    </a:lnTo>
                    <a:lnTo>
                      <a:pt x="83" y="349"/>
                    </a:lnTo>
                    <a:lnTo>
                      <a:pt x="81" y="351"/>
                    </a:lnTo>
                    <a:lnTo>
                      <a:pt x="81" y="355"/>
                    </a:lnTo>
                    <a:lnTo>
                      <a:pt x="81" y="375"/>
                    </a:lnTo>
                    <a:lnTo>
                      <a:pt x="81" y="375"/>
                    </a:lnTo>
                    <a:lnTo>
                      <a:pt x="81" y="377"/>
                    </a:lnTo>
                    <a:lnTo>
                      <a:pt x="83" y="381"/>
                    </a:lnTo>
                    <a:lnTo>
                      <a:pt x="83" y="381"/>
                    </a:lnTo>
                    <a:lnTo>
                      <a:pt x="87" y="383"/>
                    </a:lnTo>
                    <a:lnTo>
                      <a:pt x="91" y="385"/>
                    </a:lnTo>
                    <a:lnTo>
                      <a:pt x="97" y="385"/>
                    </a:lnTo>
                    <a:lnTo>
                      <a:pt x="97" y="385"/>
                    </a:lnTo>
                    <a:lnTo>
                      <a:pt x="101" y="383"/>
                    </a:lnTo>
                    <a:lnTo>
                      <a:pt x="105" y="381"/>
                    </a:lnTo>
                    <a:lnTo>
                      <a:pt x="105" y="381"/>
                    </a:lnTo>
                    <a:lnTo>
                      <a:pt x="105" y="381"/>
                    </a:lnTo>
                    <a:lnTo>
                      <a:pt x="107" y="377"/>
                    </a:lnTo>
                    <a:lnTo>
                      <a:pt x="107" y="375"/>
                    </a:lnTo>
                    <a:lnTo>
                      <a:pt x="107" y="355"/>
                    </a:lnTo>
                    <a:lnTo>
                      <a:pt x="107" y="355"/>
                    </a:lnTo>
                    <a:lnTo>
                      <a:pt x="107" y="351"/>
                    </a:lnTo>
                    <a:lnTo>
                      <a:pt x="105" y="349"/>
                    </a:lnTo>
                    <a:lnTo>
                      <a:pt x="105" y="349"/>
                    </a:lnTo>
                    <a:lnTo>
                      <a:pt x="105" y="349"/>
                    </a:lnTo>
                    <a:lnTo>
                      <a:pt x="105" y="349"/>
                    </a:lnTo>
                    <a:lnTo>
                      <a:pt x="101" y="345"/>
                    </a:lnTo>
                    <a:lnTo>
                      <a:pt x="97" y="345"/>
                    </a:lnTo>
                    <a:lnTo>
                      <a:pt x="91" y="345"/>
                    </a:lnTo>
                    <a:lnTo>
                      <a:pt x="91" y="345"/>
                    </a:lnTo>
                    <a:close/>
                    <a:moveTo>
                      <a:pt x="578" y="345"/>
                    </a:moveTo>
                    <a:lnTo>
                      <a:pt x="578" y="345"/>
                    </a:lnTo>
                    <a:lnTo>
                      <a:pt x="574" y="345"/>
                    </a:lnTo>
                    <a:lnTo>
                      <a:pt x="572" y="349"/>
                    </a:lnTo>
                    <a:lnTo>
                      <a:pt x="572" y="349"/>
                    </a:lnTo>
                    <a:lnTo>
                      <a:pt x="572" y="349"/>
                    </a:lnTo>
                    <a:lnTo>
                      <a:pt x="570" y="351"/>
                    </a:lnTo>
                    <a:lnTo>
                      <a:pt x="568" y="355"/>
                    </a:lnTo>
                    <a:lnTo>
                      <a:pt x="568" y="375"/>
                    </a:lnTo>
                    <a:lnTo>
                      <a:pt x="568" y="375"/>
                    </a:lnTo>
                    <a:lnTo>
                      <a:pt x="570" y="377"/>
                    </a:lnTo>
                    <a:lnTo>
                      <a:pt x="572" y="381"/>
                    </a:lnTo>
                    <a:lnTo>
                      <a:pt x="572" y="381"/>
                    </a:lnTo>
                    <a:lnTo>
                      <a:pt x="574" y="383"/>
                    </a:lnTo>
                    <a:lnTo>
                      <a:pt x="578" y="385"/>
                    </a:lnTo>
                    <a:lnTo>
                      <a:pt x="584" y="385"/>
                    </a:lnTo>
                    <a:lnTo>
                      <a:pt x="584" y="385"/>
                    </a:lnTo>
                    <a:lnTo>
                      <a:pt x="587" y="383"/>
                    </a:lnTo>
                    <a:lnTo>
                      <a:pt x="591" y="381"/>
                    </a:lnTo>
                    <a:lnTo>
                      <a:pt x="591" y="381"/>
                    </a:lnTo>
                    <a:lnTo>
                      <a:pt x="591" y="381"/>
                    </a:lnTo>
                    <a:lnTo>
                      <a:pt x="593" y="377"/>
                    </a:lnTo>
                    <a:lnTo>
                      <a:pt x="595" y="375"/>
                    </a:lnTo>
                    <a:lnTo>
                      <a:pt x="595" y="355"/>
                    </a:lnTo>
                    <a:lnTo>
                      <a:pt x="595" y="355"/>
                    </a:lnTo>
                    <a:lnTo>
                      <a:pt x="593" y="351"/>
                    </a:lnTo>
                    <a:lnTo>
                      <a:pt x="591" y="349"/>
                    </a:lnTo>
                    <a:lnTo>
                      <a:pt x="591" y="349"/>
                    </a:lnTo>
                    <a:lnTo>
                      <a:pt x="591" y="349"/>
                    </a:lnTo>
                    <a:lnTo>
                      <a:pt x="591" y="349"/>
                    </a:lnTo>
                    <a:lnTo>
                      <a:pt x="587" y="345"/>
                    </a:lnTo>
                    <a:lnTo>
                      <a:pt x="584" y="345"/>
                    </a:lnTo>
                    <a:lnTo>
                      <a:pt x="578" y="345"/>
                    </a:lnTo>
                    <a:lnTo>
                      <a:pt x="578" y="345"/>
                    </a:lnTo>
                    <a:close/>
                    <a:moveTo>
                      <a:pt x="679" y="345"/>
                    </a:moveTo>
                    <a:lnTo>
                      <a:pt x="679" y="345"/>
                    </a:lnTo>
                    <a:lnTo>
                      <a:pt x="675" y="345"/>
                    </a:lnTo>
                    <a:lnTo>
                      <a:pt x="671" y="349"/>
                    </a:lnTo>
                    <a:lnTo>
                      <a:pt x="671" y="349"/>
                    </a:lnTo>
                    <a:lnTo>
                      <a:pt x="671" y="349"/>
                    </a:lnTo>
                    <a:lnTo>
                      <a:pt x="669" y="351"/>
                    </a:lnTo>
                    <a:lnTo>
                      <a:pt x="669" y="355"/>
                    </a:lnTo>
                    <a:lnTo>
                      <a:pt x="669" y="375"/>
                    </a:lnTo>
                    <a:lnTo>
                      <a:pt x="669" y="375"/>
                    </a:lnTo>
                    <a:lnTo>
                      <a:pt x="669" y="377"/>
                    </a:lnTo>
                    <a:lnTo>
                      <a:pt x="671" y="381"/>
                    </a:lnTo>
                    <a:lnTo>
                      <a:pt x="671" y="381"/>
                    </a:lnTo>
                    <a:lnTo>
                      <a:pt x="675" y="383"/>
                    </a:lnTo>
                    <a:lnTo>
                      <a:pt x="679" y="385"/>
                    </a:lnTo>
                    <a:lnTo>
                      <a:pt x="685" y="385"/>
                    </a:lnTo>
                    <a:lnTo>
                      <a:pt x="685" y="385"/>
                    </a:lnTo>
                    <a:lnTo>
                      <a:pt x="689" y="383"/>
                    </a:lnTo>
                    <a:lnTo>
                      <a:pt x="691" y="381"/>
                    </a:lnTo>
                    <a:lnTo>
                      <a:pt x="691" y="381"/>
                    </a:lnTo>
                    <a:lnTo>
                      <a:pt x="691" y="381"/>
                    </a:lnTo>
                    <a:lnTo>
                      <a:pt x="695" y="377"/>
                    </a:lnTo>
                    <a:lnTo>
                      <a:pt x="695" y="375"/>
                    </a:lnTo>
                    <a:lnTo>
                      <a:pt x="695" y="355"/>
                    </a:lnTo>
                    <a:lnTo>
                      <a:pt x="695" y="355"/>
                    </a:lnTo>
                    <a:lnTo>
                      <a:pt x="695" y="351"/>
                    </a:lnTo>
                    <a:lnTo>
                      <a:pt x="691" y="349"/>
                    </a:lnTo>
                    <a:lnTo>
                      <a:pt x="691" y="349"/>
                    </a:lnTo>
                    <a:lnTo>
                      <a:pt x="691" y="349"/>
                    </a:lnTo>
                    <a:lnTo>
                      <a:pt x="691" y="349"/>
                    </a:lnTo>
                    <a:lnTo>
                      <a:pt x="689" y="345"/>
                    </a:lnTo>
                    <a:lnTo>
                      <a:pt x="685" y="345"/>
                    </a:lnTo>
                    <a:lnTo>
                      <a:pt x="679" y="345"/>
                    </a:lnTo>
                    <a:lnTo>
                      <a:pt x="679" y="345"/>
                    </a:lnTo>
                    <a:close/>
                    <a:moveTo>
                      <a:pt x="685" y="351"/>
                    </a:moveTo>
                    <a:lnTo>
                      <a:pt x="679" y="351"/>
                    </a:lnTo>
                    <a:lnTo>
                      <a:pt x="679" y="351"/>
                    </a:lnTo>
                    <a:lnTo>
                      <a:pt x="675" y="353"/>
                    </a:lnTo>
                    <a:lnTo>
                      <a:pt x="675" y="353"/>
                    </a:lnTo>
                    <a:lnTo>
                      <a:pt x="675" y="353"/>
                    </a:lnTo>
                    <a:lnTo>
                      <a:pt x="673" y="355"/>
                    </a:lnTo>
                    <a:lnTo>
                      <a:pt x="673" y="375"/>
                    </a:lnTo>
                    <a:lnTo>
                      <a:pt x="673" y="375"/>
                    </a:lnTo>
                    <a:lnTo>
                      <a:pt x="675" y="377"/>
                    </a:lnTo>
                    <a:lnTo>
                      <a:pt x="675" y="377"/>
                    </a:lnTo>
                    <a:lnTo>
                      <a:pt x="679" y="379"/>
                    </a:lnTo>
                    <a:lnTo>
                      <a:pt x="685" y="379"/>
                    </a:lnTo>
                    <a:lnTo>
                      <a:pt x="685" y="379"/>
                    </a:lnTo>
                    <a:lnTo>
                      <a:pt x="689" y="377"/>
                    </a:lnTo>
                    <a:lnTo>
                      <a:pt x="689" y="377"/>
                    </a:lnTo>
                    <a:lnTo>
                      <a:pt x="689" y="377"/>
                    </a:lnTo>
                    <a:lnTo>
                      <a:pt x="689" y="375"/>
                    </a:lnTo>
                    <a:lnTo>
                      <a:pt x="689" y="355"/>
                    </a:lnTo>
                    <a:lnTo>
                      <a:pt x="689" y="355"/>
                    </a:lnTo>
                    <a:lnTo>
                      <a:pt x="689" y="353"/>
                    </a:lnTo>
                    <a:lnTo>
                      <a:pt x="689" y="353"/>
                    </a:lnTo>
                    <a:lnTo>
                      <a:pt x="689" y="353"/>
                    </a:lnTo>
                    <a:lnTo>
                      <a:pt x="685" y="351"/>
                    </a:lnTo>
                    <a:lnTo>
                      <a:pt x="685" y="351"/>
                    </a:lnTo>
                    <a:close/>
                    <a:moveTo>
                      <a:pt x="645" y="345"/>
                    </a:moveTo>
                    <a:lnTo>
                      <a:pt x="645" y="345"/>
                    </a:lnTo>
                    <a:lnTo>
                      <a:pt x="641" y="345"/>
                    </a:lnTo>
                    <a:lnTo>
                      <a:pt x="637" y="349"/>
                    </a:lnTo>
                    <a:lnTo>
                      <a:pt x="637" y="349"/>
                    </a:lnTo>
                    <a:lnTo>
                      <a:pt x="637" y="349"/>
                    </a:lnTo>
                    <a:lnTo>
                      <a:pt x="635" y="351"/>
                    </a:lnTo>
                    <a:lnTo>
                      <a:pt x="635" y="355"/>
                    </a:lnTo>
                    <a:lnTo>
                      <a:pt x="635" y="375"/>
                    </a:lnTo>
                    <a:lnTo>
                      <a:pt x="635" y="375"/>
                    </a:lnTo>
                    <a:lnTo>
                      <a:pt x="635" y="377"/>
                    </a:lnTo>
                    <a:lnTo>
                      <a:pt x="637" y="381"/>
                    </a:lnTo>
                    <a:lnTo>
                      <a:pt x="637" y="381"/>
                    </a:lnTo>
                    <a:lnTo>
                      <a:pt x="641" y="383"/>
                    </a:lnTo>
                    <a:lnTo>
                      <a:pt x="645" y="385"/>
                    </a:lnTo>
                    <a:lnTo>
                      <a:pt x="651" y="385"/>
                    </a:lnTo>
                    <a:lnTo>
                      <a:pt x="651" y="385"/>
                    </a:lnTo>
                    <a:lnTo>
                      <a:pt x="655" y="383"/>
                    </a:lnTo>
                    <a:lnTo>
                      <a:pt x="659" y="381"/>
                    </a:lnTo>
                    <a:lnTo>
                      <a:pt x="659" y="381"/>
                    </a:lnTo>
                    <a:lnTo>
                      <a:pt x="659" y="381"/>
                    </a:lnTo>
                    <a:lnTo>
                      <a:pt x="661" y="377"/>
                    </a:lnTo>
                    <a:lnTo>
                      <a:pt x="661" y="375"/>
                    </a:lnTo>
                    <a:lnTo>
                      <a:pt x="661" y="355"/>
                    </a:lnTo>
                    <a:lnTo>
                      <a:pt x="661" y="355"/>
                    </a:lnTo>
                    <a:lnTo>
                      <a:pt x="661" y="351"/>
                    </a:lnTo>
                    <a:lnTo>
                      <a:pt x="659" y="349"/>
                    </a:lnTo>
                    <a:lnTo>
                      <a:pt x="659" y="349"/>
                    </a:lnTo>
                    <a:lnTo>
                      <a:pt x="659" y="349"/>
                    </a:lnTo>
                    <a:lnTo>
                      <a:pt x="659" y="349"/>
                    </a:lnTo>
                    <a:lnTo>
                      <a:pt x="655" y="345"/>
                    </a:lnTo>
                    <a:lnTo>
                      <a:pt x="651" y="345"/>
                    </a:lnTo>
                    <a:lnTo>
                      <a:pt x="645" y="345"/>
                    </a:lnTo>
                    <a:lnTo>
                      <a:pt x="645" y="345"/>
                    </a:lnTo>
                    <a:close/>
                    <a:moveTo>
                      <a:pt x="651" y="351"/>
                    </a:moveTo>
                    <a:lnTo>
                      <a:pt x="645" y="351"/>
                    </a:lnTo>
                    <a:lnTo>
                      <a:pt x="645" y="351"/>
                    </a:lnTo>
                    <a:lnTo>
                      <a:pt x="641" y="353"/>
                    </a:lnTo>
                    <a:lnTo>
                      <a:pt x="641" y="353"/>
                    </a:lnTo>
                    <a:lnTo>
                      <a:pt x="641" y="353"/>
                    </a:lnTo>
                    <a:lnTo>
                      <a:pt x="641" y="355"/>
                    </a:lnTo>
                    <a:lnTo>
                      <a:pt x="641" y="375"/>
                    </a:lnTo>
                    <a:lnTo>
                      <a:pt x="641" y="375"/>
                    </a:lnTo>
                    <a:lnTo>
                      <a:pt x="641" y="377"/>
                    </a:lnTo>
                    <a:lnTo>
                      <a:pt x="641" y="377"/>
                    </a:lnTo>
                    <a:lnTo>
                      <a:pt x="645" y="379"/>
                    </a:lnTo>
                    <a:lnTo>
                      <a:pt x="651" y="379"/>
                    </a:lnTo>
                    <a:lnTo>
                      <a:pt x="651" y="379"/>
                    </a:lnTo>
                    <a:lnTo>
                      <a:pt x="655" y="377"/>
                    </a:lnTo>
                    <a:lnTo>
                      <a:pt x="655" y="377"/>
                    </a:lnTo>
                    <a:lnTo>
                      <a:pt x="655" y="377"/>
                    </a:lnTo>
                    <a:lnTo>
                      <a:pt x="655" y="375"/>
                    </a:lnTo>
                    <a:lnTo>
                      <a:pt x="655" y="355"/>
                    </a:lnTo>
                    <a:lnTo>
                      <a:pt x="655" y="355"/>
                    </a:lnTo>
                    <a:lnTo>
                      <a:pt x="655" y="353"/>
                    </a:lnTo>
                    <a:lnTo>
                      <a:pt x="655" y="353"/>
                    </a:lnTo>
                    <a:lnTo>
                      <a:pt x="655" y="353"/>
                    </a:lnTo>
                    <a:lnTo>
                      <a:pt x="651" y="351"/>
                    </a:lnTo>
                    <a:lnTo>
                      <a:pt x="651" y="351"/>
                    </a:lnTo>
                    <a:close/>
                    <a:moveTo>
                      <a:pt x="611" y="345"/>
                    </a:moveTo>
                    <a:lnTo>
                      <a:pt x="611" y="345"/>
                    </a:lnTo>
                    <a:lnTo>
                      <a:pt x="607" y="345"/>
                    </a:lnTo>
                    <a:lnTo>
                      <a:pt x="603" y="349"/>
                    </a:lnTo>
                    <a:lnTo>
                      <a:pt x="603" y="349"/>
                    </a:lnTo>
                    <a:lnTo>
                      <a:pt x="603" y="349"/>
                    </a:lnTo>
                    <a:lnTo>
                      <a:pt x="601" y="351"/>
                    </a:lnTo>
                    <a:lnTo>
                      <a:pt x="601" y="355"/>
                    </a:lnTo>
                    <a:lnTo>
                      <a:pt x="601" y="375"/>
                    </a:lnTo>
                    <a:lnTo>
                      <a:pt x="601" y="375"/>
                    </a:lnTo>
                    <a:lnTo>
                      <a:pt x="601" y="377"/>
                    </a:lnTo>
                    <a:lnTo>
                      <a:pt x="603" y="381"/>
                    </a:lnTo>
                    <a:lnTo>
                      <a:pt x="603" y="381"/>
                    </a:lnTo>
                    <a:lnTo>
                      <a:pt x="607" y="383"/>
                    </a:lnTo>
                    <a:lnTo>
                      <a:pt x="611" y="385"/>
                    </a:lnTo>
                    <a:lnTo>
                      <a:pt x="617" y="385"/>
                    </a:lnTo>
                    <a:lnTo>
                      <a:pt x="617" y="385"/>
                    </a:lnTo>
                    <a:lnTo>
                      <a:pt x="621" y="383"/>
                    </a:lnTo>
                    <a:lnTo>
                      <a:pt x="625" y="381"/>
                    </a:lnTo>
                    <a:lnTo>
                      <a:pt x="625" y="381"/>
                    </a:lnTo>
                    <a:lnTo>
                      <a:pt x="625" y="381"/>
                    </a:lnTo>
                    <a:lnTo>
                      <a:pt x="627" y="377"/>
                    </a:lnTo>
                    <a:lnTo>
                      <a:pt x="627" y="375"/>
                    </a:lnTo>
                    <a:lnTo>
                      <a:pt x="627" y="355"/>
                    </a:lnTo>
                    <a:lnTo>
                      <a:pt x="627" y="355"/>
                    </a:lnTo>
                    <a:lnTo>
                      <a:pt x="627" y="351"/>
                    </a:lnTo>
                    <a:lnTo>
                      <a:pt x="625" y="349"/>
                    </a:lnTo>
                    <a:lnTo>
                      <a:pt x="625" y="349"/>
                    </a:lnTo>
                    <a:lnTo>
                      <a:pt x="625" y="349"/>
                    </a:lnTo>
                    <a:lnTo>
                      <a:pt x="625" y="349"/>
                    </a:lnTo>
                    <a:lnTo>
                      <a:pt x="621" y="345"/>
                    </a:lnTo>
                    <a:lnTo>
                      <a:pt x="617" y="345"/>
                    </a:lnTo>
                    <a:lnTo>
                      <a:pt x="611" y="345"/>
                    </a:lnTo>
                    <a:lnTo>
                      <a:pt x="611" y="345"/>
                    </a:lnTo>
                    <a:close/>
                    <a:moveTo>
                      <a:pt x="617" y="351"/>
                    </a:moveTo>
                    <a:lnTo>
                      <a:pt x="611" y="351"/>
                    </a:lnTo>
                    <a:lnTo>
                      <a:pt x="611" y="351"/>
                    </a:lnTo>
                    <a:lnTo>
                      <a:pt x="607" y="353"/>
                    </a:lnTo>
                    <a:lnTo>
                      <a:pt x="607" y="353"/>
                    </a:lnTo>
                    <a:lnTo>
                      <a:pt x="607" y="353"/>
                    </a:lnTo>
                    <a:lnTo>
                      <a:pt x="607" y="355"/>
                    </a:lnTo>
                    <a:lnTo>
                      <a:pt x="607" y="375"/>
                    </a:lnTo>
                    <a:lnTo>
                      <a:pt x="607" y="375"/>
                    </a:lnTo>
                    <a:lnTo>
                      <a:pt x="607" y="377"/>
                    </a:lnTo>
                    <a:lnTo>
                      <a:pt x="607" y="377"/>
                    </a:lnTo>
                    <a:lnTo>
                      <a:pt x="611" y="379"/>
                    </a:lnTo>
                    <a:lnTo>
                      <a:pt x="617" y="379"/>
                    </a:lnTo>
                    <a:lnTo>
                      <a:pt x="617" y="379"/>
                    </a:lnTo>
                    <a:lnTo>
                      <a:pt x="621" y="377"/>
                    </a:lnTo>
                    <a:lnTo>
                      <a:pt x="621" y="377"/>
                    </a:lnTo>
                    <a:lnTo>
                      <a:pt x="621" y="377"/>
                    </a:lnTo>
                    <a:lnTo>
                      <a:pt x="623" y="375"/>
                    </a:lnTo>
                    <a:lnTo>
                      <a:pt x="623" y="355"/>
                    </a:lnTo>
                    <a:lnTo>
                      <a:pt x="623" y="355"/>
                    </a:lnTo>
                    <a:lnTo>
                      <a:pt x="621" y="353"/>
                    </a:lnTo>
                    <a:lnTo>
                      <a:pt x="621" y="353"/>
                    </a:lnTo>
                    <a:lnTo>
                      <a:pt x="621" y="353"/>
                    </a:lnTo>
                    <a:lnTo>
                      <a:pt x="617" y="351"/>
                    </a:lnTo>
                    <a:lnTo>
                      <a:pt x="617" y="351"/>
                    </a:lnTo>
                    <a:close/>
                    <a:moveTo>
                      <a:pt x="584" y="351"/>
                    </a:moveTo>
                    <a:lnTo>
                      <a:pt x="578" y="351"/>
                    </a:lnTo>
                    <a:lnTo>
                      <a:pt x="578" y="351"/>
                    </a:lnTo>
                    <a:lnTo>
                      <a:pt x="576" y="353"/>
                    </a:lnTo>
                    <a:lnTo>
                      <a:pt x="576" y="353"/>
                    </a:lnTo>
                    <a:lnTo>
                      <a:pt x="576" y="353"/>
                    </a:lnTo>
                    <a:lnTo>
                      <a:pt x="574" y="355"/>
                    </a:lnTo>
                    <a:lnTo>
                      <a:pt x="574" y="375"/>
                    </a:lnTo>
                    <a:lnTo>
                      <a:pt x="574" y="375"/>
                    </a:lnTo>
                    <a:lnTo>
                      <a:pt x="576" y="377"/>
                    </a:lnTo>
                    <a:lnTo>
                      <a:pt x="576" y="377"/>
                    </a:lnTo>
                    <a:lnTo>
                      <a:pt x="578" y="379"/>
                    </a:lnTo>
                    <a:lnTo>
                      <a:pt x="584" y="379"/>
                    </a:lnTo>
                    <a:lnTo>
                      <a:pt x="584" y="379"/>
                    </a:lnTo>
                    <a:lnTo>
                      <a:pt x="587" y="377"/>
                    </a:lnTo>
                    <a:lnTo>
                      <a:pt x="587" y="377"/>
                    </a:lnTo>
                    <a:lnTo>
                      <a:pt x="587" y="377"/>
                    </a:lnTo>
                    <a:lnTo>
                      <a:pt x="589" y="375"/>
                    </a:lnTo>
                    <a:lnTo>
                      <a:pt x="589" y="355"/>
                    </a:lnTo>
                    <a:lnTo>
                      <a:pt x="589" y="355"/>
                    </a:lnTo>
                    <a:lnTo>
                      <a:pt x="587" y="353"/>
                    </a:lnTo>
                    <a:lnTo>
                      <a:pt x="587" y="353"/>
                    </a:lnTo>
                    <a:lnTo>
                      <a:pt x="587" y="353"/>
                    </a:lnTo>
                    <a:lnTo>
                      <a:pt x="584" y="351"/>
                    </a:lnTo>
                    <a:lnTo>
                      <a:pt x="584" y="351"/>
                    </a:lnTo>
                    <a:close/>
                    <a:moveTo>
                      <a:pt x="415" y="345"/>
                    </a:moveTo>
                    <a:lnTo>
                      <a:pt x="415" y="345"/>
                    </a:lnTo>
                    <a:lnTo>
                      <a:pt x="411" y="345"/>
                    </a:lnTo>
                    <a:lnTo>
                      <a:pt x="409" y="349"/>
                    </a:lnTo>
                    <a:lnTo>
                      <a:pt x="409" y="349"/>
                    </a:lnTo>
                    <a:lnTo>
                      <a:pt x="409" y="349"/>
                    </a:lnTo>
                    <a:lnTo>
                      <a:pt x="407" y="351"/>
                    </a:lnTo>
                    <a:lnTo>
                      <a:pt x="405" y="355"/>
                    </a:lnTo>
                    <a:lnTo>
                      <a:pt x="405" y="375"/>
                    </a:lnTo>
                    <a:lnTo>
                      <a:pt x="405" y="375"/>
                    </a:lnTo>
                    <a:lnTo>
                      <a:pt x="407" y="377"/>
                    </a:lnTo>
                    <a:lnTo>
                      <a:pt x="409" y="381"/>
                    </a:lnTo>
                    <a:lnTo>
                      <a:pt x="409" y="381"/>
                    </a:lnTo>
                    <a:lnTo>
                      <a:pt x="411" y="383"/>
                    </a:lnTo>
                    <a:lnTo>
                      <a:pt x="415" y="385"/>
                    </a:lnTo>
                    <a:lnTo>
                      <a:pt x="423" y="385"/>
                    </a:lnTo>
                    <a:lnTo>
                      <a:pt x="423" y="385"/>
                    </a:lnTo>
                    <a:lnTo>
                      <a:pt x="427" y="383"/>
                    </a:lnTo>
                    <a:lnTo>
                      <a:pt x="429" y="381"/>
                    </a:lnTo>
                    <a:lnTo>
                      <a:pt x="429" y="381"/>
                    </a:lnTo>
                    <a:lnTo>
                      <a:pt x="429" y="381"/>
                    </a:lnTo>
                    <a:lnTo>
                      <a:pt x="431" y="377"/>
                    </a:lnTo>
                    <a:lnTo>
                      <a:pt x="433" y="375"/>
                    </a:lnTo>
                    <a:lnTo>
                      <a:pt x="433" y="355"/>
                    </a:lnTo>
                    <a:lnTo>
                      <a:pt x="433" y="355"/>
                    </a:lnTo>
                    <a:lnTo>
                      <a:pt x="431" y="351"/>
                    </a:lnTo>
                    <a:lnTo>
                      <a:pt x="429" y="349"/>
                    </a:lnTo>
                    <a:lnTo>
                      <a:pt x="429" y="349"/>
                    </a:lnTo>
                    <a:lnTo>
                      <a:pt x="429" y="349"/>
                    </a:lnTo>
                    <a:lnTo>
                      <a:pt x="429" y="349"/>
                    </a:lnTo>
                    <a:lnTo>
                      <a:pt x="427" y="345"/>
                    </a:lnTo>
                    <a:lnTo>
                      <a:pt x="423" y="345"/>
                    </a:lnTo>
                    <a:lnTo>
                      <a:pt x="415" y="345"/>
                    </a:lnTo>
                    <a:lnTo>
                      <a:pt x="415" y="345"/>
                    </a:lnTo>
                    <a:close/>
                    <a:moveTo>
                      <a:pt x="516" y="345"/>
                    </a:moveTo>
                    <a:lnTo>
                      <a:pt x="516" y="345"/>
                    </a:lnTo>
                    <a:lnTo>
                      <a:pt x="512" y="345"/>
                    </a:lnTo>
                    <a:lnTo>
                      <a:pt x="508" y="349"/>
                    </a:lnTo>
                    <a:lnTo>
                      <a:pt x="508" y="349"/>
                    </a:lnTo>
                    <a:lnTo>
                      <a:pt x="508" y="349"/>
                    </a:lnTo>
                    <a:lnTo>
                      <a:pt x="506" y="351"/>
                    </a:lnTo>
                    <a:lnTo>
                      <a:pt x="506" y="355"/>
                    </a:lnTo>
                    <a:lnTo>
                      <a:pt x="506" y="375"/>
                    </a:lnTo>
                    <a:lnTo>
                      <a:pt x="506" y="375"/>
                    </a:lnTo>
                    <a:lnTo>
                      <a:pt x="506" y="377"/>
                    </a:lnTo>
                    <a:lnTo>
                      <a:pt x="508" y="381"/>
                    </a:lnTo>
                    <a:lnTo>
                      <a:pt x="508" y="381"/>
                    </a:lnTo>
                    <a:lnTo>
                      <a:pt x="512" y="383"/>
                    </a:lnTo>
                    <a:lnTo>
                      <a:pt x="516" y="385"/>
                    </a:lnTo>
                    <a:lnTo>
                      <a:pt x="522" y="385"/>
                    </a:lnTo>
                    <a:lnTo>
                      <a:pt x="522" y="385"/>
                    </a:lnTo>
                    <a:lnTo>
                      <a:pt x="526" y="383"/>
                    </a:lnTo>
                    <a:lnTo>
                      <a:pt x="530" y="381"/>
                    </a:lnTo>
                    <a:lnTo>
                      <a:pt x="530" y="381"/>
                    </a:lnTo>
                    <a:lnTo>
                      <a:pt x="530" y="381"/>
                    </a:lnTo>
                    <a:lnTo>
                      <a:pt x="532" y="377"/>
                    </a:lnTo>
                    <a:lnTo>
                      <a:pt x="532" y="375"/>
                    </a:lnTo>
                    <a:lnTo>
                      <a:pt x="532" y="355"/>
                    </a:lnTo>
                    <a:lnTo>
                      <a:pt x="532" y="355"/>
                    </a:lnTo>
                    <a:lnTo>
                      <a:pt x="532" y="351"/>
                    </a:lnTo>
                    <a:lnTo>
                      <a:pt x="530" y="349"/>
                    </a:lnTo>
                    <a:lnTo>
                      <a:pt x="530" y="349"/>
                    </a:lnTo>
                    <a:lnTo>
                      <a:pt x="530" y="349"/>
                    </a:lnTo>
                    <a:lnTo>
                      <a:pt x="530" y="349"/>
                    </a:lnTo>
                    <a:lnTo>
                      <a:pt x="526" y="345"/>
                    </a:lnTo>
                    <a:lnTo>
                      <a:pt x="522" y="345"/>
                    </a:lnTo>
                    <a:lnTo>
                      <a:pt x="516" y="345"/>
                    </a:lnTo>
                    <a:lnTo>
                      <a:pt x="516" y="345"/>
                    </a:lnTo>
                    <a:close/>
                    <a:moveTo>
                      <a:pt x="522" y="351"/>
                    </a:moveTo>
                    <a:lnTo>
                      <a:pt x="516" y="351"/>
                    </a:lnTo>
                    <a:lnTo>
                      <a:pt x="516" y="351"/>
                    </a:lnTo>
                    <a:lnTo>
                      <a:pt x="512" y="353"/>
                    </a:lnTo>
                    <a:lnTo>
                      <a:pt x="512" y="353"/>
                    </a:lnTo>
                    <a:lnTo>
                      <a:pt x="512" y="353"/>
                    </a:lnTo>
                    <a:lnTo>
                      <a:pt x="512" y="355"/>
                    </a:lnTo>
                    <a:lnTo>
                      <a:pt x="512" y="375"/>
                    </a:lnTo>
                    <a:lnTo>
                      <a:pt x="512" y="375"/>
                    </a:lnTo>
                    <a:lnTo>
                      <a:pt x="512" y="377"/>
                    </a:lnTo>
                    <a:lnTo>
                      <a:pt x="512" y="377"/>
                    </a:lnTo>
                    <a:lnTo>
                      <a:pt x="516" y="379"/>
                    </a:lnTo>
                    <a:lnTo>
                      <a:pt x="522" y="379"/>
                    </a:lnTo>
                    <a:lnTo>
                      <a:pt x="522" y="379"/>
                    </a:lnTo>
                    <a:lnTo>
                      <a:pt x="526" y="377"/>
                    </a:lnTo>
                    <a:lnTo>
                      <a:pt x="526" y="377"/>
                    </a:lnTo>
                    <a:lnTo>
                      <a:pt x="526" y="377"/>
                    </a:lnTo>
                    <a:lnTo>
                      <a:pt x="526" y="375"/>
                    </a:lnTo>
                    <a:lnTo>
                      <a:pt x="526" y="355"/>
                    </a:lnTo>
                    <a:lnTo>
                      <a:pt x="526" y="355"/>
                    </a:lnTo>
                    <a:lnTo>
                      <a:pt x="526" y="353"/>
                    </a:lnTo>
                    <a:lnTo>
                      <a:pt x="526" y="353"/>
                    </a:lnTo>
                    <a:lnTo>
                      <a:pt x="526" y="353"/>
                    </a:lnTo>
                    <a:lnTo>
                      <a:pt x="522" y="351"/>
                    </a:lnTo>
                    <a:lnTo>
                      <a:pt x="522" y="351"/>
                    </a:lnTo>
                    <a:close/>
                    <a:moveTo>
                      <a:pt x="482" y="345"/>
                    </a:moveTo>
                    <a:lnTo>
                      <a:pt x="482" y="345"/>
                    </a:lnTo>
                    <a:lnTo>
                      <a:pt x="478" y="345"/>
                    </a:lnTo>
                    <a:lnTo>
                      <a:pt x="474" y="349"/>
                    </a:lnTo>
                    <a:lnTo>
                      <a:pt x="474" y="349"/>
                    </a:lnTo>
                    <a:lnTo>
                      <a:pt x="474" y="349"/>
                    </a:lnTo>
                    <a:lnTo>
                      <a:pt x="472" y="351"/>
                    </a:lnTo>
                    <a:lnTo>
                      <a:pt x="472" y="355"/>
                    </a:lnTo>
                    <a:lnTo>
                      <a:pt x="472" y="375"/>
                    </a:lnTo>
                    <a:lnTo>
                      <a:pt x="472" y="375"/>
                    </a:lnTo>
                    <a:lnTo>
                      <a:pt x="472" y="377"/>
                    </a:lnTo>
                    <a:lnTo>
                      <a:pt x="474" y="381"/>
                    </a:lnTo>
                    <a:lnTo>
                      <a:pt x="474" y="381"/>
                    </a:lnTo>
                    <a:lnTo>
                      <a:pt x="478" y="383"/>
                    </a:lnTo>
                    <a:lnTo>
                      <a:pt x="482" y="385"/>
                    </a:lnTo>
                    <a:lnTo>
                      <a:pt x="488" y="385"/>
                    </a:lnTo>
                    <a:lnTo>
                      <a:pt x="488" y="385"/>
                    </a:lnTo>
                    <a:lnTo>
                      <a:pt x="492" y="383"/>
                    </a:lnTo>
                    <a:lnTo>
                      <a:pt x="496" y="381"/>
                    </a:lnTo>
                    <a:lnTo>
                      <a:pt x="496" y="381"/>
                    </a:lnTo>
                    <a:lnTo>
                      <a:pt x="496" y="381"/>
                    </a:lnTo>
                    <a:lnTo>
                      <a:pt x="498" y="377"/>
                    </a:lnTo>
                    <a:lnTo>
                      <a:pt x="498" y="375"/>
                    </a:lnTo>
                    <a:lnTo>
                      <a:pt x="498" y="355"/>
                    </a:lnTo>
                    <a:lnTo>
                      <a:pt x="498" y="355"/>
                    </a:lnTo>
                    <a:lnTo>
                      <a:pt x="498" y="351"/>
                    </a:lnTo>
                    <a:lnTo>
                      <a:pt x="496" y="349"/>
                    </a:lnTo>
                    <a:lnTo>
                      <a:pt x="496" y="349"/>
                    </a:lnTo>
                    <a:lnTo>
                      <a:pt x="496" y="349"/>
                    </a:lnTo>
                    <a:lnTo>
                      <a:pt x="496" y="349"/>
                    </a:lnTo>
                    <a:lnTo>
                      <a:pt x="492" y="345"/>
                    </a:lnTo>
                    <a:lnTo>
                      <a:pt x="488" y="345"/>
                    </a:lnTo>
                    <a:lnTo>
                      <a:pt x="482" y="345"/>
                    </a:lnTo>
                    <a:lnTo>
                      <a:pt x="482" y="345"/>
                    </a:lnTo>
                    <a:close/>
                    <a:moveTo>
                      <a:pt x="488" y="351"/>
                    </a:moveTo>
                    <a:lnTo>
                      <a:pt x="482" y="351"/>
                    </a:lnTo>
                    <a:lnTo>
                      <a:pt x="482" y="351"/>
                    </a:lnTo>
                    <a:lnTo>
                      <a:pt x="478" y="353"/>
                    </a:lnTo>
                    <a:lnTo>
                      <a:pt x="478" y="353"/>
                    </a:lnTo>
                    <a:lnTo>
                      <a:pt x="478" y="353"/>
                    </a:lnTo>
                    <a:lnTo>
                      <a:pt x="478" y="355"/>
                    </a:lnTo>
                    <a:lnTo>
                      <a:pt x="478" y="375"/>
                    </a:lnTo>
                    <a:lnTo>
                      <a:pt x="478" y="375"/>
                    </a:lnTo>
                    <a:lnTo>
                      <a:pt x="478" y="377"/>
                    </a:lnTo>
                    <a:lnTo>
                      <a:pt x="478" y="377"/>
                    </a:lnTo>
                    <a:lnTo>
                      <a:pt x="482" y="379"/>
                    </a:lnTo>
                    <a:lnTo>
                      <a:pt x="488" y="379"/>
                    </a:lnTo>
                    <a:lnTo>
                      <a:pt x="488" y="379"/>
                    </a:lnTo>
                    <a:lnTo>
                      <a:pt x="492" y="377"/>
                    </a:lnTo>
                    <a:lnTo>
                      <a:pt x="492" y="377"/>
                    </a:lnTo>
                    <a:lnTo>
                      <a:pt x="492" y="377"/>
                    </a:lnTo>
                    <a:lnTo>
                      <a:pt x="494" y="375"/>
                    </a:lnTo>
                    <a:lnTo>
                      <a:pt x="494" y="355"/>
                    </a:lnTo>
                    <a:lnTo>
                      <a:pt x="494" y="355"/>
                    </a:lnTo>
                    <a:lnTo>
                      <a:pt x="492" y="353"/>
                    </a:lnTo>
                    <a:lnTo>
                      <a:pt x="492" y="353"/>
                    </a:lnTo>
                    <a:lnTo>
                      <a:pt x="492" y="353"/>
                    </a:lnTo>
                    <a:lnTo>
                      <a:pt x="488" y="351"/>
                    </a:lnTo>
                    <a:lnTo>
                      <a:pt x="488" y="351"/>
                    </a:lnTo>
                    <a:close/>
                    <a:moveTo>
                      <a:pt x="449" y="345"/>
                    </a:moveTo>
                    <a:lnTo>
                      <a:pt x="449" y="345"/>
                    </a:lnTo>
                    <a:lnTo>
                      <a:pt x="445" y="345"/>
                    </a:lnTo>
                    <a:lnTo>
                      <a:pt x="443" y="349"/>
                    </a:lnTo>
                    <a:lnTo>
                      <a:pt x="443" y="349"/>
                    </a:lnTo>
                    <a:lnTo>
                      <a:pt x="443" y="349"/>
                    </a:lnTo>
                    <a:lnTo>
                      <a:pt x="439" y="351"/>
                    </a:lnTo>
                    <a:lnTo>
                      <a:pt x="439" y="355"/>
                    </a:lnTo>
                    <a:lnTo>
                      <a:pt x="439" y="375"/>
                    </a:lnTo>
                    <a:lnTo>
                      <a:pt x="439" y="375"/>
                    </a:lnTo>
                    <a:lnTo>
                      <a:pt x="439" y="377"/>
                    </a:lnTo>
                    <a:lnTo>
                      <a:pt x="443" y="381"/>
                    </a:lnTo>
                    <a:lnTo>
                      <a:pt x="443" y="381"/>
                    </a:lnTo>
                    <a:lnTo>
                      <a:pt x="445" y="383"/>
                    </a:lnTo>
                    <a:lnTo>
                      <a:pt x="449" y="385"/>
                    </a:lnTo>
                    <a:lnTo>
                      <a:pt x="454" y="385"/>
                    </a:lnTo>
                    <a:lnTo>
                      <a:pt x="454" y="385"/>
                    </a:lnTo>
                    <a:lnTo>
                      <a:pt x="458" y="383"/>
                    </a:lnTo>
                    <a:lnTo>
                      <a:pt x="462" y="381"/>
                    </a:lnTo>
                    <a:lnTo>
                      <a:pt x="462" y="381"/>
                    </a:lnTo>
                    <a:lnTo>
                      <a:pt x="462" y="381"/>
                    </a:lnTo>
                    <a:lnTo>
                      <a:pt x="464" y="377"/>
                    </a:lnTo>
                    <a:lnTo>
                      <a:pt x="464" y="375"/>
                    </a:lnTo>
                    <a:lnTo>
                      <a:pt x="464" y="355"/>
                    </a:lnTo>
                    <a:lnTo>
                      <a:pt x="464" y="355"/>
                    </a:lnTo>
                    <a:lnTo>
                      <a:pt x="464" y="351"/>
                    </a:lnTo>
                    <a:lnTo>
                      <a:pt x="462" y="349"/>
                    </a:lnTo>
                    <a:lnTo>
                      <a:pt x="462" y="349"/>
                    </a:lnTo>
                    <a:lnTo>
                      <a:pt x="462" y="349"/>
                    </a:lnTo>
                    <a:lnTo>
                      <a:pt x="462" y="349"/>
                    </a:lnTo>
                    <a:lnTo>
                      <a:pt x="458" y="345"/>
                    </a:lnTo>
                    <a:lnTo>
                      <a:pt x="454" y="345"/>
                    </a:lnTo>
                    <a:lnTo>
                      <a:pt x="449" y="345"/>
                    </a:lnTo>
                    <a:lnTo>
                      <a:pt x="449" y="345"/>
                    </a:lnTo>
                    <a:close/>
                    <a:moveTo>
                      <a:pt x="454" y="351"/>
                    </a:moveTo>
                    <a:lnTo>
                      <a:pt x="449" y="351"/>
                    </a:lnTo>
                    <a:lnTo>
                      <a:pt x="449" y="351"/>
                    </a:lnTo>
                    <a:lnTo>
                      <a:pt x="447" y="353"/>
                    </a:lnTo>
                    <a:lnTo>
                      <a:pt x="447" y="353"/>
                    </a:lnTo>
                    <a:lnTo>
                      <a:pt x="447" y="353"/>
                    </a:lnTo>
                    <a:lnTo>
                      <a:pt x="445" y="355"/>
                    </a:lnTo>
                    <a:lnTo>
                      <a:pt x="445" y="375"/>
                    </a:lnTo>
                    <a:lnTo>
                      <a:pt x="445" y="375"/>
                    </a:lnTo>
                    <a:lnTo>
                      <a:pt x="447" y="377"/>
                    </a:lnTo>
                    <a:lnTo>
                      <a:pt x="447" y="377"/>
                    </a:lnTo>
                    <a:lnTo>
                      <a:pt x="449" y="379"/>
                    </a:lnTo>
                    <a:lnTo>
                      <a:pt x="454" y="379"/>
                    </a:lnTo>
                    <a:lnTo>
                      <a:pt x="454" y="379"/>
                    </a:lnTo>
                    <a:lnTo>
                      <a:pt x="458" y="377"/>
                    </a:lnTo>
                    <a:lnTo>
                      <a:pt x="458" y="377"/>
                    </a:lnTo>
                    <a:lnTo>
                      <a:pt x="458" y="377"/>
                    </a:lnTo>
                    <a:lnTo>
                      <a:pt x="460" y="375"/>
                    </a:lnTo>
                    <a:lnTo>
                      <a:pt x="460" y="355"/>
                    </a:lnTo>
                    <a:lnTo>
                      <a:pt x="460" y="355"/>
                    </a:lnTo>
                    <a:lnTo>
                      <a:pt x="458" y="353"/>
                    </a:lnTo>
                    <a:lnTo>
                      <a:pt x="458" y="353"/>
                    </a:lnTo>
                    <a:lnTo>
                      <a:pt x="458" y="353"/>
                    </a:lnTo>
                    <a:lnTo>
                      <a:pt x="454" y="351"/>
                    </a:lnTo>
                    <a:lnTo>
                      <a:pt x="454" y="351"/>
                    </a:lnTo>
                    <a:close/>
                    <a:moveTo>
                      <a:pt x="423" y="351"/>
                    </a:moveTo>
                    <a:lnTo>
                      <a:pt x="415" y="351"/>
                    </a:lnTo>
                    <a:lnTo>
                      <a:pt x="415" y="351"/>
                    </a:lnTo>
                    <a:lnTo>
                      <a:pt x="413" y="353"/>
                    </a:lnTo>
                    <a:lnTo>
                      <a:pt x="413" y="353"/>
                    </a:lnTo>
                    <a:lnTo>
                      <a:pt x="413" y="353"/>
                    </a:lnTo>
                    <a:lnTo>
                      <a:pt x="411" y="355"/>
                    </a:lnTo>
                    <a:lnTo>
                      <a:pt x="411" y="375"/>
                    </a:lnTo>
                    <a:lnTo>
                      <a:pt x="411" y="375"/>
                    </a:lnTo>
                    <a:lnTo>
                      <a:pt x="413" y="377"/>
                    </a:lnTo>
                    <a:lnTo>
                      <a:pt x="413" y="377"/>
                    </a:lnTo>
                    <a:lnTo>
                      <a:pt x="415" y="379"/>
                    </a:lnTo>
                    <a:lnTo>
                      <a:pt x="423" y="379"/>
                    </a:lnTo>
                    <a:lnTo>
                      <a:pt x="423" y="379"/>
                    </a:lnTo>
                    <a:lnTo>
                      <a:pt x="425" y="377"/>
                    </a:lnTo>
                    <a:lnTo>
                      <a:pt x="425" y="377"/>
                    </a:lnTo>
                    <a:lnTo>
                      <a:pt x="425" y="377"/>
                    </a:lnTo>
                    <a:lnTo>
                      <a:pt x="427" y="375"/>
                    </a:lnTo>
                    <a:lnTo>
                      <a:pt x="427" y="355"/>
                    </a:lnTo>
                    <a:lnTo>
                      <a:pt x="427" y="355"/>
                    </a:lnTo>
                    <a:lnTo>
                      <a:pt x="425" y="353"/>
                    </a:lnTo>
                    <a:lnTo>
                      <a:pt x="425" y="353"/>
                    </a:lnTo>
                    <a:lnTo>
                      <a:pt x="425" y="353"/>
                    </a:lnTo>
                    <a:lnTo>
                      <a:pt x="423" y="351"/>
                    </a:lnTo>
                    <a:lnTo>
                      <a:pt x="423" y="351"/>
                    </a:lnTo>
                    <a:close/>
                    <a:moveTo>
                      <a:pt x="252" y="345"/>
                    </a:moveTo>
                    <a:lnTo>
                      <a:pt x="252" y="345"/>
                    </a:lnTo>
                    <a:lnTo>
                      <a:pt x="250" y="345"/>
                    </a:lnTo>
                    <a:lnTo>
                      <a:pt x="246" y="349"/>
                    </a:lnTo>
                    <a:lnTo>
                      <a:pt x="246" y="349"/>
                    </a:lnTo>
                    <a:lnTo>
                      <a:pt x="246" y="349"/>
                    </a:lnTo>
                    <a:lnTo>
                      <a:pt x="244" y="351"/>
                    </a:lnTo>
                    <a:lnTo>
                      <a:pt x="242" y="355"/>
                    </a:lnTo>
                    <a:lnTo>
                      <a:pt x="242" y="375"/>
                    </a:lnTo>
                    <a:lnTo>
                      <a:pt x="242" y="375"/>
                    </a:lnTo>
                    <a:lnTo>
                      <a:pt x="244" y="377"/>
                    </a:lnTo>
                    <a:lnTo>
                      <a:pt x="246" y="381"/>
                    </a:lnTo>
                    <a:lnTo>
                      <a:pt x="246" y="381"/>
                    </a:lnTo>
                    <a:lnTo>
                      <a:pt x="250" y="383"/>
                    </a:lnTo>
                    <a:lnTo>
                      <a:pt x="252" y="385"/>
                    </a:lnTo>
                    <a:lnTo>
                      <a:pt x="260" y="385"/>
                    </a:lnTo>
                    <a:lnTo>
                      <a:pt x="260" y="385"/>
                    </a:lnTo>
                    <a:lnTo>
                      <a:pt x="264" y="383"/>
                    </a:lnTo>
                    <a:lnTo>
                      <a:pt x="266" y="381"/>
                    </a:lnTo>
                    <a:lnTo>
                      <a:pt x="266" y="381"/>
                    </a:lnTo>
                    <a:lnTo>
                      <a:pt x="266" y="381"/>
                    </a:lnTo>
                    <a:lnTo>
                      <a:pt x="268" y="377"/>
                    </a:lnTo>
                    <a:lnTo>
                      <a:pt x="270" y="375"/>
                    </a:lnTo>
                    <a:lnTo>
                      <a:pt x="270" y="355"/>
                    </a:lnTo>
                    <a:lnTo>
                      <a:pt x="270" y="355"/>
                    </a:lnTo>
                    <a:lnTo>
                      <a:pt x="268" y="351"/>
                    </a:lnTo>
                    <a:lnTo>
                      <a:pt x="266" y="349"/>
                    </a:lnTo>
                    <a:lnTo>
                      <a:pt x="266" y="349"/>
                    </a:lnTo>
                    <a:lnTo>
                      <a:pt x="266" y="349"/>
                    </a:lnTo>
                    <a:lnTo>
                      <a:pt x="266" y="349"/>
                    </a:lnTo>
                    <a:lnTo>
                      <a:pt x="264" y="345"/>
                    </a:lnTo>
                    <a:lnTo>
                      <a:pt x="260" y="345"/>
                    </a:lnTo>
                    <a:lnTo>
                      <a:pt x="252" y="345"/>
                    </a:lnTo>
                    <a:lnTo>
                      <a:pt x="252" y="345"/>
                    </a:lnTo>
                    <a:close/>
                    <a:moveTo>
                      <a:pt x="353" y="345"/>
                    </a:moveTo>
                    <a:lnTo>
                      <a:pt x="353" y="345"/>
                    </a:lnTo>
                    <a:lnTo>
                      <a:pt x="349" y="345"/>
                    </a:lnTo>
                    <a:lnTo>
                      <a:pt x="345" y="349"/>
                    </a:lnTo>
                    <a:lnTo>
                      <a:pt x="345" y="349"/>
                    </a:lnTo>
                    <a:lnTo>
                      <a:pt x="345" y="349"/>
                    </a:lnTo>
                    <a:lnTo>
                      <a:pt x="343" y="351"/>
                    </a:lnTo>
                    <a:lnTo>
                      <a:pt x="343" y="355"/>
                    </a:lnTo>
                    <a:lnTo>
                      <a:pt x="343" y="375"/>
                    </a:lnTo>
                    <a:lnTo>
                      <a:pt x="343" y="375"/>
                    </a:lnTo>
                    <a:lnTo>
                      <a:pt x="343" y="377"/>
                    </a:lnTo>
                    <a:lnTo>
                      <a:pt x="345" y="381"/>
                    </a:lnTo>
                    <a:lnTo>
                      <a:pt x="345" y="381"/>
                    </a:lnTo>
                    <a:lnTo>
                      <a:pt x="349" y="383"/>
                    </a:lnTo>
                    <a:lnTo>
                      <a:pt x="353" y="385"/>
                    </a:lnTo>
                    <a:lnTo>
                      <a:pt x="359" y="385"/>
                    </a:lnTo>
                    <a:lnTo>
                      <a:pt x="359" y="385"/>
                    </a:lnTo>
                    <a:lnTo>
                      <a:pt x="363" y="383"/>
                    </a:lnTo>
                    <a:lnTo>
                      <a:pt x="367" y="381"/>
                    </a:lnTo>
                    <a:lnTo>
                      <a:pt x="367" y="381"/>
                    </a:lnTo>
                    <a:lnTo>
                      <a:pt x="367" y="381"/>
                    </a:lnTo>
                    <a:lnTo>
                      <a:pt x="369" y="377"/>
                    </a:lnTo>
                    <a:lnTo>
                      <a:pt x="369" y="375"/>
                    </a:lnTo>
                    <a:lnTo>
                      <a:pt x="369" y="355"/>
                    </a:lnTo>
                    <a:lnTo>
                      <a:pt x="369" y="355"/>
                    </a:lnTo>
                    <a:lnTo>
                      <a:pt x="369" y="351"/>
                    </a:lnTo>
                    <a:lnTo>
                      <a:pt x="367" y="349"/>
                    </a:lnTo>
                    <a:lnTo>
                      <a:pt x="367" y="349"/>
                    </a:lnTo>
                    <a:lnTo>
                      <a:pt x="367" y="349"/>
                    </a:lnTo>
                    <a:lnTo>
                      <a:pt x="367" y="349"/>
                    </a:lnTo>
                    <a:lnTo>
                      <a:pt x="363" y="345"/>
                    </a:lnTo>
                    <a:lnTo>
                      <a:pt x="359" y="345"/>
                    </a:lnTo>
                    <a:lnTo>
                      <a:pt x="353" y="345"/>
                    </a:lnTo>
                    <a:lnTo>
                      <a:pt x="353" y="345"/>
                    </a:lnTo>
                    <a:close/>
                    <a:moveTo>
                      <a:pt x="359" y="351"/>
                    </a:moveTo>
                    <a:lnTo>
                      <a:pt x="353" y="351"/>
                    </a:lnTo>
                    <a:lnTo>
                      <a:pt x="353" y="351"/>
                    </a:lnTo>
                    <a:lnTo>
                      <a:pt x="349" y="353"/>
                    </a:lnTo>
                    <a:lnTo>
                      <a:pt x="349" y="353"/>
                    </a:lnTo>
                    <a:lnTo>
                      <a:pt x="349" y="353"/>
                    </a:lnTo>
                    <a:lnTo>
                      <a:pt x="349" y="355"/>
                    </a:lnTo>
                    <a:lnTo>
                      <a:pt x="349" y="375"/>
                    </a:lnTo>
                    <a:lnTo>
                      <a:pt x="349" y="375"/>
                    </a:lnTo>
                    <a:lnTo>
                      <a:pt x="349" y="377"/>
                    </a:lnTo>
                    <a:lnTo>
                      <a:pt x="349" y="377"/>
                    </a:lnTo>
                    <a:lnTo>
                      <a:pt x="353" y="379"/>
                    </a:lnTo>
                    <a:lnTo>
                      <a:pt x="359" y="379"/>
                    </a:lnTo>
                    <a:lnTo>
                      <a:pt x="359" y="379"/>
                    </a:lnTo>
                    <a:lnTo>
                      <a:pt x="363" y="377"/>
                    </a:lnTo>
                    <a:lnTo>
                      <a:pt x="363" y="377"/>
                    </a:lnTo>
                    <a:lnTo>
                      <a:pt x="363" y="377"/>
                    </a:lnTo>
                    <a:lnTo>
                      <a:pt x="365" y="375"/>
                    </a:lnTo>
                    <a:lnTo>
                      <a:pt x="365" y="355"/>
                    </a:lnTo>
                    <a:lnTo>
                      <a:pt x="365" y="355"/>
                    </a:lnTo>
                    <a:lnTo>
                      <a:pt x="363" y="353"/>
                    </a:lnTo>
                    <a:lnTo>
                      <a:pt x="363" y="353"/>
                    </a:lnTo>
                    <a:lnTo>
                      <a:pt x="363" y="353"/>
                    </a:lnTo>
                    <a:lnTo>
                      <a:pt x="359" y="351"/>
                    </a:lnTo>
                    <a:lnTo>
                      <a:pt x="359" y="351"/>
                    </a:lnTo>
                    <a:close/>
                    <a:moveTo>
                      <a:pt x="320" y="345"/>
                    </a:moveTo>
                    <a:lnTo>
                      <a:pt x="320" y="345"/>
                    </a:lnTo>
                    <a:lnTo>
                      <a:pt x="316" y="345"/>
                    </a:lnTo>
                    <a:lnTo>
                      <a:pt x="314" y="349"/>
                    </a:lnTo>
                    <a:lnTo>
                      <a:pt x="314" y="349"/>
                    </a:lnTo>
                    <a:lnTo>
                      <a:pt x="314" y="349"/>
                    </a:lnTo>
                    <a:lnTo>
                      <a:pt x="312" y="351"/>
                    </a:lnTo>
                    <a:lnTo>
                      <a:pt x="310" y="355"/>
                    </a:lnTo>
                    <a:lnTo>
                      <a:pt x="310" y="375"/>
                    </a:lnTo>
                    <a:lnTo>
                      <a:pt x="310" y="375"/>
                    </a:lnTo>
                    <a:lnTo>
                      <a:pt x="312" y="377"/>
                    </a:lnTo>
                    <a:lnTo>
                      <a:pt x="314" y="381"/>
                    </a:lnTo>
                    <a:lnTo>
                      <a:pt x="314" y="381"/>
                    </a:lnTo>
                    <a:lnTo>
                      <a:pt x="316" y="383"/>
                    </a:lnTo>
                    <a:lnTo>
                      <a:pt x="320" y="385"/>
                    </a:lnTo>
                    <a:lnTo>
                      <a:pt x="325" y="385"/>
                    </a:lnTo>
                    <a:lnTo>
                      <a:pt x="325" y="385"/>
                    </a:lnTo>
                    <a:lnTo>
                      <a:pt x="329" y="383"/>
                    </a:lnTo>
                    <a:lnTo>
                      <a:pt x="333" y="381"/>
                    </a:lnTo>
                    <a:lnTo>
                      <a:pt x="333" y="381"/>
                    </a:lnTo>
                    <a:lnTo>
                      <a:pt x="333" y="381"/>
                    </a:lnTo>
                    <a:lnTo>
                      <a:pt x="335" y="377"/>
                    </a:lnTo>
                    <a:lnTo>
                      <a:pt x="337" y="375"/>
                    </a:lnTo>
                    <a:lnTo>
                      <a:pt x="337" y="355"/>
                    </a:lnTo>
                    <a:lnTo>
                      <a:pt x="337" y="355"/>
                    </a:lnTo>
                    <a:lnTo>
                      <a:pt x="335" y="351"/>
                    </a:lnTo>
                    <a:lnTo>
                      <a:pt x="333" y="349"/>
                    </a:lnTo>
                    <a:lnTo>
                      <a:pt x="333" y="349"/>
                    </a:lnTo>
                    <a:lnTo>
                      <a:pt x="333" y="349"/>
                    </a:lnTo>
                    <a:lnTo>
                      <a:pt x="333" y="349"/>
                    </a:lnTo>
                    <a:lnTo>
                      <a:pt x="329" y="345"/>
                    </a:lnTo>
                    <a:lnTo>
                      <a:pt x="325" y="345"/>
                    </a:lnTo>
                    <a:lnTo>
                      <a:pt x="320" y="345"/>
                    </a:lnTo>
                    <a:lnTo>
                      <a:pt x="320" y="345"/>
                    </a:lnTo>
                    <a:close/>
                    <a:moveTo>
                      <a:pt x="325" y="351"/>
                    </a:moveTo>
                    <a:lnTo>
                      <a:pt x="320" y="351"/>
                    </a:lnTo>
                    <a:lnTo>
                      <a:pt x="320" y="351"/>
                    </a:lnTo>
                    <a:lnTo>
                      <a:pt x="318" y="353"/>
                    </a:lnTo>
                    <a:lnTo>
                      <a:pt x="318" y="353"/>
                    </a:lnTo>
                    <a:lnTo>
                      <a:pt x="318" y="353"/>
                    </a:lnTo>
                    <a:lnTo>
                      <a:pt x="316" y="355"/>
                    </a:lnTo>
                    <a:lnTo>
                      <a:pt x="316" y="375"/>
                    </a:lnTo>
                    <a:lnTo>
                      <a:pt x="316" y="375"/>
                    </a:lnTo>
                    <a:lnTo>
                      <a:pt x="318" y="377"/>
                    </a:lnTo>
                    <a:lnTo>
                      <a:pt x="318" y="377"/>
                    </a:lnTo>
                    <a:lnTo>
                      <a:pt x="320" y="379"/>
                    </a:lnTo>
                    <a:lnTo>
                      <a:pt x="325" y="379"/>
                    </a:lnTo>
                    <a:lnTo>
                      <a:pt x="325" y="379"/>
                    </a:lnTo>
                    <a:lnTo>
                      <a:pt x="329" y="377"/>
                    </a:lnTo>
                    <a:lnTo>
                      <a:pt x="329" y="377"/>
                    </a:lnTo>
                    <a:lnTo>
                      <a:pt x="329" y="377"/>
                    </a:lnTo>
                    <a:lnTo>
                      <a:pt x="331" y="375"/>
                    </a:lnTo>
                    <a:lnTo>
                      <a:pt x="331" y="355"/>
                    </a:lnTo>
                    <a:lnTo>
                      <a:pt x="331" y="355"/>
                    </a:lnTo>
                    <a:lnTo>
                      <a:pt x="329" y="353"/>
                    </a:lnTo>
                    <a:lnTo>
                      <a:pt x="329" y="353"/>
                    </a:lnTo>
                    <a:lnTo>
                      <a:pt x="329" y="353"/>
                    </a:lnTo>
                    <a:lnTo>
                      <a:pt x="325" y="351"/>
                    </a:lnTo>
                    <a:lnTo>
                      <a:pt x="325" y="351"/>
                    </a:lnTo>
                    <a:close/>
                    <a:moveTo>
                      <a:pt x="286" y="345"/>
                    </a:moveTo>
                    <a:lnTo>
                      <a:pt x="286" y="345"/>
                    </a:lnTo>
                    <a:lnTo>
                      <a:pt x="282" y="345"/>
                    </a:lnTo>
                    <a:lnTo>
                      <a:pt x="280" y="349"/>
                    </a:lnTo>
                    <a:lnTo>
                      <a:pt x="280" y="349"/>
                    </a:lnTo>
                    <a:lnTo>
                      <a:pt x="280" y="349"/>
                    </a:lnTo>
                    <a:lnTo>
                      <a:pt x="278" y="351"/>
                    </a:lnTo>
                    <a:lnTo>
                      <a:pt x="276" y="355"/>
                    </a:lnTo>
                    <a:lnTo>
                      <a:pt x="276" y="375"/>
                    </a:lnTo>
                    <a:lnTo>
                      <a:pt x="276" y="375"/>
                    </a:lnTo>
                    <a:lnTo>
                      <a:pt x="278" y="377"/>
                    </a:lnTo>
                    <a:lnTo>
                      <a:pt x="280" y="381"/>
                    </a:lnTo>
                    <a:lnTo>
                      <a:pt x="280" y="381"/>
                    </a:lnTo>
                    <a:lnTo>
                      <a:pt x="282" y="383"/>
                    </a:lnTo>
                    <a:lnTo>
                      <a:pt x="286" y="385"/>
                    </a:lnTo>
                    <a:lnTo>
                      <a:pt x="294" y="385"/>
                    </a:lnTo>
                    <a:lnTo>
                      <a:pt x="294" y="385"/>
                    </a:lnTo>
                    <a:lnTo>
                      <a:pt x="298" y="383"/>
                    </a:lnTo>
                    <a:lnTo>
                      <a:pt x="300" y="381"/>
                    </a:lnTo>
                    <a:lnTo>
                      <a:pt x="300" y="381"/>
                    </a:lnTo>
                    <a:lnTo>
                      <a:pt x="300" y="381"/>
                    </a:lnTo>
                    <a:lnTo>
                      <a:pt x="302" y="377"/>
                    </a:lnTo>
                    <a:lnTo>
                      <a:pt x="304" y="375"/>
                    </a:lnTo>
                    <a:lnTo>
                      <a:pt x="304" y="355"/>
                    </a:lnTo>
                    <a:lnTo>
                      <a:pt x="304" y="355"/>
                    </a:lnTo>
                    <a:lnTo>
                      <a:pt x="302" y="351"/>
                    </a:lnTo>
                    <a:lnTo>
                      <a:pt x="300" y="349"/>
                    </a:lnTo>
                    <a:lnTo>
                      <a:pt x="300" y="349"/>
                    </a:lnTo>
                    <a:lnTo>
                      <a:pt x="300" y="349"/>
                    </a:lnTo>
                    <a:lnTo>
                      <a:pt x="300" y="349"/>
                    </a:lnTo>
                    <a:lnTo>
                      <a:pt x="298" y="345"/>
                    </a:lnTo>
                    <a:lnTo>
                      <a:pt x="294" y="345"/>
                    </a:lnTo>
                    <a:lnTo>
                      <a:pt x="286" y="345"/>
                    </a:lnTo>
                    <a:lnTo>
                      <a:pt x="286" y="345"/>
                    </a:lnTo>
                    <a:close/>
                    <a:moveTo>
                      <a:pt x="294" y="351"/>
                    </a:moveTo>
                    <a:lnTo>
                      <a:pt x="286" y="351"/>
                    </a:lnTo>
                    <a:lnTo>
                      <a:pt x="286" y="351"/>
                    </a:lnTo>
                    <a:lnTo>
                      <a:pt x="284" y="353"/>
                    </a:lnTo>
                    <a:lnTo>
                      <a:pt x="284" y="353"/>
                    </a:lnTo>
                    <a:lnTo>
                      <a:pt x="284" y="353"/>
                    </a:lnTo>
                    <a:lnTo>
                      <a:pt x="282" y="355"/>
                    </a:lnTo>
                    <a:lnTo>
                      <a:pt x="282" y="375"/>
                    </a:lnTo>
                    <a:lnTo>
                      <a:pt x="282" y="375"/>
                    </a:lnTo>
                    <a:lnTo>
                      <a:pt x="284" y="377"/>
                    </a:lnTo>
                    <a:lnTo>
                      <a:pt x="284" y="377"/>
                    </a:lnTo>
                    <a:lnTo>
                      <a:pt x="286" y="379"/>
                    </a:lnTo>
                    <a:lnTo>
                      <a:pt x="294" y="379"/>
                    </a:lnTo>
                    <a:lnTo>
                      <a:pt x="294" y="379"/>
                    </a:lnTo>
                    <a:lnTo>
                      <a:pt x="296" y="377"/>
                    </a:lnTo>
                    <a:lnTo>
                      <a:pt x="296" y="377"/>
                    </a:lnTo>
                    <a:lnTo>
                      <a:pt x="296" y="377"/>
                    </a:lnTo>
                    <a:lnTo>
                      <a:pt x="298" y="375"/>
                    </a:lnTo>
                    <a:lnTo>
                      <a:pt x="298" y="355"/>
                    </a:lnTo>
                    <a:lnTo>
                      <a:pt x="298" y="355"/>
                    </a:lnTo>
                    <a:lnTo>
                      <a:pt x="296" y="353"/>
                    </a:lnTo>
                    <a:lnTo>
                      <a:pt x="296" y="353"/>
                    </a:lnTo>
                    <a:lnTo>
                      <a:pt x="296" y="353"/>
                    </a:lnTo>
                    <a:lnTo>
                      <a:pt x="294" y="351"/>
                    </a:lnTo>
                    <a:lnTo>
                      <a:pt x="294" y="351"/>
                    </a:lnTo>
                    <a:close/>
                    <a:moveTo>
                      <a:pt x="260" y="351"/>
                    </a:moveTo>
                    <a:lnTo>
                      <a:pt x="252" y="351"/>
                    </a:lnTo>
                    <a:lnTo>
                      <a:pt x="252" y="351"/>
                    </a:lnTo>
                    <a:lnTo>
                      <a:pt x="250" y="353"/>
                    </a:lnTo>
                    <a:lnTo>
                      <a:pt x="250" y="353"/>
                    </a:lnTo>
                    <a:lnTo>
                      <a:pt x="250" y="353"/>
                    </a:lnTo>
                    <a:lnTo>
                      <a:pt x="248" y="355"/>
                    </a:lnTo>
                    <a:lnTo>
                      <a:pt x="248" y="375"/>
                    </a:lnTo>
                    <a:lnTo>
                      <a:pt x="248" y="375"/>
                    </a:lnTo>
                    <a:lnTo>
                      <a:pt x="250" y="377"/>
                    </a:lnTo>
                    <a:lnTo>
                      <a:pt x="250" y="377"/>
                    </a:lnTo>
                    <a:lnTo>
                      <a:pt x="252" y="379"/>
                    </a:lnTo>
                    <a:lnTo>
                      <a:pt x="260" y="379"/>
                    </a:lnTo>
                    <a:lnTo>
                      <a:pt x="260" y="379"/>
                    </a:lnTo>
                    <a:lnTo>
                      <a:pt x="262" y="377"/>
                    </a:lnTo>
                    <a:lnTo>
                      <a:pt x="262" y="377"/>
                    </a:lnTo>
                    <a:lnTo>
                      <a:pt x="262" y="377"/>
                    </a:lnTo>
                    <a:lnTo>
                      <a:pt x="264" y="375"/>
                    </a:lnTo>
                    <a:lnTo>
                      <a:pt x="264" y="355"/>
                    </a:lnTo>
                    <a:lnTo>
                      <a:pt x="264" y="355"/>
                    </a:lnTo>
                    <a:lnTo>
                      <a:pt x="262" y="353"/>
                    </a:lnTo>
                    <a:lnTo>
                      <a:pt x="262" y="353"/>
                    </a:lnTo>
                    <a:lnTo>
                      <a:pt x="262" y="353"/>
                    </a:lnTo>
                    <a:lnTo>
                      <a:pt x="260" y="351"/>
                    </a:lnTo>
                    <a:lnTo>
                      <a:pt x="260" y="351"/>
                    </a:lnTo>
                    <a:close/>
                    <a:moveTo>
                      <a:pt x="191" y="345"/>
                    </a:moveTo>
                    <a:lnTo>
                      <a:pt x="191" y="345"/>
                    </a:lnTo>
                    <a:lnTo>
                      <a:pt x="187" y="345"/>
                    </a:lnTo>
                    <a:lnTo>
                      <a:pt x="185" y="349"/>
                    </a:lnTo>
                    <a:lnTo>
                      <a:pt x="185" y="349"/>
                    </a:lnTo>
                    <a:lnTo>
                      <a:pt x="185" y="349"/>
                    </a:lnTo>
                    <a:lnTo>
                      <a:pt x="181" y="351"/>
                    </a:lnTo>
                    <a:lnTo>
                      <a:pt x="181" y="355"/>
                    </a:lnTo>
                    <a:lnTo>
                      <a:pt x="181" y="375"/>
                    </a:lnTo>
                    <a:lnTo>
                      <a:pt x="181" y="375"/>
                    </a:lnTo>
                    <a:lnTo>
                      <a:pt x="181" y="377"/>
                    </a:lnTo>
                    <a:lnTo>
                      <a:pt x="185" y="381"/>
                    </a:lnTo>
                    <a:lnTo>
                      <a:pt x="185" y="381"/>
                    </a:lnTo>
                    <a:lnTo>
                      <a:pt x="187" y="383"/>
                    </a:lnTo>
                    <a:lnTo>
                      <a:pt x="191" y="385"/>
                    </a:lnTo>
                    <a:lnTo>
                      <a:pt x="196" y="385"/>
                    </a:lnTo>
                    <a:lnTo>
                      <a:pt x="196" y="385"/>
                    </a:lnTo>
                    <a:lnTo>
                      <a:pt x="200" y="383"/>
                    </a:lnTo>
                    <a:lnTo>
                      <a:pt x="204" y="381"/>
                    </a:lnTo>
                    <a:lnTo>
                      <a:pt x="204" y="381"/>
                    </a:lnTo>
                    <a:lnTo>
                      <a:pt x="204" y="381"/>
                    </a:lnTo>
                    <a:lnTo>
                      <a:pt x="206" y="377"/>
                    </a:lnTo>
                    <a:lnTo>
                      <a:pt x="206" y="375"/>
                    </a:lnTo>
                    <a:lnTo>
                      <a:pt x="206" y="355"/>
                    </a:lnTo>
                    <a:lnTo>
                      <a:pt x="206" y="355"/>
                    </a:lnTo>
                    <a:lnTo>
                      <a:pt x="206" y="351"/>
                    </a:lnTo>
                    <a:lnTo>
                      <a:pt x="204" y="349"/>
                    </a:lnTo>
                    <a:lnTo>
                      <a:pt x="204" y="349"/>
                    </a:lnTo>
                    <a:lnTo>
                      <a:pt x="204" y="349"/>
                    </a:lnTo>
                    <a:lnTo>
                      <a:pt x="204" y="349"/>
                    </a:lnTo>
                    <a:lnTo>
                      <a:pt x="200" y="345"/>
                    </a:lnTo>
                    <a:lnTo>
                      <a:pt x="196" y="345"/>
                    </a:lnTo>
                    <a:lnTo>
                      <a:pt x="191" y="345"/>
                    </a:lnTo>
                    <a:lnTo>
                      <a:pt x="191" y="345"/>
                    </a:lnTo>
                    <a:close/>
                    <a:moveTo>
                      <a:pt x="196" y="351"/>
                    </a:moveTo>
                    <a:lnTo>
                      <a:pt x="191" y="351"/>
                    </a:lnTo>
                    <a:lnTo>
                      <a:pt x="191" y="351"/>
                    </a:lnTo>
                    <a:lnTo>
                      <a:pt x="189" y="353"/>
                    </a:lnTo>
                    <a:lnTo>
                      <a:pt x="189" y="353"/>
                    </a:lnTo>
                    <a:lnTo>
                      <a:pt x="189" y="353"/>
                    </a:lnTo>
                    <a:lnTo>
                      <a:pt x="187" y="355"/>
                    </a:lnTo>
                    <a:lnTo>
                      <a:pt x="187" y="375"/>
                    </a:lnTo>
                    <a:lnTo>
                      <a:pt x="187" y="375"/>
                    </a:lnTo>
                    <a:lnTo>
                      <a:pt x="189" y="377"/>
                    </a:lnTo>
                    <a:lnTo>
                      <a:pt x="189" y="377"/>
                    </a:lnTo>
                    <a:lnTo>
                      <a:pt x="191" y="379"/>
                    </a:lnTo>
                    <a:lnTo>
                      <a:pt x="196" y="379"/>
                    </a:lnTo>
                    <a:lnTo>
                      <a:pt x="196" y="379"/>
                    </a:lnTo>
                    <a:lnTo>
                      <a:pt x="200" y="377"/>
                    </a:lnTo>
                    <a:lnTo>
                      <a:pt x="200" y="377"/>
                    </a:lnTo>
                    <a:lnTo>
                      <a:pt x="200" y="377"/>
                    </a:lnTo>
                    <a:lnTo>
                      <a:pt x="202" y="375"/>
                    </a:lnTo>
                    <a:lnTo>
                      <a:pt x="202" y="355"/>
                    </a:lnTo>
                    <a:lnTo>
                      <a:pt x="202" y="355"/>
                    </a:lnTo>
                    <a:lnTo>
                      <a:pt x="200" y="353"/>
                    </a:lnTo>
                    <a:lnTo>
                      <a:pt x="200" y="353"/>
                    </a:lnTo>
                    <a:lnTo>
                      <a:pt x="200" y="353"/>
                    </a:lnTo>
                    <a:lnTo>
                      <a:pt x="196" y="351"/>
                    </a:lnTo>
                    <a:lnTo>
                      <a:pt x="196" y="351"/>
                    </a:lnTo>
                    <a:close/>
                    <a:moveTo>
                      <a:pt x="157" y="345"/>
                    </a:moveTo>
                    <a:lnTo>
                      <a:pt x="157" y="345"/>
                    </a:lnTo>
                    <a:lnTo>
                      <a:pt x="153" y="345"/>
                    </a:lnTo>
                    <a:lnTo>
                      <a:pt x="151" y="349"/>
                    </a:lnTo>
                    <a:lnTo>
                      <a:pt x="151" y="349"/>
                    </a:lnTo>
                    <a:lnTo>
                      <a:pt x="151" y="349"/>
                    </a:lnTo>
                    <a:lnTo>
                      <a:pt x="149" y="351"/>
                    </a:lnTo>
                    <a:lnTo>
                      <a:pt x="147" y="355"/>
                    </a:lnTo>
                    <a:lnTo>
                      <a:pt x="147" y="375"/>
                    </a:lnTo>
                    <a:lnTo>
                      <a:pt x="147" y="375"/>
                    </a:lnTo>
                    <a:lnTo>
                      <a:pt x="149" y="377"/>
                    </a:lnTo>
                    <a:lnTo>
                      <a:pt x="151" y="381"/>
                    </a:lnTo>
                    <a:lnTo>
                      <a:pt x="151" y="381"/>
                    </a:lnTo>
                    <a:lnTo>
                      <a:pt x="153" y="383"/>
                    </a:lnTo>
                    <a:lnTo>
                      <a:pt x="157" y="385"/>
                    </a:lnTo>
                    <a:lnTo>
                      <a:pt x="165" y="385"/>
                    </a:lnTo>
                    <a:lnTo>
                      <a:pt x="165" y="385"/>
                    </a:lnTo>
                    <a:lnTo>
                      <a:pt x="169" y="383"/>
                    </a:lnTo>
                    <a:lnTo>
                      <a:pt x="171" y="381"/>
                    </a:lnTo>
                    <a:lnTo>
                      <a:pt x="171" y="381"/>
                    </a:lnTo>
                    <a:lnTo>
                      <a:pt x="171" y="381"/>
                    </a:lnTo>
                    <a:lnTo>
                      <a:pt x="173" y="377"/>
                    </a:lnTo>
                    <a:lnTo>
                      <a:pt x="175" y="375"/>
                    </a:lnTo>
                    <a:lnTo>
                      <a:pt x="175" y="355"/>
                    </a:lnTo>
                    <a:lnTo>
                      <a:pt x="175" y="355"/>
                    </a:lnTo>
                    <a:lnTo>
                      <a:pt x="173" y="351"/>
                    </a:lnTo>
                    <a:lnTo>
                      <a:pt x="171" y="349"/>
                    </a:lnTo>
                    <a:lnTo>
                      <a:pt x="171" y="349"/>
                    </a:lnTo>
                    <a:lnTo>
                      <a:pt x="171" y="349"/>
                    </a:lnTo>
                    <a:lnTo>
                      <a:pt x="171" y="349"/>
                    </a:lnTo>
                    <a:lnTo>
                      <a:pt x="169" y="345"/>
                    </a:lnTo>
                    <a:lnTo>
                      <a:pt x="165" y="345"/>
                    </a:lnTo>
                    <a:lnTo>
                      <a:pt x="157" y="345"/>
                    </a:lnTo>
                    <a:lnTo>
                      <a:pt x="157" y="345"/>
                    </a:lnTo>
                    <a:close/>
                    <a:moveTo>
                      <a:pt x="165" y="351"/>
                    </a:moveTo>
                    <a:lnTo>
                      <a:pt x="157" y="351"/>
                    </a:lnTo>
                    <a:lnTo>
                      <a:pt x="157" y="351"/>
                    </a:lnTo>
                    <a:lnTo>
                      <a:pt x="155" y="353"/>
                    </a:lnTo>
                    <a:lnTo>
                      <a:pt x="155" y="353"/>
                    </a:lnTo>
                    <a:lnTo>
                      <a:pt x="155" y="353"/>
                    </a:lnTo>
                    <a:lnTo>
                      <a:pt x="153" y="355"/>
                    </a:lnTo>
                    <a:lnTo>
                      <a:pt x="153" y="375"/>
                    </a:lnTo>
                    <a:lnTo>
                      <a:pt x="153" y="375"/>
                    </a:lnTo>
                    <a:lnTo>
                      <a:pt x="155" y="377"/>
                    </a:lnTo>
                    <a:lnTo>
                      <a:pt x="155" y="377"/>
                    </a:lnTo>
                    <a:lnTo>
                      <a:pt x="157" y="379"/>
                    </a:lnTo>
                    <a:lnTo>
                      <a:pt x="165" y="379"/>
                    </a:lnTo>
                    <a:lnTo>
                      <a:pt x="165" y="379"/>
                    </a:lnTo>
                    <a:lnTo>
                      <a:pt x="167" y="377"/>
                    </a:lnTo>
                    <a:lnTo>
                      <a:pt x="167" y="377"/>
                    </a:lnTo>
                    <a:lnTo>
                      <a:pt x="167" y="377"/>
                    </a:lnTo>
                    <a:lnTo>
                      <a:pt x="169" y="375"/>
                    </a:lnTo>
                    <a:lnTo>
                      <a:pt x="169" y="355"/>
                    </a:lnTo>
                    <a:lnTo>
                      <a:pt x="169" y="355"/>
                    </a:lnTo>
                    <a:lnTo>
                      <a:pt x="167" y="353"/>
                    </a:lnTo>
                    <a:lnTo>
                      <a:pt x="167" y="353"/>
                    </a:lnTo>
                    <a:lnTo>
                      <a:pt x="167" y="353"/>
                    </a:lnTo>
                    <a:lnTo>
                      <a:pt x="165" y="351"/>
                    </a:lnTo>
                    <a:lnTo>
                      <a:pt x="165" y="351"/>
                    </a:lnTo>
                    <a:close/>
                    <a:moveTo>
                      <a:pt x="123" y="345"/>
                    </a:moveTo>
                    <a:lnTo>
                      <a:pt x="123" y="345"/>
                    </a:lnTo>
                    <a:lnTo>
                      <a:pt x="119" y="345"/>
                    </a:lnTo>
                    <a:lnTo>
                      <a:pt x="117" y="349"/>
                    </a:lnTo>
                    <a:lnTo>
                      <a:pt x="117" y="349"/>
                    </a:lnTo>
                    <a:lnTo>
                      <a:pt x="117" y="349"/>
                    </a:lnTo>
                    <a:lnTo>
                      <a:pt x="115" y="351"/>
                    </a:lnTo>
                    <a:lnTo>
                      <a:pt x="113" y="355"/>
                    </a:lnTo>
                    <a:lnTo>
                      <a:pt x="113" y="375"/>
                    </a:lnTo>
                    <a:lnTo>
                      <a:pt x="113" y="375"/>
                    </a:lnTo>
                    <a:lnTo>
                      <a:pt x="115" y="377"/>
                    </a:lnTo>
                    <a:lnTo>
                      <a:pt x="117" y="381"/>
                    </a:lnTo>
                    <a:lnTo>
                      <a:pt x="117" y="381"/>
                    </a:lnTo>
                    <a:lnTo>
                      <a:pt x="119" y="383"/>
                    </a:lnTo>
                    <a:lnTo>
                      <a:pt x="123" y="385"/>
                    </a:lnTo>
                    <a:lnTo>
                      <a:pt x="131" y="385"/>
                    </a:lnTo>
                    <a:lnTo>
                      <a:pt x="131" y="385"/>
                    </a:lnTo>
                    <a:lnTo>
                      <a:pt x="135" y="383"/>
                    </a:lnTo>
                    <a:lnTo>
                      <a:pt x="137" y="381"/>
                    </a:lnTo>
                    <a:lnTo>
                      <a:pt x="137" y="381"/>
                    </a:lnTo>
                    <a:lnTo>
                      <a:pt x="137" y="381"/>
                    </a:lnTo>
                    <a:lnTo>
                      <a:pt x="139" y="377"/>
                    </a:lnTo>
                    <a:lnTo>
                      <a:pt x="141" y="375"/>
                    </a:lnTo>
                    <a:lnTo>
                      <a:pt x="141" y="355"/>
                    </a:lnTo>
                    <a:lnTo>
                      <a:pt x="141" y="355"/>
                    </a:lnTo>
                    <a:lnTo>
                      <a:pt x="139" y="351"/>
                    </a:lnTo>
                    <a:lnTo>
                      <a:pt x="137" y="349"/>
                    </a:lnTo>
                    <a:lnTo>
                      <a:pt x="137" y="349"/>
                    </a:lnTo>
                    <a:lnTo>
                      <a:pt x="137" y="349"/>
                    </a:lnTo>
                    <a:lnTo>
                      <a:pt x="137" y="349"/>
                    </a:lnTo>
                    <a:lnTo>
                      <a:pt x="135" y="345"/>
                    </a:lnTo>
                    <a:lnTo>
                      <a:pt x="131" y="345"/>
                    </a:lnTo>
                    <a:lnTo>
                      <a:pt x="123" y="345"/>
                    </a:lnTo>
                    <a:lnTo>
                      <a:pt x="123" y="345"/>
                    </a:lnTo>
                    <a:close/>
                    <a:moveTo>
                      <a:pt x="131" y="351"/>
                    </a:moveTo>
                    <a:lnTo>
                      <a:pt x="123" y="351"/>
                    </a:lnTo>
                    <a:lnTo>
                      <a:pt x="123" y="351"/>
                    </a:lnTo>
                    <a:lnTo>
                      <a:pt x="121" y="353"/>
                    </a:lnTo>
                    <a:lnTo>
                      <a:pt x="121" y="353"/>
                    </a:lnTo>
                    <a:lnTo>
                      <a:pt x="121" y="353"/>
                    </a:lnTo>
                    <a:lnTo>
                      <a:pt x="119" y="355"/>
                    </a:lnTo>
                    <a:lnTo>
                      <a:pt x="119" y="375"/>
                    </a:lnTo>
                    <a:lnTo>
                      <a:pt x="119" y="375"/>
                    </a:lnTo>
                    <a:lnTo>
                      <a:pt x="121" y="377"/>
                    </a:lnTo>
                    <a:lnTo>
                      <a:pt x="121" y="377"/>
                    </a:lnTo>
                    <a:lnTo>
                      <a:pt x="123" y="379"/>
                    </a:lnTo>
                    <a:lnTo>
                      <a:pt x="131" y="379"/>
                    </a:lnTo>
                    <a:lnTo>
                      <a:pt x="131" y="379"/>
                    </a:lnTo>
                    <a:lnTo>
                      <a:pt x="133" y="377"/>
                    </a:lnTo>
                    <a:lnTo>
                      <a:pt x="133" y="377"/>
                    </a:lnTo>
                    <a:lnTo>
                      <a:pt x="133" y="377"/>
                    </a:lnTo>
                    <a:lnTo>
                      <a:pt x="135" y="375"/>
                    </a:lnTo>
                    <a:lnTo>
                      <a:pt x="135" y="355"/>
                    </a:lnTo>
                    <a:lnTo>
                      <a:pt x="135" y="355"/>
                    </a:lnTo>
                    <a:lnTo>
                      <a:pt x="133" y="353"/>
                    </a:lnTo>
                    <a:lnTo>
                      <a:pt x="133" y="353"/>
                    </a:lnTo>
                    <a:lnTo>
                      <a:pt x="133" y="353"/>
                    </a:lnTo>
                    <a:lnTo>
                      <a:pt x="131" y="351"/>
                    </a:lnTo>
                    <a:lnTo>
                      <a:pt x="131" y="351"/>
                    </a:lnTo>
                    <a:close/>
                    <a:moveTo>
                      <a:pt x="97" y="351"/>
                    </a:moveTo>
                    <a:lnTo>
                      <a:pt x="91" y="351"/>
                    </a:lnTo>
                    <a:lnTo>
                      <a:pt x="91" y="351"/>
                    </a:lnTo>
                    <a:lnTo>
                      <a:pt x="87" y="353"/>
                    </a:lnTo>
                    <a:lnTo>
                      <a:pt x="87" y="353"/>
                    </a:lnTo>
                    <a:lnTo>
                      <a:pt x="87" y="353"/>
                    </a:lnTo>
                    <a:lnTo>
                      <a:pt x="85" y="355"/>
                    </a:lnTo>
                    <a:lnTo>
                      <a:pt x="85" y="375"/>
                    </a:lnTo>
                    <a:lnTo>
                      <a:pt x="85" y="375"/>
                    </a:lnTo>
                    <a:lnTo>
                      <a:pt x="87" y="377"/>
                    </a:lnTo>
                    <a:lnTo>
                      <a:pt x="87" y="377"/>
                    </a:lnTo>
                    <a:lnTo>
                      <a:pt x="91" y="379"/>
                    </a:lnTo>
                    <a:lnTo>
                      <a:pt x="97" y="379"/>
                    </a:lnTo>
                    <a:lnTo>
                      <a:pt x="97" y="379"/>
                    </a:lnTo>
                    <a:lnTo>
                      <a:pt x="101" y="377"/>
                    </a:lnTo>
                    <a:lnTo>
                      <a:pt x="101" y="377"/>
                    </a:lnTo>
                    <a:lnTo>
                      <a:pt x="101" y="377"/>
                    </a:lnTo>
                    <a:lnTo>
                      <a:pt x="101" y="375"/>
                    </a:lnTo>
                    <a:lnTo>
                      <a:pt x="101" y="355"/>
                    </a:lnTo>
                    <a:lnTo>
                      <a:pt x="101" y="355"/>
                    </a:lnTo>
                    <a:lnTo>
                      <a:pt x="101" y="353"/>
                    </a:lnTo>
                    <a:lnTo>
                      <a:pt x="101" y="353"/>
                    </a:lnTo>
                    <a:lnTo>
                      <a:pt x="101" y="353"/>
                    </a:lnTo>
                    <a:lnTo>
                      <a:pt x="97" y="351"/>
                    </a:lnTo>
                    <a:lnTo>
                      <a:pt x="97" y="351"/>
                    </a:lnTo>
                    <a:close/>
                    <a:moveTo>
                      <a:pt x="121" y="166"/>
                    </a:moveTo>
                    <a:lnTo>
                      <a:pt x="121" y="283"/>
                    </a:lnTo>
                    <a:lnTo>
                      <a:pt x="167" y="283"/>
                    </a:lnTo>
                    <a:lnTo>
                      <a:pt x="167" y="194"/>
                    </a:lnTo>
                    <a:lnTo>
                      <a:pt x="171" y="194"/>
                    </a:lnTo>
                    <a:lnTo>
                      <a:pt x="173" y="194"/>
                    </a:lnTo>
                    <a:lnTo>
                      <a:pt x="206" y="194"/>
                    </a:lnTo>
                    <a:lnTo>
                      <a:pt x="206" y="186"/>
                    </a:lnTo>
                    <a:lnTo>
                      <a:pt x="206" y="186"/>
                    </a:lnTo>
                    <a:lnTo>
                      <a:pt x="204" y="178"/>
                    </a:lnTo>
                    <a:lnTo>
                      <a:pt x="200" y="172"/>
                    </a:lnTo>
                    <a:lnTo>
                      <a:pt x="195" y="168"/>
                    </a:lnTo>
                    <a:lnTo>
                      <a:pt x="187" y="166"/>
                    </a:lnTo>
                    <a:lnTo>
                      <a:pt x="121" y="166"/>
                    </a:lnTo>
                    <a:lnTo>
                      <a:pt x="121" y="166"/>
                    </a:lnTo>
                    <a:close/>
                    <a:moveTo>
                      <a:pt x="206" y="200"/>
                    </a:moveTo>
                    <a:lnTo>
                      <a:pt x="173" y="200"/>
                    </a:lnTo>
                    <a:lnTo>
                      <a:pt x="173" y="222"/>
                    </a:lnTo>
                    <a:lnTo>
                      <a:pt x="206" y="222"/>
                    </a:lnTo>
                    <a:lnTo>
                      <a:pt x="206" y="200"/>
                    </a:lnTo>
                    <a:lnTo>
                      <a:pt x="206" y="200"/>
                    </a:lnTo>
                    <a:close/>
                    <a:moveTo>
                      <a:pt x="206" y="230"/>
                    </a:moveTo>
                    <a:lnTo>
                      <a:pt x="173" y="230"/>
                    </a:lnTo>
                    <a:lnTo>
                      <a:pt x="173" y="250"/>
                    </a:lnTo>
                    <a:lnTo>
                      <a:pt x="206" y="250"/>
                    </a:lnTo>
                    <a:lnTo>
                      <a:pt x="206" y="230"/>
                    </a:lnTo>
                    <a:lnTo>
                      <a:pt x="206" y="230"/>
                    </a:lnTo>
                    <a:close/>
                    <a:moveTo>
                      <a:pt x="206" y="256"/>
                    </a:moveTo>
                    <a:lnTo>
                      <a:pt x="173" y="256"/>
                    </a:lnTo>
                    <a:lnTo>
                      <a:pt x="173" y="283"/>
                    </a:lnTo>
                    <a:lnTo>
                      <a:pt x="187" y="283"/>
                    </a:lnTo>
                    <a:lnTo>
                      <a:pt x="187" y="283"/>
                    </a:lnTo>
                    <a:lnTo>
                      <a:pt x="195" y="281"/>
                    </a:lnTo>
                    <a:lnTo>
                      <a:pt x="200" y="277"/>
                    </a:lnTo>
                    <a:lnTo>
                      <a:pt x="204" y="271"/>
                    </a:lnTo>
                    <a:lnTo>
                      <a:pt x="206" y="263"/>
                    </a:lnTo>
                    <a:lnTo>
                      <a:pt x="206" y="256"/>
                    </a:lnTo>
                    <a:lnTo>
                      <a:pt x="206" y="256"/>
                    </a:lnTo>
                    <a:close/>
                    <a:moveTo>
                      <a:pt x="113" y="283"/>
                    </a:moveTo>
                    <a:lnTo>
                      <a:pt x="113" y="256"/>
                    </a:lnTo>
                    <a:lnTo>
                      <a:pt x="81" y="256"/>
                    </a:lnTo>
                    <a:lnTo>
                      <a:pt x="81" y="263"/>
                    </a:lnTo>
                    <a:lnTo>
                      <a:pt x="81" y="263"/>
                    </a:lnTo>
                    <a:lnTo>
                      <a:pt x="81" y="271"/>
                    </a:lnTo>
                    <a:lnTo>
                      <a:pt x="87" y="277"/>
                    </a:lnTo>
                    <a:lnTo>
                      <a:pt x="93" y="281"/>
                    </a:lnTo>
                    <a:lnTo>
                      <a:pt x="101" y="283"/>
                    </a:lnTo>
                    <a:lnTo>
                      <a:pt x="113" y="283"/>
                    </a:lnTo>
                    <a:lnTo>
                      <a:pt x="113" y="283"/>
                    </a:lnTo>
                    <a:close/>
                    <a:moveTo>
                      <a:pt x="81" y="250"/>
                    </a:moveTo>
                    <a:lnTo>
                      <a:pt x="113" y="250"/>
                    </a:lnTo>
                    <a:lnTo>
                      <a:pt x="113" y="230"/>
                    </a:lnTo>
                    <a:lnTo>
                      <a:pt x="81" y="230"/>
                    </a:lnTo>
                    <a:lnTo>
                      <a:pt x="81" y="250"/>
                    </a:lnTo>
                    <a:lnTo>
                      <a:pt x="81" y="250"/>
                    </a:lnTo>
                    <a:close/>
                    <a:moveTo>
                      <a:pt x="81" y="222"/>
                    </a:moveTo>
                    <a:lnTo>
                      <a:pt x="113" y="222"/>
                    </a:lnTo>
                    <a:lnTo>
                      <a:pt x="113" y="200"/>
                    </a:lnTo>
                    <a:lnTo>
                      <a:pt x="81" y="200"/>
                    </a:lnTo>
                    <a:lnTo>
                      <a:pt x="81" y="222"/>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75" name="PA_矩形 9"/>
            <p:cNvSpPr/>
            <p:nvPr>
              <p:custDataLst>
                <p:tags r:id="rId1"/>
              </p:custDataLst>
            </p:nvPr>
          </p:nvSpPr>
          <p:spPr>
            <a:xfrm>
              <a:off x="3439668" y="2766037"/>
              <a:ext cx="2264664" cy="523220"/>
            </a:xfrm>
            <a:prstGeom prst="rect">
              <a:avLst/>
            </a:prstGeom>
          </p:spPr>
          <p:txBody>
            <a:bodyPr wrap="square">
              <a:spAutoFit/>
            </a:bodyPr>
            <a:lstStyle/>
            <a:p>
              <a:pPr algn="ctr"/>
              <a:r>
                <a:rPr lang="en-US" altLang="zh-CN" sz="2800" b="1" dirty="0" smtClean="0">
                  <a:solidFill>
                    <a:srgbClr val="C00000"/>
                  </a:solidFill>
                  <a:latin typeface="微软雅黑" panose="020B0503020204020204" pitchFamily="34" charset="-122"/>
                  <a:ea typeface="微软雅黑" panose="020B0503020204020204" pitchFamily="34" charset="-122"/>
                </a:rPr>
                <a:t>Touchdown</a:t>
              </a:r>
              <a:endParaRPr lang="en-US" altLang="zh-CN" sz="2800" b="1" dirty="0">
                <a:solidFill>
                  <a:srgbClr val="C000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9393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down)">
                                      <p:cBhvr>
                                        <p:cTn id="7" dur="500"/>
                                        <p:tgtEl>
                                          <p:spTgt spid="83"/>
                                        </p:tgtEl>
                                      </p:cBhvr>
                                    </p:animEffect>
                                  </p:childTnLst>
                                </p:cTn>
                              </p:par>
                              <p:par>
                                <p:cTn id="8" presetID="22" presetClass="entr" presetSubtype="1"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up)">
                                      <p:cBhvr>
                                        <p:cTn id="10" dur="500"/>
                                        <p:tgtEl>
                                          <p:spTgt spid="14"/>
                                        </p:tgtEl>
                                      </p:cBhvr>
                                    </p:animEffect>
                                  </p:childTnLst>
                                </p:cTn>
                              </p:par>
                            </p:childTnLst>
                          </p:cTn>
                        </p:par>
                        <p:par>
                          <p:cTn id="11" fill="hold">
                            <p:stCondLst>
                              <p:cond delay="500"/>
                            </p:stCondLst>
                            <p:childTnLst>
                              <p:par>
                                <p:cTn id="12" presetID="10" presetClass="entr" presetSubtype="0" fill="hold" nodeType="afterEffect">
                                  <p:stCondLst>
                                    <p:cond delay="500"/>
                                  </p:stCondLst>
                                  <p:childTnLst>
                                    <p:set>
                                      <p:cBhvr>
                                        <p:cTn id="13" dur="1" fill="hold">
                                          <p:stCondLst>
                                            <p:cond delay="0"/>
                                          </p:stCondLst>
                                        </p:cTn>
                                        <p:tgtEl>
                                          <p:spTgt spid="67"/>
                                        </p:tgtEl>
                                        <p:attrNameLst>
                                          <p:attrName>style.visibility</p:attrName>
                                        </p:attrNameLst>
                                      </p:cBhvr>
                                      <p:to>
                                        <p:strVal val="visible"/>
                                      </p:to>
                                    </p:set>
                                    <p:animEffect transition="in" filter="fade">
                                      <p:cBhvr>
                                        <p:cTn id="14" dur="1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gray">
          <a:xfrm>
            <a:off x="-4763" y="142875"/>
            <a:ext cx="106363" cy="538163"/>
          </a:xfrm>
          <a:prstGeom prst="rect">
            <a:avLst/>
          </a:prstGeom>
          <a:solidFill>
            <a:srgbClr val="C00000"/>
          </a:solidFill>
          <a:ln w="19050" algn="ctr">
            <a:noFill/>
            <a:round/>
          </a:ln>
        </p:spPr>
        <p:txBody>
          <a:bodyPr wrap="none" lIns="0" tIns="0" rIns="0" bIns="0" anchor="ctr"/>
          <a:lstStyle/>
          <a:p>
            <a:pPr algn="ctr" defTabSz="1087120" eaLnBrk="1" fontAlgn="auto" hangingPunct="1">
              <a:spcBef>
                <a:spcPts val="0"/>
              </a:spcBef>
              <a:spcAft>
                <a:spcPts val="0"/>
              </a:spcAft>
              <a:defRPr/>
            </a:pPr>
            <a:endParaRPr lang="zh-CN" altLang="en-US" sz="1900" b="1" kern="0" dirty="0">
              <a:solidFill>
                <a:srgbClr val="C00000"/>
              </a:solidFill>
              <a:latin typeface="微软雅黑" panose="020B0503020204020204" pitchFamily="34" charset="-122"/>
              <a:ea typeface="微软雅黑" panose="020B0503020204020204" pitchFamily="34" charset="-122"/>
            </a:endParaRPr>
          </a:p>
        </p:txBody>
      </p:sp>
      <p:sp>
        <p:nvSpPr>
          <p:cNvPr id="3" name="矩形 2"/>
          <p:cNvSpPr/>
          <p:nvPr/>
        </p:nvSpPr>
        <p:spPr>
          <a:xfrm>
            <a:off x="101600" y="142875"/>
            <a:ext cx="4520405" cy="523220"/>
          </a:xfrm>
          <a:prstGeom prst="rect">
            <a:avLst/>
          </a:prstGeom>
        </p:spPr>
        <p:txBody>
          <a:bodyPr wrap="none">
            <a:spAutoFit/>
          </a:bodyPr>
          <a:lstStyle/>
          <a:p>
            <a:r>
              <a:rPr lang="en-US" altLang="zh-CN" sz="2800" b="1" dirty="0">
                <a:solidFill>
                  <a:srgbClr val="C00000"/>
                </a:solidFill>
                <a:latin typeface="微软雅黑" panose="020B0503020204020204" pitchFamily="34" charset="-122"/>
                <a:ea typeface="微软雅黑" panose="020B0503020204020204" pitchFamily="34" charset="-122"/>
              </a:rPr>
              <a:t>M</a:t>
            </a:r>
            <a:r>
              <a:rPr lang="en-US" altLang="zh-CN" sz="2800" b="1" dirty="0" smtClean="0">
                <a:solidFill>
                  <a:srgbClr val="C00000"/>
                </a:solidFill>
                <a:latin typeface="微软雅黑" panose="020B0503020204020204" pitchFamily="34" charset="-122"/>
                <a:ea typeface="微软雅黑" panose="020B0503020204020204" pitchFamily="34" charset="-122"/>
              </a:rPr>
              <a:t>aturity </a:t>
            </a:r>
            <a:r>
              <a:rPr lang="en-US" altLang="zh-CN" sz="2800" b="1" dirty="0">
                <a:solidFill>
                  <a:srgbClr val="C00000"/>
                </a:solidFill>
                <a:latin typeface="微软雅黑" panose="020B0503020204020204" pitchFamily="34" charset="-122"/>
                <a:ea typeface="微软雅黑" panose="020B0503020204020204" pitchFamily="34" charset="-122"/>
              </a:rPr>
              <a:t>&amp; </a:t>
            </a:r>
            <a:r>
              <a:rPr lang="en-US" altLang="zh-CN" sz="2800" b="1" dirty="0" smtClean="0">
                <a:solidFill>
                  <a:srgbClr val="C00000"/>
                </a:solidFill>
                <a:latin typeface="微软雅黑" panose="020B0503020204020204" pitchFamily="34" charset="-122"/>
                <a:ea typeface="微软雅黑" panose="020B0503020204020204" pitchFamily="34" charset="-122"/>
              </a:rPr>
              <a:t>Adaptability</a:t>
            </a:r>
            <a:endParaRPr lang="en-US" altLang="zh-CN" sz="2800" b="1" dirty="0">
              <a:solidFill>
                <a:srgbClr val="C00000"/>
              </a:solidFill>
              <a:latin typeface="微软雅黑" panose="020B0503020204020204" pitchFamily="34" charset="-122"/>
              <a:ea typeface="微软雅黑" panose="020B0503020204020204" pitchFamily="34" charset="-122"/>
            </a:endParaRPr>
          </a:p>
        </p:txBody>
      </p:sp>
      <p:grpSp>
        <p:nvGrpSpPr>
          <p:cNvPr id="25" name="组合 24"/>
          <p:cNvGrpSpPr/>
          <p:nvPr/>
        </p:nvGrpSpPr>
        <p:grpSpPr>
          <a:xfrm>
            <a:off x="7747915" y="3427919"/>
            <a:ext cx="3814763" cy="2464760"/>
            <a:chOff x="357806" y="1035226"/>
            <a:chExt cx="3814763" cy="2464760"/>
          </a:xfrm>
        </p:grpSpPr>
        <p:sp>
          <p:nvSpPr>
            <p:cNvPr id="109" name="文本框 108"/>
            <p:cNvSpPr txBox="1"/>
            <p:nvPr/>
          </p:nvSpPr>
          <p:spPr>
            <a:xfrm>
              <a:off x="357806" y="1035226"/>
              <a:ext cx="3814763" cy="538609"/>
            </a:xfrm>
            <a:prstGeom prst="rect">
              <a:avLst/>
            </a:prstGeom>
            <a:noFill/>
          </p:spPr>
          <p:txBody>
            <a:bodyPr wrap="square" rtlCol="0">
              <a:spAutoFit/>
            </a:bodyPr>
            <a:lstStyle/>
            <a:p>
              <a:pPr>
                <a:spcAft>
                  <a:spcPts val="600"/>
                </a:spcAft>
              </a:pPr>
              <a:r>
                <a:rPr lang="en-US" altLang="zh-CN" sz="1200" b="1" dirty="0">
                  <a:latin typeface="微软雅黑" panose="020B0503020204020204" pitchFamily="34" charset="-122"/>
                  <a:ea typeface="微软雅黑" panose="020B0503020204020204" pitchFamily="34" charset="-122"/>
                </a:rPr>
                <a:t>C</a:t>
              </a:r>
              <a:r>
                <a:rPr lang="en-US" altLang="zh-CN" sz="1200" b="1" dirty="0" smtClean="0">
                  <a:latin typeface="微软雅黑" panose="020B0503020204020204" pitchFamily="34" charset="-122"/>
                  <a:ea typeface="微软雅黑" panose="020B0503020204020204" pitchFamily="34" charset="-122"/>
                </a:rPr>
                <a:t>onclusion</a:t>
              </a:r>
            </a:p>
            <a:p>
              <a:endParaRPr lang="zh-CN" altLang="en-US" sz="1200" dirty="0">
                <a:latin typeface="微软雅黑" panose="020B0503020204020204" pitchFamily="34" charset="-122"/>
                <a:ea typeface="微软雅黑" panose="020B0503020204020204" pitchFamily="34" charset="-122"/>
              </a:endParaRPr>
            </a:p>
          </p:txBody>
        </p:sp>
        <p:grpSp>
          <p:nvGrpSpPr>
            <p:cNvPr id="117" name="组合 116"/>
            <p:cNvGrpSpPr/>
            <p:nvPr/>
          </p:nvGrpSpPr>
          <p:grpSpPr>
            <a:xfrm>
              <a:off x="500273" y="1742181"/>
              <a:ext cx="1064569" cy="1757805"/>
              <a:chOff x="7903753" y="1698199"/>
              <a:chExt cx="1064569" cy="1757805"/>
            </a:xfrm>
          </p:grpSpPr>
          <p:sp>
            <p:nvSpPr>
              <p:cNvPr id="111" name="下箭头 110"/>
              <p:cNvSpPr/>
              <p:nvPr/>
            </p:nvSpPr>
            <p:spPr>
              <a:xfrm>
                <a:off x="8078768" y="1698199"/>
                <a:ext cx="469900" cy="703675"/>
              </a:xfrm>
              <a:prstGeom prst="downArrow">
                <a:avLst/>
              </a:prstGeom>
              <a:solidFill>
                <a:srgbClr val="C0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下箭头 112"/>
              <p:cNvSpPr/>
              <p:nvPr/>
            </p:nvSpPr>
            <p:spPr>
              <a:xfrm rot="10800000">
                <a:off x="8077036" y="2752329"/>
                <a:ext cx="469900" cy="703675"/>
              </a:xfrm>
              <a:prstGeom prst="downArrow">
                <a:avLst/>
              </a:prstGeom>
              <a:solidFill>
                <a:srgbClr val="C0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文本框 114"/>
              <p:cNvSpPr txBox="1"/>
              <p:nvPr/>
            </p:nvSpPr>
            <p:spPr>
              <a:xfrm>
                <a:off x="7903753" y="2438602"/>
                <a:ext cx="1064569" cy="276999"/>
              </a:xfrm>
              <a:prstGeom prst="rect">
                <a:avLst/>
              </a:prstGeom>
              <a:noFill/>
            </p:spPr>
            <p:txBody>
              <a:bodyPr wrap="square" rtlCol="0">
                <a:spAutoFit/>
              </a:bodyPr>
              <a:lstStyle/>
              <a:p>
                <a:r>
                  <a:rPr lang="en-US" altLang="zh-CN" sz="1200" b="1" dirty="0" smtClean="0">
                    <a:solidFill>
                      <a:srgbClr val="C00000"/>
                    </a:solidFill>
                    <a:latin typeface="微软雅黑" panose="020B0503020204020204" pitchFamily="34" charset="-122"/>
                    <a:ea typeface="微软雅黑" panose="020B0503020204020204" pitchFamily="34" charset="-122"/>
                  </a:rPr>
                  <a:t>Principle</a:t>
                </a:r>
                <a:endParaRPr lang="zh-CN" altLang="en-US" sz="1200" b="1" dirty="0">
                  <a:solidFill>
                    <a:srgbClr val="C00000"/>
                  </a:solidFill>
                  <a:latin typeface="微软雅黑" panose="020B0503020204020204" pitchFamily="34" charset="-122"/>
                  <a:ea typeface="微软雅黑" panose="020B0503020204020204" pitchFamily="34" charset="-122"/>
                </a:endParaRPr>
              </a:p>
            </p:txBody>
          </p:sp>
        </p:grpSp>
        <p:sp>
          <p:nvSpPr>
            <p:cNvPr id="116" name="文本框 115"/>
            <p:cNvSpPr txBox="1"/>
            <p:nvPr/>
          </p:nvSpPr>
          <p:spPr>
            <a:xfrm>
              <a:off x="447611" y="1366761"/>
              <a:ext cx="1064569" cy="276999"/>
            </a:xfrm>
            <a:prstGeom prst="rect">
              <a:avLst/>
            </a:prstGeom>
            <a:noFill/>
          </p:spPr>
          <p:txBody>
            <a:bodyPr wrap="square" rtlCol="0">
              <a:spAutoFit/>
            </a:bodyPr>
            <a:lstStyle/>
            <a:p>
              <a:r>
                <a:rPr lang="en-US" altLang="zh-CN" sz="1200" b="1" dirty="0" smtClean="0">
                  <a:solidFill>
                    <a:srgbClr val="FFC000"/>
                  </a:solidFill>
                  <a:latin typeface="微软雅黑" panose="020B0503020204020204" pitchFamily="34" charset="-122"/>
                  <a:ea typeface="微软雅黑" panose="020B0503020204020204" pitchFamily="34" charset="-122"/>
                </a:rPr>
                <a:t>Right</a:t>
              </a:r>
              <a:r>
                <a:rPr lang="zh-CN" altLang="en-US" sz="1200" b="1" dirty="0">
                  <a:solidFill>
                    <a:srgbClr val="FFC000"/>
                  </a:solidFill>
                  <a:latin typeface="微软雅黑" panose="020B0503020204020204" pitchFamily="34" charset="-122"/>
                  <a:ea typeface="微软雅黑" panose="020B0503020204020204" pitchFamily="34" charset="-122"/>
                </a:rPr>
                <a:t> </a:t>
              </a:r>
              <a:r>
                <a:rPr lang="en-US" altLang="zh-CN" sz="1200" b="1" dirty="0" smtClean="0">
                  <a:solidFill>
                    <a:srgbClr val="FFC000"/>
                  </a:solidFill>
                  <a:latin typeface="微软雅黑" panose="020B0503020204020204" pitchFamily="34" charset="-122"/>
                  <a:ea typeface="微软雅黑" panose="020B0503020204020204" pitchFamily="34" charset="-122"/>
                </a:rPr>
                <a:t>Now</a:t>
              </a:r>
            </a:p>
          </p:txBody>
        </p:sp>
        <p:grpSp>
          <p:nvGrpSpPr>
            <p:cNvPr id="120" name="组合 119"/>
            <p:cNvGrpSpPr/>
            <p:nvPr/>
          </p:nvGrpSpPr>
          <p:grpSpPr>
            <a:xfrm>
              <a:off x="1735642" y="1659303"/>
              <a:ext cx="795475" cy="1840683"/>
              <a:chOff x="8878122" y="1735503"/>
              <a:chExt cx="795475" cy="1840683"/>
            </a:xfrm>
          </p:grpSpPr>
          <p:sp>
            <p:nvSpPr>
              <p:cNvPr id="112" name="下箭头 111"/>
              <p:cNvSpPr/>
              <p:nvPr/>
            </p:nvSpPr>
            <p:spPr>
              <a:xfrm>
                <a:off x="9016028" y="2031038"/>
                <a:ext cx="469900" cy="1545148"/>
              </a:xfrm>
              <a:prstGeom prst="downArrow">
                <a:avLst/>
              </a:prstGeom>
              <a:solidFill>
                <a:srgbClr val="C0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文本框 117"/>
              <p:cNvSpPr txBox="1"/>
              <p:nvPr/>
            </p:nvSpPr>
            <p:spPr>
              <a:xfrm>
                <a:off x="8878122" y="1735503"/>
                <a:ext cx="795475" cy="276999"/>
              </a:xfrm>
              <a:prstGeom prst="rect">
                <a:avLst/>
              </a:prstGeom>
              <a:noFill/>
            </p:spPr>
            <p:txBody>
              <a:bodyPr wrap="square" rtlCol="0">
                <a:spAutoFit/>
              </a:bodyPr>
              <a:lstStyle/>
              <a:p>
                <a:r>
                  <a:rPr lang="en-US" altLang="zh-CN" sz="1200" b="1" dirty="0">
                    <a:solidFill>
                      <a:srgbClr val="C00000"/>
                    </a:solidFill>
                    <a:latin typeface="微软雅黑" panose="020B0503020204020204" pitchFamily="34" charset="-122"/>
                    <a:ea typeface="微软雅黑" panose="020B0503020204020204" pitchFamily="34" charset="-122"/>
                  </a:rPr>
                  <a:t>Barriers</a:t>
                </a:r>
                <a:endParaRPr lang="zh-CN" altLang="en-US" sz="1200" b="1" dirty="0">
                  <a:solidFill>
                    <a:srgbClr val="C00000"/>
                  </a:solidFill>
                  <a:latin typeface="微软雅黑" panose="020B0503020204020204" pitchFamily="34" charset="-122"/>
                  <a:ea typeface="微软雅黑" panose="020B0503020204020204" pitchFamily="34" charset="-122"/>
                </a:endParaRPr>
              </a:p>
            </p:txBody>
          </p:sp>
        </p:grpSp>
        <p:grpSp>
          <p:nvGrpSpPr>
            <p:cNvPr id="122" name="组合 121"/>
            <p:cNvGrpSpPr/>
            <p:nvPr/>
          </p:nvGrpSpPr>
          <p:grpSpPr>
            <a:xfrm>
              <a:off x="2779477" y="1659303"/>
              <a:ext cx="1064569" cy="1840683"/>
              <a:chOff x="10158177" y="1735503"/>
              <a:chExt cx="1064569" cy="1840683"/>
            </a:xfrm>
          </p:grpSpPr>
          <p:sp>
            <p:nvSpPr>
              <p:cNvPr id="114" name="下箭头 113"/>
              <p:cNvSpPr/>
              <p:nvPr/>
            </p:nvSpPr>
            <p:spPr>
              <a:xfrm>
                <a:off x="10316190" y="2036640"/>
                <a:ext cx="469900" cy="153954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文本框 120"/>
              <p:cNvSpPr txBox="1"/>
              <p:nvPr/>
            </p:nvSpPr>
            <p:spPr>
              <a:xfrm>
                <a:off x="10158177" y="1735503"/>
                <a:ext cx="1064569" cy="276999"/>
              </a:xfrm>
              <a:prstGeom prst="rect">
                <a:avLst/>
              </a:prstGeom>
              <a:noFill/>
            </p:spPr>
            <p:txBody>
              <a:bodyPr wrap="square" rtlCol="0">
                <a:spAutoFit/>
              </a:bodyPr>
              <a:lstStyle/>
              <a:p>
                <a:r>
                  <a:rPr lang="en-US" altLang="zh-CN" sz="1200" b="1" dirty="0" smtClean="0">
                    <a:latin typeface="微软雅黑" panose="020B0503020204020204" pitchFamily="34" charset="-122"/>
                    <a:ea typeface="微软雅黑" panose="020B0503020204020204" pitchFamily="34" charset="-122"/>
                  </a:rPr>
                  <a:t>Principle</a:t>
                </a:r>
                <a:endParaRPr lang="zh-CN" altLang="en-US" sz="1200" b="1" dirty="0">
                  <a:latin typeface="微软雅黑" panose="020B0503020204020204" pitchFamily="34" charset="-122"/>
                  <a:ea typeface="微软雅黑" panose="020B0503020204020204" pitchFamily="34" charset="-122"/>
                </a:endParaRPr>
              </a:p>
            </p:txBody>
          </p:sp>
        </p:grpSp>
        <p:sp>
          <p:nvSpPr>
            <p:cNvPr id="123" name="文本框 122"/>
            <p:cNvSpPr txBox="1"/>
            <p:nvPr/>
          </p:nvSpPr>
          <p:spPr>
            <a:xfrm>
              <a:off x="1554090" y="1366762"/>
              <a:ext cx="1283142" cy="276999"/>
            </a:xfrm>
            <a:prstGeom prst="rect">
              <a:avLst/>
            </a:prstGeom>
            <a:noFill/>
          </p:spPr>
          <p:txBody>
            <a:bodyPr wrap="square" rtlCol="0">
              <a:spAutoFit/>
            </a:bodyPr>
            <a:lstStyle/>
            <a:p>
              <a:r>
                <a:rPr lang="en-US" altLang="zh-CN" sz="1200" b="1" dirty="0" smtClean="0">
                  <a:solidFill>
                    <a:srgbClr val="FFC000"/>
                  </a:solidFill>
                  <a:latin typeface="微软雅黑" panose="020B0503020204020204" pitchFamily="34" charset="-122"/>
                  <a:ea typeface="微软雅黑" panose="020B0503020204020204" pitchFamily="34" charset="-122"/>
                </a:rPr>
                <a:t>For </a:t>
              </a:r>
              <a:r>
                <a:rPr lang="en-US" altLang="zh-CN" sz="1200" b="1" dirty="0">
                  <a:solidFill>
                    <a:srgbClr val="FFC000"/>
                  </a:solidFill>
                  <a:latin typeface="微软雅黑" panose="020B0503020204020204" pitchFamily="34" charset="-122"/>
                  <a:ea typeface="微软雅黑" panose="020B0503020204020204" pitchFamily="34" charset="-122"/>
                </a:rPr>
                <a:t>the future</a:t>
              </a:r>
              <a:endParaRPr lang="en-US" altLang="zh-CN" sz="1200" b="1" dirty="0" smtClean="0">
                <a:solidFill>
                  <a:srgbClr val="FFC000"/>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7716320" y="411079"/>
            <a:ext cx="2985550" cy="2442566"/>
            <a:chOff x="3068136" y="2939832"/>
            <a:chExt cx="2985550" cy="2442566"/>
          </a:xfrm>
        </p:grpSpPr>
        <p:sp>
          <p:nvSpPr>
            <p:cNvPr id="82" name="上箭头 81"/>
            <p:cNvSpPr/>
            <p:nvPr/>
          </p:nvSpPr>
          <p:spPr>
            <a:xfrm>
              <a:off x="4141415" y="2939832"/>
              <a:ext cx="247381" cy="1705694"/>
            </a:xfrm>
            <a:prstGeom prst="upArrow">
              <a:avLst/>
            </a:prstGeom>
            <a:solidFill>
              <a:srgbClr val="C0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上箭头 83"/>
            <p:cNvSpPr/>
            <p:nvPr/>
          </p:nvSpPr>
          <p:spPr>
            <a:xfrm rot="14126310">
              <a:off x="3582863" y="4277012"/>
              <a:ext cx="276866" cy="1306320"/>
            </a:xfrm>
            <a:prstGeom prst="upArrow">
              <a:avLst/>
            </a:prstGeom>
            <a:solidFill>
              <a:srgbClr val="C0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文本框 84">
              <a:extLst>
                <a:ext uri="{FF2B5EF4-FFF2-40B4-BE49-F238E27FC236}">
                  <a16:creationId xmlns:a16="http://schemas.microsoft.com/office/drawing/2014/main" id="{F9D95C6A-CA2C-4D1A-B65C-A6163841145A}"/>
                </a:ext>
              </a:extLst>
            </p:cNvPr>
            <p:cNvSpPr txBox="1"/>
            <p:nvPr/>
          </p:nvSpPr>
          <p:spPr>
            <a:xfrm>
              <a:off x="4341732" y="3077317"/>
              <a:ext cx="705573" cy="246221"/>
            </a:xfrm>
            <a:prstGeom prst="rect">
              <a:avLst/>
            </a:prstGeom>
            <a:noFill/>
          </p:spPr>
          <p:txBody>
            <a:bodyPr wrap="square" rtlCol="0">
              <a:spAutoFit/>
            </a:bodyPr>
            <a:lstStyle/>
            <a:p>
              <a:r>
                <a:rPr lang="zh-CN" altLang="en-US" sz="1000" dirty="0">
                  <a:latin typeface="微软雅黑" panose="020B0503020204020204" pitchFamily="34" charset="-122"/>
                  <a:ea typeface="微软雅黑" panose="020B0503020204020204" pitchFamily="34" charset="-122"/>
                </a:rPr>
                <a:t>业务场景</a:t>
              </a:r>
            </a:p>
          </p:txBody>
        </p:sp>
        <p:sp>
          <p:nvSpPr>
            <p:cNvPr id="86" name="文本框 85">
              <a:extLst>
                <a:ext uri="{FF2B5EF4-FFF2-40B4-BE49-F238E27FC236}">
                  <a16:creationId xmlns:a16="http://schemas.microsoft.com/office/drawing/2014/main" id="{45BB0343-2CCB-4C41-978F-9E2003FF12F1}"/>
                </a:ext>
              </a:extLst>
            </p:cNvPr>
            <p:cNvSpPr txBox="1"/>
            <p:nvPr/>
          </p:nvSpPr>
          <p:spPr>
            <a:xfrm>
              <a:off x="4848209" y="4676983"/>
              <a:ext cx="1205477" cy="246221"/>
            </a:xfrm>
            <a:prstGeom prst="rect">
              <a:avLst/>
            </a:prstGeom>
            <a:noFill/>
          </p:spPr>
          <p:txBody>
            <a:bodyPr wrap="square" rtlCol="0">
              <a:spAutoFit/>
            </a:bodyPr>
            <a:lstStyle/>
            <a:p>
              <a:r>
                <a:rPr lang="zh-CN" altLang="en-US" sz="1000" dirty="0" smtClean="0">
                  <a:latin typeface="微软雅黑" panose="020B0503020204020204" pitchFamily="34" charset="-122"/>
                  <a:ea typeface="微软雅黑" panose="020B0503020204020204" pitchFamily="34" charset="-122"/>
                </a:rPr>
                <a:t>数据处理角色定位</a:t>
              </a:r>
              <a:endParaRPr lang="zh-CN" altLang="en-US" sz="1000" dirty="0">
                <a:latin typeface="微软雅黑" panose="020B0503020204020204" pitchFamily="34" charset="-122"/>
                <a:ea typeface="微软雅黑" panose="020B0503020204020204" pitchFamily="34" charset="-122"/>
              </a:endParaRPr>
            </a:p>
          </p:txBody>
        </p:sp>
        <p:sp>
          <p:nvSpPr>
            <p:cNvPr id="87" name="文本框 86">
              <a:extLst>
                <a:ext uri="{FF2B5EF4-FFF2-40B4-BE49-F238E27FC236}">
                  <a16:creationId xmlns:a16="http://schemas.microsoft.com/office/drawing/2014/main" id="{060BAE9E-C27F-4D71-A162-FF842A584B51}"/>
                </a:ext>
              </a:extLst>
            </p:cNvPr>
            <p:cNvSpPr txBox="1"/>
            <p:nvPr/>
          </p:nvSpPr>
          <p:spPr>
            <a:xfrm>
              <a:off x="3579439" y="5136177"/>
              <a:ext cx="964097" cy="246221"/>
            </a:xfrm>
            <a:prstGeom prst="rect">
              <a:avLst/>
            </a:prstGeom>
            <a:noFill/>
          </p:spPr>
          <p:txBody>
            <a:bodyPr wrap="square" rtlCol="0">
              <a:spAutoFit/>
            </a:bodyPr>
            <a:lstStyle/>
            <a:p>
              <a:r>
                <a:rPr lang="zh-CN" altLang="en-US" sz="1000" dirty="0">
                  <a:latin typeface="微软雅黑" panose="020B0503020204020204" pitchFamily="34" charset="-122"/>
                  <a:ea typeface="微软雅黑" panose="020B0503020204020204" pitchFamily="34" charset="-122"/>
                </a:rPr>
                <a:t>数据生命周期</a:t>
              </a:r>
            </a:p>
          </p:txBody>
        </p:sp>
        <p:sp>
          <p:nvSpPr>
            <p:cNvPr id="83" name="上箭头 82"/>
            <p:cNvSpPr/>
            <p:nvPr/>
          </p:nvSpPr>
          <p:spPr>
            <a:xfrm rot="5400000">
              <a:off x="4990652" y="3667246"/>
              <a:ext cx="283913" cy="1828303"/>
            </a:xfrm>
            <a:prstGeom prst="upArrow">
              <a:avLst/>
            </a:prstGeom>
            <a:solidFill>
              <a:srgbClr val="C0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671225" y="1461880"/>
            <a:ext cx="5453681" cy="4531856"/>
            <a:chOff x="4664142" y="1517595"/>
            <a:chExt cx="5590759" cy="4665737"/>
          </a:xfrm>
        </p:grpSpPr>
        <p:sp>
          <p:nvSpPr>
            <p:cNvPr id="53" name="文本框 52"/>
            <p:cNvSpPr txBox="1"/>
            <p:nvPr/>
          </p:nvSpPr>
          <p:spPr>
            <a:xfrm>
              <a:off x="5449336" y="1517595"/>
              <a:ext cx="3959395" cy="369332"/>
            </a:xfrm>
            <a:prstGeom prst="rect">
              <a:avLst/>
            </a:prstGeom>
            <a:noFill/>
          </p:spPr>
          <p:txBody>
            <a:bodyPr wrap="square" rtlCol="0">
              <a:spAutoFit/>
            </a:bodyPr>
            <a:lstStyle/>
            <a:p>
              <a:r>
                <a:rPr lang="en-US" altLang="zh-CN" sz="1800" b="1" dirty="0">
                  <a:solidFill>
                    <a:srgbClr val="C00000"/>
                  </a:solidFill>
                  <a:latin typeface="微软雅黑" panose="020B0503020204020204" pitchFamily="34" charset="-122"/>
                  <a:ea typeface="微软雅黑" panose="020B0503020204020204" pitchFamily="34" charset="-122"/>
                </a:rPr>
                <a:t>DSMM</a:t>
              </a:r>
              <a:r>
                <a:rPr lang="zh-CN" altLang="en-US" sz="1800" b="1" dirty="0">
                  <a:solidFill>
                    <a:srgbClr val="C00000"/>
                  </a:solidFill>
                  <a:latin typeface="微软雅黑" panose="020B0503020204020204" pitchFamily="34" charset="-122"/>
                  <a:ea typeface="微软雅黑" panose="020B0503020204020204" pitchFamily="34" charset="-122"/>
                </a:rPr>
                <a:t>（数据安全能力成熟度模型）</a:t>
              </a:r>
            </a:p>
          </p:txBody>
        </p:sp>
        <p:sp>
          <p:nvSpPr>
            <p:cNvPr id="54" name="矩形 53"/>
            <p:cNvSpPr/>
            <p:nvPr/>
          </p:nvSpPr>
          <p:spPr>
            <a:xfrm>
              <a:off x="4797910" y="3458703"/>
              <a:ext cx="2891321" cy="508351"/>
            </a:xfrm>
            <a:prstGeom prst="rect">
              <a:avLst/>
            </a:prstGeom>
            <a:solidFill>
              <a:srgbClr val="C0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Level 5 </a:t>
              </a:r>
              <a:r>
                <a:rPr lang="zh-CN" altLang="en-US" sz="1000" dirty="0">
                  <a:latin typeface="微软雅黑" panose="020B0503020204020204" pitchFamily="34" charset="-122"/>
                  <a:ea typeface="微软雅黑" panose="020B0503020204020204" pitchFamily="34" charset="-122"/>
                </a:rPr>
                <a:t>持续优化</a:t>
              </a:r>
              <a:endParaRPr lang="en-US" altLang="zh-CN" sz="1000" dirty="0">
                <a:latin typeface="微软雅黑" panose="020B0503020204020204" pitchFamily="34" charset="-122"/>
                <a:ea typeface="微软雅黑" panose="020B0503020204020204" pitchFamily="34" charset="-122"/>
              </a:endParaRPr>
            </a:p>
            <a:p>
              <a:pPr algn="ctr"/>
              <a:r>
                <a:rPr lang="zh-CN" altLang="en-US" sz="1000" dirty="0">
                  <a:latin typeface="微软雅黑" panose="020B0503020204020204" pitchFamily="34" charset="-122"/>
                  <a:ea typeface="微软雅黑" panose="020B0503020204020204" pitchFamily="34" charset="-122"/>
                </a:rPr>
                <a:t>（</a:t>
              </a:r>
              <a:r>
                <a:rPr lang="en-US" altLang="zh-CN" sz="1000" dirty="0">
                  <a:latin typeface="微软雅黑" panose="020B0503020204020204" pitchFamily="34" charset="-122"/>
                  <a:ea typeface="微软雅黑" panose="020B0503020204020204" pitchFamily="34" charset="-122"/>
                </a:rPr>
                <a:t>Optimization</a:t>
              </a:r>
              <a:r>
                <a:rPr lang="zh-CN" altLang="en-US" sz="1000" dirty="0">
                  <a:latin typeface="微软雅黑" panose="020B0503020204020204" pitchFamily="34" charset="-122"/>
                  <a:ea typeface="微软雅黑" panose="020B0503020204020204" pitchFamily="34" charset="-122"/>
                </a:rPr>
                <a:t>）</a:t>
              </a:r>
            </a:p>
          </p:txBody>
        </p:sp>
        <p:sp>
          <p:nvSpPr>
            <p:cNvPr id="55" name="矩形 54"/>
            <p:cNvSpPr/>
            <p:nvPr/>
          </p:nvSpPr>
          <p:spPr>
            <a:xfrm>
              <a:off x="4797909" y="4011886"/>
              <a:ext cx="2901455" cy="508351"/>
            </a:xfrm>
            <a:prstGeom prst="rect">
              <a:avLst/>
            </a:prstGeom>
            <a:solidFill>
              <a:srgbClr val="C0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Level 4 </a:t>
              </a:r>
              <a:r>
                <a:rPr lang="zh-CN" altLang="en-US" sz="1000" dirty="0">
                  <a:latin typeface="微软雅黑" panose="020B0503020204020204" pitchFamily="34" charset="-122"/>
                  <a:ea typeface="微软雅黑" panose="020B0503020204020204" pitchFamily="34" charset="-122"/>
                </a:rPr>
                <a:t>量化控制</a:t>
              </a:r>
              <a:endParaRPr lang="en-US" altLang="zh-CN" sz="1000" dirty="0">
                <a:latin typeface="微软雅黑" panose="020B0503020204020204" pitchFamily="34" charset="-122"/>
                <a:ea typeface="微软雅黑" panose="020B0503020204020204" pitchFamily="34" charset="-122"/>
              </a:endParaRPr>
            </a:p>
            <a:p>
              <a:pPr algn="ctr"/>
              <a:r>
                <a:rPr lang="zh-CN" altLang="en-US" sz="1000" dirty="0">
                  <a:latin typeface="微软雅黑" panose="020B0503020204020204" pitchFamily="34" charset="-122"/>
                  <a:ea typeface="微软雅黑" panose="020B0503020204020204" pitchFamily="34" charset="-122"/>
                </a:rPr>
                <a:t>（</a:t>
              </a:r>
              <a:r>
                <a:rPr lang="en-US" altLang="zh-CN" sz="1000" dirty="0">
                  <a:latin typeface="微软雅黑" panose="020B0503020204020204" pitchFamily="34" charset="-122"/>
                  <a:ea typeface="微软雅黑" panose="020B0503020204020204" pitchFamily="34" charset="-122"/>
                </a:rPr>
                <a:t>Q-Managed</a:t>
              </a:r>
              <a:r>
                <a:rPr lang="zh-CN" altLang="en-US" sz="1000" dirty="0">
                  <a:latin typeface="微软雅黑" panose="020B0503020204020204" pitchFamily="34" charset="-122"/>
                  <a:ea typeface="微软雅黑" panose="020B0503020204020204" pitchFamily="34" charset="-122"/>
                </a:rPr>
                <a:t>）</a:t>
              </a:r>
            </a:p>
          </p:txBody>
        </p:sp>
        <p:sp>
          <p:nvSpPr>
            <p:cNvPr id="59" name="矩形 58"/>
            <p:cNvSpPr/>
            <p:nvPr/>
          </p:nvSpPr>
          <p:spPr>
            <a:xfrm>
              <a:off x="4797909" y="4565070"/>
              <a:ext cx="2901455" cy="508351"/>
            </a:xfrm>
            <a:prstGeom prst="rect">
              <a:avLst/>
            </a:prstGeom>
            <a:solidFill>
              <a:srgbClr val="C0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Level 3 </a:t>
              </a:r>
              <a:r>
                <a:rPr lang="zh-CN" altLang="en-US" sz="1000" dirty="0">
                  <a:latin typeface="微软雅黑" panose="020B0503020204020204" pitchFamily="34" charset="-122"/>
                  <a:ea typeface="微软雅黑" panose="020B0503020204020204" pitchFamily="34" charset="-122"/>
                </a:rPr>
                <a:t>充分定义</a:t>
              </a:r>
              <a:endParaRPr lang="en-US" altLang="zh-CN" sz="1000" dirty="0">
                <a:latin typeface="微软雅黑" panose="020B0503020204020204" pitchFamily="34" charset="-122"/>
                <a:ea typeface="微软雅黑" panose="020B0503020204020204" pitchFamily="34" charset="-122"/>
              </a:endParaRPr>
            </a:p>
            <a:p>
              <a:pPr algn="ctr"/>
              <a:r>
                <a:rPr lang="zh-CN" altLang="en-US" sz="1000" dirty="0">
                  <a:latin typeface="微软雅黑" panose="020B0503020204020204" pitchFamily="34" charset="-122"/>
                  <a:ea typeface="微软雅黑" panose="020B0503020204020204" pitchFamily="34" charset="-122"/>
                </a:rPr>
                <a:t>（</a:t>
              </a:r>
              <a:r>
                <a:rPr lang="en-US" altLang="zh-CN" sz="1000" dirty="0">
                  <a:latin typeface="微软雅黑" panose="020B0503020204020204" pitchFamily="34" charset="-122"/>
                  <a:ea typeface="微软雅黑" panose="020B0503020204020204" pitchFamily="34" charset="-122"/>
                </a:rPr>
                <a:t>Defined</a:t>
              </a:r>
              <a:r>
                <a:rPr lang="zh-CN" altLang="en-US" sz="1000" dirty="0">
                  <a:latin typeface="微软雅黑" panose="020B0503020204020204" pitchFamily="34" charset="-122"/>
                  <a:ea typeface="微软雅黑" panose="020B0503020204020204" pitchFamily="34" charset="-122"/>
                </a:rPr>
                <a:t>）</a:t>
              </a:r>
            </a:p>
          </p:txBody>
        </p:sp>
        <p:sp>
          <p:nvSpPr>
            <p:cNvPr id="60" name="矩形 59"/>
            <p:cNvSpPr/>
            <p:nvPr/>
          </p:nvSpPr>
          <p:spPr>
            <a:xfrm>
              <a:off x="4797909" y="5118254"/>
              <a:ext cx="2886928" cy="508351"/>
            </a:xfrm>
            <a:prstGeom prst="rect">
              <a:avLst/>
            </a:prstGeom>
            <a:solidFill>
              <a:srgbClr val="C0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Level 2 </a:t>
              </a:r>
              <a:r>
                <a:rPr lang="zh-CN" altLang="en-US" sz="1000" dirty="0">
                  <a:latin typeface="微软雅黑" panose="020B0503020204020204" pitchFamily="34" charset="-122"/>
                  <a:ea typeface="微软雅黑" panose="020B0503020204020204" pitchFamily="34" charset="-122"/>
                </a:rPr>
                <a:t>计划跟踪</a:t>
              </a:r>
              <a:endParaRPr lang="en-US" altLang="zh-CN" sz="1000" dirty="0">
                <a:latin typeface="微软雅黑" panose="020B0503020204020204" pitchFamily="34" charset="-122"/>
                <a:ea typeface="微软雅黑" panose="020B0503020204020204" pitchFamily="34" charset="-122"/>
              </a:endParaRPr>
            </a:p>
            <a:p>
              <a:pPr algn="ctr"/>
              <a:r>
                <a:rPr lang="zh-CN" altLang="en-US" sz="1000" dirty="0">
                  <a:latin typeface="微软雅黑" panose="020B0503020204020204" pitchFamily="34" charset="-122"/>
                  <a:ea typeface="微软雅黑" panose="020B0503020204020204" pitchFamily="34" charset="-122"/>
                </a:rPr>
                <a:t>（</a:t>
              </a:r>
              <a:r>
                <a:rPr lang="en-US" altLang="zh-CN" sz="1000" dirty="0">
                  <a:latin typeface="微软雅黑" panose="020B0503020204020204" pitchFamily="34" charset="-122"/>
                  <a:ea typeface="微软雅黑" panose="020B0503020204020204" pitchFamily="34" charset="-122"/>
                </a:rPr>
                <a:t>Managed</a:t>
              </a:r>
              <a:r>
                <a:rPr lang="zh-CN" altLang="en-US" sz="1000" dirty="0">
                  <a:latin typeface="微软雅黑" panose="020B0503020204020204" pitchFamily="34" charset="-122"/>
                  <a:ea typeface="微软雅黑" panose="020B0503020204020204" pitchFamily="34" charset="-122"/>
                </a:rPr>
                <a:t>）</a:t>
              </a:r>
            </a:p>
          </p:txBody>
        </p:sp>
        <p:sp>
          <p:nvSpPr>
            <p:cNvPr id="61" name="矩形 60"/>
            <p:cNvSpPr/>
            <p:nvPr/>
          </p:nvSpPr>
          <p:spPr>
            <a:xfrm>
              <a:off x="4797909" y="5674981"/>
              <a:ext cx="2886928" cy="508351"/>
            </a:xfrm>
            <a:prstGeom prst="rect">
              <a:avLst/>
            </a:prstGeom>
            <a:solidFill>
              <a:srgbClr val="C0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Level 1 </a:t>
              </a:r>
              <a:r>
                <a:rPr lang="zh-CN" altLang="en-US" sz="1000" dirty="0">
                  <a:latin typeface="微软雅黑" panose="020B0503020204020204" pitchFamily="34" charset="-122"/>
                  <a:ea typeface="微软雅黑" panose="020B0503020204020204" pitchFamily="34" charset="-122"/>
                </a:rPr>
                <a:t>非正式执行</a:t>
              </a:r>
              <a:endParaRPr lang="en-US" altLang="zh-CN" sz="1000" dirty="0">
                <a:latin typeface="微软雅黑" panose="020B0503020204020204" pitchFamily="34" charset="-122"/>
                <a:ea typeface="微软雅黑" panose="020B0503020204020204" pitchFamily="34" charset="-122"/>
              </a:endParaRPr>
            </a:p>
            <a:p>
              <a:pPr algn="ctr"/>
              <a:r>
                <a:rPr lang="zh-CN" altLang="en-US" sz="1000" dirty="0">
                  <a:latin typeface="微软雅黑" panose="020B0503020204020204" pitchFamily="34" charset="-122"/>
                  <a:ea typeface="微软雅黑" panose="020B0503020204020204" pitchFamily="34" charset="-122"/>
                </a:rPr>
                <a:t>（</a:t>
              </a:r>
              <a:r>
                <a:rPr lang="en-US" altLang="zh-CN" sz="1000" dirty="0">
                  <a:latin typeface="微软雅黑" panose="020B0503020204020204" pitchFamily="34" charset="-122"/>
                  <a:ea typeface="微软雅黑" panose="020B0503020204020204" pitchFamily="34" charset="-122"/>
                </a:rPr>
                <a:t>Initial</a:t>
              </a:r>
              <a:r>
                <a:rPr lang="zh-CN" altLang="en-US" sz="1000" dirty="0">
                  <a:latin typeface="微软雅黑" panose="020B0503020204020204" pitchFamily="34" charset="-122"/>
                  <a:ea typeface="微软雅黑" panose="020B0503020204020204" pitchFamily="34" charset="-122"/>
                </a:rPr>
                <a:t>）</a:t>
              </a:r>
            </a:p>
          </p:txBody>
        </p:sp>
        <p:sp>
          <p:nvSpPr>
            <p:cNvPr id="62" name="平行四边形 61"/>
            <p:cNvSpPr/>
            <p:nvPr/>
          </p:nvSpPr>
          <p:spPr>
            <a:xfrm rot="19614396" flipV="1">
              <a:off x="4664142" y="2574920"/>
              <a:ext cx="2961677" cy="383580"/>
            </a:xfrm>
            <a:prstGeom prst="parallelogram">
              <a:avLst>
                <a:gd name="adj" fmla="val 151794"/>
              </a:avLst>
            </a:prstGeom>
            <a:solidFill>
              <a:srgbClr val="C0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rot lat="0" lon="0" rev="10800000"/>
                </a:camera>
                <a:lightRig rig="threePt" dir="t"/>
              </a:scene3d>
            </a:bodyPr>
            <a:lstStyle/>
            <a:p>
              <a:pPr algn="ctr"/>
              <a:r>
                <a:rPr lang="zh-CN" altLang="en-US" sz="1000" dirty="0">
                  <a:latin typeface="微软雅黑" panose="020B0503020204020204" pitchFamily="34" charset="-122"/>
                  <a:ea typeface="微软雅黑" panose="020B0503020204020204" pitchFamily="34" charset="-122"/>
                </a:rPr>
                <a:t>组织建设</a:t>
              </a:r>
              <a:endParaRPr lang="en-US" altLang="zh-CN" sz="1000" dirty="0">
                <a:latin typeface="微软雅黑" panose="020B0503020204020204" pitchFamily="34" charset="-122"/>
                <a:ea typeface="微软雅黑" panose="020B0503020204020204" pitchFamily="34" charset="-122"/>
              </a:endParaRPr>
            </a:p>
          </p:txBody>
        </p:sp>
        <p:sp>
          <p:nvSpPr>
            <p:cNvPr id="63" name="平行四边形 62"/>
            <p:cNvSpPr/>
            <p:nvPr/>
          </p:nvSpPr>
          <p:spPr>
            <a:xfrm rot="19614396" flipV="1">
              <a:off x="5417233" y="2574919"/>
              <a:ext cx="2961677" cy="383580"/>
            </a:xfrm>
            <a:prstGeom prst="parallelogram">
              <a:avLst>
                <a:gd name="adj" fmla="val 151794"/>
              </a:avLst>
            </a:prstGeom>
            <a:solidFill>
              <a:srgbClr val="C0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rot lat="0" lon="0" rev="10800000"/>
                </a:camera>
                <a:lightRig rig="threePt" dir="t"/>
              </a:scene3d>
            </a:bodyPr>
            <a:lstStyle/>
            <a:p>
              <a:pPr algn="ctr"/>
              <a:r>
                <a:rPr lang="zh-CN" altLang="en-US" sz="1000" dirty="0">
                  <a:latin typeface="微软雅黑" panose="020B0503020204020204" pitchFamily="34" charset="-122"/>
                  <a:ea typeface="微软雅黑" panose="020B0503020204020204" pitchFamily="34" charset="-122"/>
                </a:rPr>
                <a:t>制度流程</a:t>
              </a:r>
            </a:p>
          </p:txBody>
        </p:sp>
        <p:sp>
          <p:nvSpPr>
            <p:cNvPr id="64" name="平行四边形 63"/>
            <p:cNvSpPr/>
            <p:nvPr/>
          </p:nvSpPr>
          <p:spPr>
            <a:xfrm rot="19614396" flipV="1">
              <a:off x="6165949" y="2574919"/>
              <a:ext cx="2961677" cy="383580"/>
            </a:xfrm>
            <a:prstGeom prst="parallelogram">
              <a:avLst>
                <a:gd name="adj" fmla="val 151794"/>
              </a:avLst>
            </a:prstGeom>
            <a:solidFill>
              <a:srgbClr val="C0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rot lat="0" lon="0" rev="10800000"/>
                </a:camera>
                <a:lightRig rig="threePt" dir="t"/>
              </a:scene3d>
            </a:bodyPr>
            <a:lstStyle/>
            <a:p>
              <a:pPr algn="ctr"/>
              <a:r>
                <a:rPr lang="zh-CN" altLang="en-US" sz="1000" dirty="0">
                  <a:latin typeface="微软雅黑" panose="020B0503020204020204" pitchFamily="34" charset="-122"/>
                  <a:ea typeface="微软雅黑" panose="020B0503020204020204" pitchFamily="34" charset="-122"/>
                </a:rPr>
                <a:t>技术工具</a:t>
              </a:r>
              <a:endParaRPr lang="en-US" altLang="zh-CN" sz="1000" dirty="0">
                <a:latin typeface="微软雅黑" panose="020B0503020204020204" pitchFamily="34" charset="-122"/>
                <a:ea typeface="微软雅黑" panose="020B0503020204020204" pitchFamily="34" charset="-122"/>
              </a:endParaRPr>
            </a:p>
          </p:txBody>
        </p:sp>
        <p:sp>
          <p:nvSpPr>
            <p:cNvPr id="65" name="平行四边形 64"/>
            <p:cNvSpPr/>
            <p:nvPr/>
          </p:nvSpPr>
          <p:spPr>
            <a:xfrm rot="19614396" flipV="1">
              <a:off x="6915349" y="2576875"/>
              <a:ext cx="2961677" cy="383580"/>
            </a:xfrm>
            <a:prstGeom prst="parallelogram">
              <a:avLst>
                <a:gd name="adj" fmla="val 151794"/>
              </a:avLst>
            </a:prstGeom>
            <a:solidFill>
              <a:srgbClr val="C0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rot lat="0" lon="0" rev="10800000"/>
                </a:camera>
                <a:lightRig rig="threePt" dir="t"/>
              </a:scene3d>
            </a:bodyPr>
            <a:lstStyle/>
            <a:p>
              <a:pPr algn="ctr"/>
              <a:r>
                <a:rPr lang="zh-CN" altLang="en-US" sz="1000" dirty="0">
                  <a:latin typeface="微软雅黑" panose="020B0503020204020204" pitchFamily="34" charset="-122"/>
                  <a:ea typeface="微软雅黑" panose="020B0503020204020204" pitchFamily="34" charset="-122"/>
                </a:rPr>
                <a:t>人员能力</a:t>
              </a:r>
            </a:p>
          </p:txBody>
        </p:sp>
        <p:sp>
          <p:nvSpPr>
            <p:cNvPr id="66" name="平行四边形 65"/>
            <p:cNvSpPr/>
            <p:nvPr/>
          </p:nvSpPr>
          <p:spPr>
            <a:xfrm rot="19620369">
              <a:off x="7425157" y="2851331"/>
              <a:ext cx="2678101" cy="402877"/>
            </a:xfrm>
            <a:prstGeom prst="parallelogram">
              <a:avLst>
                <a:gd name="adj" fmla="val 65115"/>
              </a:avLst>
            </a:prstGeom>
            <a:solidFill>
              <a:srgbClr val="C0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atin typeface="微软雅黑" panose="020B0503020204020204" pitchFamily="34" charset="-122"/>
                  <a:ea typeface="微软雅黑" panose="020B0503020204020204" pitchFamily="34" charset="-122"/>
                </a:rPr>
                <a:t>数据生命周期</a:t>
              </a:r>
            </a:p>
          </p:txBody>
        </p:sp>
        <p:sp>
          <p:nvSpPr>
            <p:cNvPr id="67" name="平行四边形 66"/>
            <p:cNvSpPr/>
            <p:nvPr/>
          </p:nvSpPr>
          <p:spPr>
            <a:xfrm rot="19621933">
              <a:off x="7284253" y="4026233"/>
              <a:ext cx="1322045" cy="1368303"/>
            </a:xfrm>
            <a:prstGeom prst="parallelogram">
              <a:avLst>
                <a:gd name="adj" fmla="val 66620"/>
              </a:avLst>
            </a:prstGeom>
            <a:solidFill>
              <a:srgbClr val="C0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9619999"/>
                </a:camera>
                <a:lightRig rig="threePt" dir="t"/>
              </a:scene3d>
            </a:bodyPr>
            <a:lstStyle/>
            <a:p>
              <a:pPr algn="ctr"/>
              <a:r>
                <a:rPr lang="zh-CN" altLang="en-US" sz="1000" dirty="0">
                  <a:latin typeface="微软雅黑" panose="020B0503020204020204" pitchFamily="34" charset="-122"/>
                  <a:ea typeface="微软雅黑" panose="020B0503020204020204" pitchFamily="34" charset="-122"/>
                </a:rPr>
                <a:t>采集安全</a:t>
              </a:r>
            </a:p>
          </p:txBody>
        </p:sp>
        <p:sp>
          <p:nvSpPr>
            <p:cNvPr id="88" name="平行四边形 87"/>
            <p:cNvSpPr/>
            <p:nvPr/>
          </p:nvSpPr>
          <p:spPr>
            <a:xfrm rot="19620369">
              <a:off x="7432513" y="5089263"/>
              <a:ext cx="2678101" cy="402877"/>
            </a:xfrm>
            <a:prstGeom prst="parallelogram">
              <a:avLst>
                <a:gd name="adj" fmla="val 65115"/>
              </a:avLst>
            </a:prstGeom>
            <a:solidFill>
              <a:srgbClr val="C0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latin typeface="微软雅黑" panose="020B0503020204020204" pitchFamily="34" charset="-122"/>
                  <a:ea typeface="微软雅黑" panose="020B0503020204020204" pitchFamily="34" charset="-122"/>
                </a:rPr>
                <a:t>通用安全</a:t>
              </a:r>
              <a:endParaRPr lang="en-US" altLang="zh-CN" sz="1000" dirty="0" smtClean="0">
                <a:latin typeface="微软雅黑" panose="020B0503020204020204" pitchFamily="34" charset="-122"/>
                <a:ea typeface="微软雅黑" panose="020B0503020204020204" pitchFamily="34" charset="-122"/>
              </a:endParaRPr>
            </a:p>
          </p:txBody>
        </p:sp>
        <p:sp>
          <p:nvSpPr>
            <p:cNvPr id="89" name="平行四边形 88"/>
            <p:cNvSpPr/>
            <p:nvPr/>
          </p:nvSpPr>
          <p:spPr>
            <a:xfrm rot="19621933">
              <a:off x="7694887" y="3754584"/>
              <a:ext cx="1322045" cy="1368303"/>
            </a:xfrm>
            <a:prstGeom prst="parallelogram">
              <a:avLst>
                <a:gd name="adj" fmla="val 66620"/>
              </a:avLst>
            </a:prstGeom>
            <a:solidFill>
              <a:srgbClr val="C0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9619999"/>
                </a:camera>
                <a:lightRig rig="threePt" dir="t"/>
              </a:scene3d>
            </a:bodyPr>
            <a:lstStyle/>
            <a:p>
              <a:pPr algn="ctr"/>
              <a:r>
                <a:rPr lang="zh-CN" altLang="en-US" sz="1000" dirty="0" smtClean="0">
                  <a:latin typeface="微软雅黑" panose="020B0503020204020204" pitchFamily="34" charset="-122"/>
                  <a:ea typeface="微软雅黑" panose="020B0503020204020204" pitchFamily="34" charset="-122"/>
                </a:rPr>
                <a:t>传输及存储安全</a:t>
              </a:r>
              <a:endParaRPr lang="zh-CN" altLang="en-US" sz="1000" dirty="0">
                <a:latin typeface="微软雅黑" panose="020B0503020204020204" pitchFamily="34" charset="-122"/>
                <a:ea typeface="微软雅黑" panose="020B0503020204020204" pitchFamily="34" charset="-122"/>
              </a:endParaRPr>
            </a:p>
          </p:txBody>
        </p:sp>
        <p:sp>
          <p:nvSpPr>
            <p:cNvPr id="90" name="平行四边形 89"/>
            <p:cNvSpPr/>
            <p:nvPr/>
          </p:nvSpPr>
          <p:spPr>
            <a:xfrm rot="19621933">
              <a:off x="8107673" y="3480167"/>
              <a:ext cx="1322045" cy="1368303"/>
            </a:xfrm>
            <a:prstGeom prst="parallelogram">
              <a:avLst>
                <a:gd name="adj" fmla="val 66620"/>
              </a:avLst>
            </a:prstGeom>
            <a:solidFill>
              <a:srgbClr val="C0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9619999"/>
                </a:camera>
                <a:lightRig rig="threePt" dir="t"/>
              </a:scene3d>
            </a:bodyPr>
            <a:lstStyle/>
            <a:p>
              <a:pPr algn="ctr"/>
              <a:r>
                <a:rPr lang="zh-CN" altLang="en-US" sz="1000" dirty="0" smtClean="0">
                  <a:latin typeface="微软雅黑" panose="020B0503020204020204" pitchFamily="34" charset="-122"/>
                  <a:ea typeface="微软雅黑" panose="020B0503020204020204" pitchFamily="34" charset="-122"/>
                </a:rPr>
                <a:t>处理</a:t>
              </a:r>
              <a:endParaRPr lang="en-US" altLang="zh-CN" sz="1000" dirty="0" smtClean="0">
                <a:latin typeface="微软雅黑" panose="020B0503020204020204" pitchFamily="34" charset="-122"/>
                <a:ea typeface="微软雅黑" panose="020B0503020204020204" pitchFamily="34" charset="-122"/>
              </a:endParaRPr>
            </a:p>
            <a:p>
              <a:pPr algn="ctr"/>
              <a:r>
                <a:rPr lang="zh-CN" altLang="en-US" sz="1000" dirty="0" smtClean="0">
                  <a:latin typeface="微软雅黑" panose="020B0503020204020204" pitchFamily="34" charset="-122"/>
                  <a:ea typeface="微软雅黑" panose="020B0503020204020204" pitchFamily="34" charset="-122"/>
                </a:rPr>
                <a:t>安全</a:t>
              </a:r>
              <a:endParaRPr lang="zh-CN" altLang="en-US" sz="1000" dirty="0">
                <a:latin typeface="微软雅黑" panose="020B0503020204020204" pitchFamily="34" charset="-122"/>
                <a:ea typeface="微软雅黑" panose="020B0503020204020204" pitchFamily="34" charset="-122"/>
              </a:endParaRPr>
            </a:p>
          </p:txBody>
        </p:sp>
        <p:sp>
          <p:nvSpPr>
            <p:cNvPr id="91" name="平行四边形 90"/>
            <p:cNvSpPr/>
            <p:nvPr/>
          </p:nvSpPr>
          <p:spPr>
            <a:xfrm rot="19621933">
              <a:off x="8521218" y="3205749"/>
              <a:ext cx="1322045" cy="1368303"/>
            </a:xfrm>
            <a:prstGeom prst="parallelogram">
              <a:avLst>
                <a:gd name="adj" fmla="val 66620"/>
              </a:avLst>
            </a:prstGeom>
            <a:solidFill>
              <a:srgbClr val="C0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9619999"/>
                </a:camera>
                <a:lightRig rig="threePt" dir="t"/>
              </a:scene3d>
            </a:bodyPr>
            <a:lstStyle/>
            <a:p>
              <a:pPr algn="ctr"/>
              <a:r>
                <a:rPr lang="zh-CN" altLang="en-US" sz="1000" dirty="0" smtClean="0">
                  <a:latin typeface="微软雅黑" panose="020B0503020204020204" pitchFamily="34" charset="-122"/>
                  <a:ea typeface="微软雅黑" panose="020B0503020204020204" pitchFamily="34" charset="-122"/>
                </a:rPr>
                <a:t>交换安全</a:t>
              </a:r>
              <a:endParaRPr lang="zh-CN" altLang="en-US" sz="1000" dirty="0">
                <a:latin typeface="微软雅黑" panose="020B0503020204020204" pitchFamily="34" charset="-122"/>
                <a:ea typeface="微软雅黑" panose="020B0503020204020204" pitchFamily="34" charset="-122"/>
              </a:endParaRPr>
            </a:p>
          </p:txBody>
        </p:sp>
        <p:sp>
          <p:nvSpPr>
            <p:cNvPr id="92" name="平行四边形 91"/>
            <p:cNvSpPr/>
            <p:nvPr/>
          </p:nvSpPr>
          <p:spPr>
            <a:xfrm rot="19621933">
              <a:off x="8932856" y="2939604"/>
              <a:ext cx="1322045" cy="1368303"/>
            </a:xfrm>
            <a:prstGeom prst="parallelogram">
              <a:avLst>
                <a:gd name="adj" fmla="val 66620"/>
              </a:avLst>
            </a:prstGeom>
            <a:solidFill>
              <a:srgbClr val="C0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9619999"/>
                </a:camera>
                <a:lightRig rig="threePt" dir="t"/>
              </a:scene3d>
            </a:bodyPr>
            <a:lstStyle/>
            <a:p>
              <a:pPr algn="ctr"/>
              <a:r>
                <a:rPr lang="zh-CN" altLang="en-US" sz="1000" dirty="0" smtClean="0">
                  <a:latin typeface="微软雅黑" panose="020B0503020204020204" pitchFamily="34" charset="-122"/>
                  <a:ea typeface="微软雅黑" panose="020B0503020204020204" pitchFamily="34" charset="-122"/>
                </a:rPr>
                <a:t>销毁安全</a:t>
              </a:r>
              <a:endParaRPr lang="zh-CN" altLang="en-US" sz="1000" dirty="0">
                <a:latin typeface="微软雅黑" panose="020B0503020204020204" pitchFamily="34" charset="-122"/>
                <a:ea typeface="微软雅黑" panose="020B0503020204020204" pitchFamily="34" charset="-122"/>
              </a:endParaRPr>
            </a:p>
          </p:txBody>
        </p:sp>
      </p:grpSp>
      <p:pic>
        <p:nvPicPr>
          <p:cNvPr id="28" name="图片 27"/>
          <p:cNvPicPr>
            <a:picLocks noChangeAspect="1"/>
          </p:cNvPicPr>
          <p:nvPr/>
        </p:nvPicPr>
        <p:blipFill>
          <a:blip r:embed="rId3"/>
          <a:stretch>
            <a:fillRect/>
          </a:stretch>
        </p:blipFill>
        <p:spPr>
          <a:xfrm>
            <a:off x="650688" y="1505562"/>
            <a:ext cx="5986119" cy="4645694"/>
          </a:xfrm>
          <a:prstGeom prst="rect">
            <a:avLst/>
          </a:prstGeom>
        </p:spPr>
      </p:pic>
    </p:spTree>
    <p:extLst>
      <p:ext uri="{BB962C8B-B14F-4D97-AF65-F5344CB8AC3E}">
        <p14:creationId xmlns:p14="http://schemas.microsoft.com/office/powerpoint/2010/main" val="463983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ox(out)">
                                      <p:cBhvr>
                                        <p:cTn id="7" dur="1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diamond(in)">
                                      <p:cBhvr>
                                        <p:cTn id="12" dur="10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32"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amond(out)">
                                      <p:cBhvr>
                                        <p:cTn id="17" dur="1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up)">
                                      <p:cBhvr>
                                        <p:cTn id="22"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39096" y="656822"/>
            <a:ext cx="2895839" cy="707886"/>
          </a:xfrm>
          <a:prstGeom prst="rect">
            <a:avLst/>
          </a:prstGeom>
          <a:solidFill>
            <a:srgbClr val="C00000"/>
          </a:solidFill>
        </p:spPr>
        <p:txBody>
          <a:bodyPr wrap="square" rtlCol="0">
            <a:spAutoFit/>
          </a:bodyPr>
          <a:lstStyle/>
          <a:p>
            <a:pPr algn="ctr"/>
            <a:r>
              <a:rPr lang="zh-CN" altLang="en-US" sz="40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rPr>
              <a:t>目录</a:t>
            </a:r>
          </a:p>
        </p:txBody>
      </p:sp>
      <p:pic>
        <p:nvPicPr>
          <p:cNvPr id="4" name="图片占位符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4419600"/>
            <a:ext cx="4334934" cy="2438400"/>
          </a:xfrm>
          <a:custGeom>
            <a:avLst/>
            <a:gdLst>
              <a:gd name="connsiteX0" fmla="*/ 0 w 6174970"/>
              <a:gd name="connsiteY0" fmla="*/ 0 h 4511675"/>
              <a:gd name="connsiteX1" fmla="*/ 1747364 w 6174970"/>
              <a:gd name="connsiteY1" fmla="*/ 1692613 h 4511675"/>
              <a:gd name="connsiteX2" fmla="*/ 1747364 w 6174970"/>
              <a:gd name="connsiteY2" fmla="*/ 222799 h 4511675"/>
              <a:gd name="connsiteX3" fmla="*/ 6174970 w 6174970"/>
              <a:gd name="connsiteY3" fmla="*/ 4511675 h 4511675"/>
              <a:gd name="connsiteX4" fmla="*/ 5185894 w 6174970"/>
              <a:gd name="connsiteY4" fmla="*/ 4511675 h 4511675"/>
              <a:gd name="connsiteX5" fmla="*/ 2844800 w 6174970"/>
              <a:gd name="connsiteY5" fmla="*/ 2243935 h 4511675"/>
              <a:gd name="connsiteX6" fmla="*/ 2844800 w 6174970"/>
              <a:gd name="connsiteY6" fmla="*/ 2755661 h 4511675"/>
              <a:gd name="connsiteX7" fmla="*/ 4657614 w 6174970"/>
              <a:gd name="connsiteY7" fmla="*/ 4511674 h 4511675"/>
              <a:gd name="connsiteX8" fmla="*/ 4657613 w 6174970"/>
              <a:gd name="connsiteY8" fmla="*/ 4511675 h 4511675"/>
              <a:gd name="connsiteX9" fmla="*/ 2844800 w 6174970"/>
              <a:gd name="connsiteY9" fmla="*/ 4511675 h 4511675"/>
              <a:gd name="connsiteX10" fmla="*/ 2736443 w 6174970"/>
              <a:gd name="connsiteY10" fmla="*/ 4511675 h 4511675"/>
              <a:gd name="connsiteX11" fmla="*/ 2736442 w 6174970"/>
              <a:gd name="connsiteY11" fmla="*/ 4511675 h 4511675"/>
              <a:gd name="connsiteX12" fmla="*/ 2147888 w 6174970"/>
              <a:gd name="connsiteY12" fmla="*/ 4511675 h 4511675"/>
              <a:gd name="connsiteX13" fmla="*/ 0 w 6174970"/>
              <a:gd name="connsiteY13" fmla="*/ 4511675 h 451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74970" h="4511675">
                <a:moveTo>
                  <a:pt x="0" y="0"/>
                </a:moveTo>
                <a:lnTo>
                  <a:pt x="1747364" y="1692613"/>
                </a:lnTo>
                <a:lnTo>
                  <a:pt x="1747364" y="222799"/>
                </a:lnTo>
                <a:lnTo>
                  <a:pt x="6174970" y="4511675"/>
                </a:lnTo>
                <a:lnTo>
                  <a:pt x="5185894" y="4511675"/>
                </a:lnTo>
                <a:lnTo>
                  <a:pt x="2844800" y="2243935"/>
                </a:lnTo>
                <a:lnTo>
                  <a:pt x="2844800" y="2755661"/>
                </a:lnTo>
                <a:lnTo>
                  <a:pt x="4657614" y="4511674"/>
                </a:lnTo>
                <a:lnTo>
                  <a:pt x="4657613" y="4511675"/>
                </a:lnTo>
                <a:lnTo>
                  <a:pt x="2844800" y="4511675"/>
                </a:lnTo>
                <a:lnTo>
                  <a:pt x="2736443" y="4511675"/>
                </a:lnTo>
                <a:lnTo>
                  <a:pt x="2736442" y="4511675"/>
                </a:lnTo>
                <a:lnTo>
                  <a:pt x="2147888" y="4511675"/>
                </a:lnTo>
                <a:lnTo>
                  <a:pt x="0" y="4511675"/>
                </a:lnTo>
                <a:close/>
              </a:path>
            </a:pathLst>
          </a:custGeom>
        </p:spPr>
      </p:pic>
      <p:sp>
        <p:nvSpPr>
          <p:cNvPr id="5" name="Полилиния 21"/>
          <p:cNvSpPr/>
          <p:nvPr/>
        </p:nvSpPr>
        <p:spPr bwMode="auto">
          <a:xfrm rot="5400000" flipH="1" flipV="1">
            <a:off x="3574506" y="4472214"/>
            <a:ext cx="1143000" cy="3628571"/>
          </a:xfrm>
          <a:custGeom>
            <a:avLst/>
            <a:gdLst>
              <a:gd name="connsiteX0" fmla="*/ 3576680 w 3576680"/>
              <a:gd name="connsiteY0" fmla="*/ 0 h 6466215"/>
              <a:gd name="connsiteX1" fmla="*/ 3576680 w 3576680"/>
              <a:gd name="connsiteY1" fmla="*/ 2889535 h 6466215"/>
              <a:gd name="connsiteX2" fmla="*/ 0 w 3576680"/>
              <a:gd name="connsiteY2" fmla="*/ 6466215 h 6466215"/>
              <a:gd name="connsiteX3" fmla="*/ 0 w 3576680"/>
              <a:gd name="connsiteY3" fmla="*/ 3576680 h 6466215"/>
            </a:gdLst>
            <a:ahLst/>
            <a:cxnLst>
              <a:cxn ang="0">
                <a:pos x="connsiteX0" y="connsiteY0"/>
              </a:cxn>
              <a:cxn ang="0">
                <a:pos x="connsiteX1" y="connsiteY1"/>
              </a:cxn>
              <a:cxn ang="0">
                <a:pos x="connsiteX2" y="connsiteY2"/>
              </a:cxn>
              <a:cxn ang="0">
                <a:pos x="connsiteX3" y="connsiteY3"/>
              </a:cxn>
            </a:cxnLst>
            <a:rect l="l" t="t" r="r" b="b"/>
            <a:pathLst>
              <a:path w="3576680" h="6466215">
                <a:moveTo>
                  <a:pt x="3576680" y="0"/>
                </a:moveTo>
                <a:lnTo>
                  <a:pt x="3576680" y="2889535"/>
                </a:lnTo>
                <a:lnTo>
                  <a:pt x="0" y="6466215"/>
                </a:lnTo>
                <a:lnTo>
                  <a:pt x="0" y="3576680"/>
                </a:lnTo>
                <a:close/>
              </a:path>
            </a:pathLst>
          </a:custGeom>
          <a:solidFill>
            <a:schemeClr val="tx1">
              <a:alpha val="5000"/>
            </a:schemeClr>
          </a:solidFill>
          <a:ln>
            <a:noFill/>
          </a:ln>
        </p:spPr>
        <p:txBody>
          <a:bodyPr vert="horz" wrap="square" lIns="91440" tIns="45720" rIns="91440" bIns="45720" numCol="1" rtlCol="0" anchor="t" anchorCtr="0" compatLnSpc="1"/>
          <a:lstStyle/>
          <a:p>
            <a:pPr algn="ctr"/>
            <a:endParaRPr lang="en-US" dirty="0"/>
          </a:p>
        </p:txBody>
      </p:sp>
      <p:pic>
        <p:nvPicPr>
          <p:cNvPr id="7" name="图片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215054" y="0"/>
            <a:ext cx="853302" cy="758220"/>
          </a:xfrm>
          <a:prstGeom prst="rect">
            <a:avLst/>
          </a:prstGeom>
        </p:spPr>
      </p:pic>
      <p:grpSp>
        <p:nvGrpSpPr>
          <p:cNvPr id="8" name="组合 7"/>
          <p:cNvGrpSpPr/>
          <p:nvPr/>
        </p:nvGrpSpPr>
        <p:grpSpPr>
          <a:xfrm>
            <a:off x="6223369" y="4680959"/>
            <a:ext cx="3724243" cy="684000"/>
            <a:chOff x="4847437" y="3127518"/>
            <a:chExt cx="3724243" cy="684000"/>
          </a:xfrm>
        </p:grpSpPr>
        <p:sp>
          <p:nvSpPr>
            <p:cNvPr id="9" name="PA_矩形 21"/>
            <p:cNvSpPr/>
            <p:nvPr>
              <p:custDataLst>
                <p:tags r:id="rId6"/>
              </p:custDataLst>
            </p:nvPr>
          </p:nvSpPr>
          <p:spPr>
            <a:xfrm>
              <a:off x="5658270" y="3270569"/>
              <a:ext cx="2913410" cy="400110"/>
            </a:xfrm>
            <a:prstGeom prst="rect">
              <a:avLst/>
            </a:prstGeom>
          </p:spPr>
          <p:txBody>
            <a:bodyPr wrap="square">
              <a:spAutoFit/>
            </a:bodyPr>
            <a:lstStyle/>
            <a:p>
              <a:r>
                <a:rPr lang="en-US" altLang="zh-CN" sz="2000" b="1" dirty="0">
                  <a:solidFill>
                    <a:srgbClr val="C00000"/>
                  </a:solidFill>
                  <a:latin typeface="微软雅黑" panose="020B0503020204020204" pitchFamily="34" charset="-122"/>
                  <a:ea typeface="微软雅黑" panose="020B0503020204020204" pitchFamily="34" charset="-122"/>
                </a:rPr>
                <a:t>Touchdown</a:t>
              </a:r>
            </a:p>
          </p:txBody>
        </p:sp>
        <p:grpSp>
          <p:nvGrpSpPr>
            <p:cNvPr id="10" name="组合 9"/>
            <p:cNvGrpSpPr/>
            <p:nvPr/>
          </p:nvGrpSpPr>
          <p:grpSpPr>
            <a:xfrm>
              <a:off x="4847437" y="3127518"/>
              <a:ext cx="684000" cy="684000"/>
              <a:chOff x="4847437" y="3127518"/>
              <a:chExt cx="684000" cy="684000"/>
            </a:xfrm>
          </p:grpSpPr>
          <p:grpSp>
            <p:nvGrpSpPr>
              <p:cNvPr id="11" name="组合 10"/>
              <p:cNvGrpSpPr/>
              <p:nvPr/>
            </p:nvGrpSpPr>
            <p:grpSpPr>
              <a:xfrm>
                <a:off x="4847437" y="3127518"/>
                <a:ext cx="684000" cy="684000"/>
                <a:chOff x="4847437" y="3127518"/>
                <a:chExt cx="684000" cy="684000"/>
              </a:xfrm>
            </p:grpSpPr>
            <p:sp>
              <p:nvSpPr>
                <p:cNvPr id="13" name="椭圆 12"/>
                <p:cNvSpPr/>
                <p:nvPr/>
              </p:nvSpPr>
              <p:spPr>
                <a:xfrm>
                  <a:off x="4847437" y="3127518"/>
                  <a:ext cx="684000" cy="684000"/>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928564" y="3208645"/>
                  <a:ext cx="521746" cy="521746"/>
                </a:xfrm>
                <a:prstGeom prst="ellipse">
                  <a:avLst/>
                </a:prstGeom>
                <a:solidFill>
                  <a:srgbClr val="C00000"/>
                </a:soli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PA_任意多边形 71"/>
              <p:cNvSpPr>
                <a:spLocks noEditPoints="1"/>
              </p:cNvSpPr>
              <p:nvPr>
                <p:custDataLst>
                  <p:tags r:id="rId7"/>
                </p:custDataLst>
              </p:nvPr>
            </p:nvSpPr>
            <p:spPr bwMode="auto">
              <a:xfrm>
                <a:off x="5048417" y="3341069"/>
                <a:ext cx="274208" cy="256898"/>
              </a:xfrm>
              <a:custGeom>
                <a:avLst/>
                <a:gdLst/>
                <a:ahLst/>
                <a:cxnLst>
                  <a:cxn ang="0">
                    <a:pos x="65" y="22"/>
                  </a:cxn>
                  <a:cxn ang="0">
                    <a:pos x="26" y="45"/>
                  </a:cxn>
                  <a:cxn ang="0">
                    <a:pos x="0" y="26"/>
                  </a:cxn>
                  <a:cxn ang="0">
                    <a:pos x="39" y="0"/>
                  </a:cxn>
                  <a:cxn ang="0">
                    <a:pos x="65" y="22"/>
                  </a:cxn>
                  <a:cxn ang="0">
                    <a:pos x="65" y="69"/>
                  </a:cxn>
                  <a:cxn ang="0">
                    <a:pos x="39" y="91"/>
                  </a:cxn>
                  <a:cxn ang="0">
                    <a:pos x="0" y="67"/>
                  </a:cxn>
                  <a:cxn ang="0">
                    <a:pos x="26" y="45"/>
                  </a:cxn>
                  <a:cxn ang="0">
                    <a:pos x="65" y="69"/>
                  </a:cxn>
                  <a:cxn ang="0">
                    <a:pos x="101" y="97"/>
                  </a:cxn>
                  <a:cxn ang="0">
                    <a:pos x="65" y="119"/>
                  </a:cxn>
                  <a:cxn ang="0">
                    <a:pos x="65" y="119"/>
                  </a:cxn>
                  <a:cxn ang="0">
                    <a:pos x="65" y="119"/>
                  </a:cxn>
                  <a:cxn ang="0">
                    <a:pos x="65" y="119"/>
                  </a:cxn>
                  <a:cxn ang="0">
                    <a:pos x="65" y="119"/>
                  </a:cxn>
                  <a:cxn ang="0">
                    <a:pos x="26" y="97"/>
                  </a:cxn>
                  <a:cxn ang="0">
                    <a:pos x="26" y="89"/>
                  </a:cxn>
                  <a:cxn ang="0">
                    <a:pos x="39" y="95"/>
                  </a:cxn>
                  <a:cxn ang="0">
                    <a:pos x="65" y="74"/>
                  </a:cxn>
                  <a:cxn ang="0">
                    <a:pos x="65" y="74"/>
                  </a:cxn>
                  <a:cxn ang="0">
                    <a:pos x="65" y="74"/>
                  </a:cxn>
                  <a:cxn ang="0">
                    <a:pos x="65" y="74"/>
                  </a:cxn>
                  <a:cxn ang="0">
                    <a:pos x="65" y="74"/>
                  </a:cxn>
                  <a:cxn ang="0">
                    <a:pos x="91" y="95"/>
                  </a:cxn>
                  <a:cxn ang="0">
                    <a:pos x="101" y="89"/>
                  </a:cxn>
                  <a:cxn ang="0">
                    <a:pos x="101" y="97"/>
                  </a:cxn>
                  <a:cxn ang="0">
                    <a:pos x="127" y="26"/>
                  </a:cxn>
                  <a:cxn ang="0">
                    <a:pos x="101" y="45"/>
                  </a:cxn>
                  <a:cxn ang="0">
                    <a:pos x="65" y="22"/>
                  </a:cxn>
                  <a:cxn ang="0">
                    <a:pos x="91" y="0"/>
                  </a:cxn>
                  <a:cxn ang="0">
                    <a:pos x="127" y="26"/>
                  </a:cxn>
                  <a:cxn ang="0">
                    <a:pos x="127" y="67"/>
                  </a:cxn>
                  <a:cxn ang="0">
                    <a:pos x="91" y="91"/>
                  </a:cxn>
                  <a:cxn ang="0">
                    <a:pos x="65" y="69"/>
                  </a:cxn>
                  <a:cxn ang="0">
                    <a:pos x="101" y="45"/>
                  </a:cxn>
                  <a:cxn ang="0">
                    <a:pos x="127" y="67"/>
                  </a:cxn>
                </a:cxnLst>
                <a:rect l="0" t="0" r="r" b="b"/>
                <a:pathLst>
                  <a:path w="127" h="119">
                    <a:moveTo>
                      <a:pt x="65" y="22"/>
                    </a:moveTo>
                    <a:lnTo>
                      <a:pt x="26" y="45"/>
                    </a:lnTo>
                    <a:lnTo>
                      <a:pt x="0" y="26"/>
                    </a:lnTo>
                    <a:lnTo>
                      <a:pt x="39" y="0"/>
                    </a:lnTo>
                    <a:lnTo>
                      <a:pt x="65" y="22"/>
                    </a:lnTo>
                    <a:close/>
                    <a:moveTo>
                      <a:pt x="65" y="69"/>
                    </a:moveTo>
                    <a:lnTo>
                      <a:pt x="39" y="91"/>
                    </a:lnTo>
                    <a:lnTo>
                      <a:pt x="0" y="67"/>
                    </a:lnTo>
                    <a:lnTo>
                      <a:pt x="26" y="45"/>
                    </a:lnTo>
                    <a:lnTo>
                      <a:pt x="65" y="69"/>
                    </a:lnTo>
                    <a:close/>
                    <a:moveTo>
                      <a:pt x="101" y="97"/>
                    </a:moveTo>
                    <a:lnTo>
                      <a:pt x="65" y="119"/>
                    </a:lnTo>
                    <a:lnTo>
                      <a:pt x="65" y="119"/>
                    </a:lnTo>
                    <a:lnTo>
                      <a:pt x="65" y="119"/>
                    </a:lnTo>
                    <a:lnTo>
                      <a:pt x="65" y="119"/>
                    </a:lnTo>
                    <a:lnTo>
                      <a:pt x="65" y="119"/>
                    </a:lnTo>
                    <a:lnTo>
                      <a:pt x="26" y="97"/>
                    </a:lnTo>
                    <a:lnTo>
                      <a:pt x="26" y="89"/>
                    </a:lnTo>
                    <a:lnTo>
                      <a:pt x="39" y="95"/>
                    </a:lnTo>
                    <a:lnTo>
                      <a:pt x="65" y="74"/>
                    </a:lnTo>
                    <a:lnTo>
                      <a:pt x="65" y="74"/>
                    </a:lnTo>
                    <a:lnTo>
                      <a:pt x="65" y="74"/>
                    </a:lnTo>
                    <a:lnTo>
                      <a:pt x="65" y="74"/>
                    </a:lnTo>
                    <a:lnTo>
                      <a:pt x="65" y="74"/>
                    </a:lnTo>
                    <a:lnTo>
                      <a:pt x="91" y="95"/>
                    </a:lnTo>
                    <a:lnTo>
                      <a:pt x="101" y="89"/>
                    </a:lnTo>
                    <a:lnTo>
                      <a:pt x="101" y="97"/>
                    </a:lnTo>
                    <a:close/>
                    <a:moveTo>
                      <a:pt x="127" y="26"/>
                    </a:moveTo>
                    <a:lnTo>
                      <a:pt x="101" y="45"/>
                    </a:lnTo>
                    <a:lnTo>
                      <a:pt x="65" y="22"/>
                    </a:lnTo>
                    <a:lnTo>
                      <a:pt x="91" y="0"/>
                    </a:lnTo>
                    <a:lnTo>
                      <a:pt x="127" y="26"/>
                    </a:lnTo>
                    <a:close/>
                    <a:moveTo>
                      <a:pt x="127" y="67"/>
                    </a:moveTo>
                    <a:lnTo>
                      <a:pt x="91" y="91"/>
                    </a:lnTo>
                    <a:lnTo>
                      <a:pt x="65" y="69"/>
                    </a:lnTo>
                    <a:lnTo>
                      <a:pt x="101" y="45"/>
                    </a:lnTo>
                    <a:lnTo>
                      <a:pt x="127" y="67"/>
                    </a:lnTo>
                    <a:close/>
                  </a:path>
                </a:pathLst>
              </a:custGeom>
              <a:solidFill>
                <a:schemeClr val="bg1"/>
              </a:solidFill>
              <a:ln w="9525">
                <a:noFill/>
                <a:round/>
              </a:ln>
            </p:spPr>
            <p:txBody>
              <a:bodyPr vert="horz" wrap="square" lIns="124358" tIns="62179" rIns="124358" bIns="62179" numCol="1" anchor="t" anchorCtr="0" compatLnSpc="1"/>
              <a:lstStyle/>
              <a:p>
                <a:endParaRPr lang="en-US"/>
              </a:p>
            </p:txBody>
          </p:sp>
        </p:grpSp>
      </p:grpSp>
      <p:grpSp>
        <p:nvGrpSpPr>
          <p:cNvPr id="30" name="组合 29"/>
          <p:cNvGrpSpPr/>
          <p:nvPr/>
        </p:nvGrpSpPr>
        <p:grpSpPr>
          <a:xfrm>
            <a:off x="6238857" y="2001107"/>
            <a:ext cx="3720215" cy="684000"/>
            <a:chOff x="5681109" y="2092547"/>
            <a:chExt cx="3811412" cy="684000"/>
          </a:xfrm>
        </p:grpSpPr>
        <p:sp>
          <p:nvSpPr>
            <p:cNvPr id="16" name="PA_矩形 13"/>
            <p:cNvSpPr/>
            <p:nvPr>
              <p:custDataLst>
                <p:tags r:id="rId4"/>
              </p:custDataLst>
            </p:nvPr>
          </p:nvSpPr>
          <p:spPr>
            <a:xfrm>
              <a:off x="6507692" y="2233924"/>
              <a:ext cx="2984829" cy="400110"/>
            </a:xfrm>
            <a:prstGeom prst="rect">
              <a:avLst/>
            </a:prstGeom>
          </p:spPr>
          <p:txBody>
            <a:bodyPr wrap="square">
              <a:spAutoFit/>
            </a:bodyPr>
            <a:lstStyle/>
            <a:p>
              <a:r>
                <a:rPr lang="en-US" altLang="zh-CN" sz="2000" b="1" dirty="0">
                  <a:solidFill>
                    <a:srgbClr val="C00000"/>
                  </a:solidFill>
                  <a:latin typeface="微软雅黑" panose="020B0503020204020204" pitchFamily="34" charset="-122"/>
                  <a:ea typeface="微软雅黑" panose="020B0503020204020204" pitchFamily="34" charset="-122"/>
                </a:rPr>
                <a:t>Concepts</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5681109" y="2092547"/>
              <a:ext cx="713267" cy="684000"/>
              <a:chOff x="4461409" y="2092547"/>
              <a:chExt cx="713267" cy="684000"/>
            </a:xfrm>
          </p:grpSpPr>
          <p:sp>
            <p:nvSpPr>
              <p:cNvPr id="29" name="椭圆 28"/>
              <p:cNvSpPr/>
              <p:nvPr/>
            </p:nvSpPr>
            <p:spPr>
              <a:xfrm>
                <a:off x="4461409" y="2092547"/>
                <a:ext cx="713267" cy="684000"/>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4567436" y="2179457"/>
                <a:ext cx="500273" cy="521746"/>
              </a:xfrm>
              <a:prstGeom prst="ellipse">
                <a:avLst/>
              </a:prstGeom>
              <a:solidFill>
                <a:srgbClr val="C00000"/>
              </a:soli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PA_任意多边形 5"/>
              <p:cNvSpPr>
                <a:spLocks noEditPoints="1"/>
              </p:cNvSpPr>
              <p:nvPr>
                <p:custDataLst>
                  <p:tags r:id="rId5"/>
                </p:custDataLst>
              </p:nvPr>
            </p:nvSpPr>
            <p:spPr bwMode="auto">
              <a:xfrm>
                <a:off x="4649017" y="2298625"/>
                <a:ext cx="338049" cy="270709"/>
              </a:xfrm>
              <a:custGeom>
                <a:avLst/>
                <a:gdLst>
                  <a:gd name="T0" fmla="*/ 814 w 889"/>
                  <a:gd name="T1" fmla="*/ 664 h 664"/>
                  <a:gd name="T2" fmla="*/ 814 w 889"/>
                  <a:gd name="T3" fmla="*/ 621 h 664"/>
                  <a:gd name="T4" fmla="*/ 845 w 889"/>
                  <a:gd name="T5" fmla="*/ 234 h 664"/>
                  <a:gd name="T6" fmla="*/ 6 w 889"/>
                  <a:gd name="T7" fmla="*/ 456 h 664"/>
                  <a:gd name="T8" fmla="*/ 732 w 889"/>
                  <a:gd name="T9" fmla="*/ 0 h 664"/>
                  <a:gd name="T10" fmla="*/ 85 w 889"/>
                  <a:gd name="T11" fmla="*/ 105 h 664"/>
                  <a:gd name="T12" fmla="*/ 97 w 889"/>
                  <a:gd name="T13" fmla="*/ 79 h 664"/>
                  <a:gd name="T14" fmla="*/ 131 w 889"/>
                  <a:gd name="T15" fmla="*/ 81 h 664"/>
                  <a:gd name="T16" fmla="*/ 167 w 889"/>
                  <a:gd name="T17" fmla="*/ 101 h 664"/>
                  <a:gd name="T18" fmla="*/ 167 w 889"/>
                  <a:gd name="T19" fmla="*/ 97 h 664"/>
                  <a:gd name="T20" fmla="*/ 171 w 889"/>
                  <a:gd name="T21" fmla="*/ 99 h 664"/>
                  <a:gd name="T22" fmla="*/ 181 w 889"/>
                  <a:gd name="T23" fmla="*/ 95 h 664"/>
                  <a:gd name="T24" fmla="*/ 238 w 889"/>
                  <a:gd name="T25" fmla="*/ 89 h 664"/>
                  <a:gd name="T26" fmla="*/ 232 w 889"/>
                  <a:gd name="T27" fmla="*/ 71 h 664"/>
                  <a:gd name="T28" fmla="*/ 270 w 889"/>
                  <a:gd name="T29" fmla="*/ 75 h 664"/>
                  <a:gd name="T30" fmla="*/ 286 w 889"/>
                  <a:gd name="T31" fmla="*/ 89 h 664"/>
                  <a:gd name="T32" fmla="*/ 292 w 889"/>
                  <a:gd name="T33" fmla="*/ 107 h 664"/>
                  <a:gd name="T34" fmla="*/ 286 w 889"/>
                  <a:gd name="T35" fmla="*/ 89 h 664"/>
                  <a:gd name="T36" fmla="*/ 314 w 889"/>
                  <a:gd name="T37" fmla="*/ 81 h 664"/>
                  <a:gd name="T38" fmla="*/ 341 w 889"/>
                  <a:gd name="T39" fmla="*/ 107 h 664"/>
                  <a:gd name="T40" fmla="*/ 333 w 889"/>
                  <a:gd name="T41" fmla="*/ 87 h 664"/>
                  <a:gd name="T42" fmla="*/ 81 w 889"/>
                  <a:gd name="T43" fmla="*/ 375 h 664"/>
                  <a:gd name="T44" fmla="*/ 91 w 889"/>
                  <a:gd name="T45" fmla="*/ 345 h 664"/>
                  <a:gd name="T46" fmla="*/ 595 w 889"/>
                  <a:gd name="T47" fmla="*/ 375 h 664"/>
                  <a:gd name="T48" fmla="*/ 671 w 889"/>
                  <a:gd name="T49" fmla="*/ 381 h 664"/>
                  <a:gd name="T50" fmla="*/ 679 w 889"/>
                  <a:gd name="T51" fmla="*/ 351 h 664"/>
                  <a:gd name="T52" fmla="*/ 645 w 889"/>
                  <a:gd name="T53" fmla="*/ 345 h 664"/>
                  <a:gd name="T54" fmla="*/ 661 w 889"/>
                  <a:gd name="T55" fmla="*/ 351 h 664"/>
                  <a:gd name="T56" fmla="*/ 655 w 889"/>
                  <a:gd name="T57" fmla="*/ 377 h 664"/>
                  <a:gd name="T58" fmla="*/ 611 w 889"/>
                  <a:gd name="T59" fmla="*/ 385 h 664"/>
                  <a:gd name="T60" fmla="*/ 607 w 889"/>
                  <a:gd name="T61" fmla="*/ 353 h 664"/>
                  <a:gd name="T62" fmla="*/ 576 w 889"/>
                  <a:gd name="T63" fmla="*/ 353 h 664"/>
                  <a:gd name="T64" fmla="*/ 411 w 889"/>
                  <a:gd name="T65" fmla="*/ 345 h 664"/>
                  <a:gd name="T66" fmla="*/ 429 w 889"/>
                  <a:gd name="T67" fmla="*/ 349 h 664"/>
                  <a:gd name="T68" fmla="*/ 522 w 889"/>
                  <a:gd name="T69" fmla="*/ 385 h 664"/>
                  <a:gd name="T70" fmla="*/ 512 w 889"/>
                  <a:gd name="T71" fmla="*/ 355 h 664"/>
                  <a:gd name="T72" fmla="*/ 474 w 889"/>
                  <a:gd name="T73" fmla="*/ 349 h 664"/>
                  <a:gd name="T74" fmla="*/ 496 w 889"/>
                  <a:gd name="T75" fmla="*/ 349 h 664"/>
                  <a:gd name="T76" fmla="*/ 494 w 889"/>
                  <a:gd name="T77" fmla="*/ 355 h 664"/>
                  <a:gd name="T78" fmla="*/ 462 w 889"/>
                  <a:gd name="T79" fmla="*/ 381 h 664"/>
                  <a:gd name="T80" fmla="*/ 445 w 889"/>
                  <a:gd name="T81" fmla="*/ 375 h 664"/>
                  <a:gd name="T82" fmla="*/ 411 w 889"/>
                  <a:gd name="T83" fmla="*/ 375 h 664"/>
                  <a:gd name="T84" fmla="*/ 244 w 889"/>
                  <a:gd name="T85" fmla="*/ 351 h 664"/>
                  <a:gd name="T86" fmla="*/ 264 w 889"/>
                  <a:gd name="T87" fmla="*/ 345 h 664"/>
                  <a:gd name="T88" fmla="*/ 367 w 889"/>
                  <a:gd name="T89" fmla="*/ 381 h 664"/>
                  <a:gd name="T90" fmla="*/ 349 w 889"/>
                  <a:gd name="T91" fmla="*/ 377 h 664"/>
                  <a:gd name="T92" fmla="*/ 310 w 889"/>
                  <a:gd name="T93" fmla="*/ 375 h 664"/>
                  <a:gd name="T94" fmla="*/ 320 w 889"/>
                  <a:gd name="T95" fmla="*/ 345 h 664"/>
                  <a:gd name="T96" fmla="*/ 325 w 889"/>
                  <a:gd name="T97" fmla="*/ 351 h 664"/>
                  <a:gd name="T98" fmla="*/ 304 w 889"/>
                  <a:gd name="T99" fmla="*/ 375 h 664"/>
                  <a:gd name="T100" fmla="*/ 294 w 889"/>
                  <a:gd name="T101" fmla="*/ 379 h 664"/>
                  <a:gd name="T102" fmla="*/ 252 w 889"/>
                  <a:gd name="T103" fmla="*/ 379 h 664"/>
                  <a:gd name="T104" fmla="*/ 181 w 889"/>
                  <a:gd name="T105" fmla="*/ 377 h 664"/>
                  <a:gd name="T106" fmla="*/ 196 w 889"/>
                  <a:gd name="T107" fmla="*/ 351 h 664"/>
                  <a:gd name="T108" fmla="*/ 196 w 889"/>
                  <a:gd name="T109" fmla="*/ 351 h 664"/>
                  <a:gd name="T110" fmla="*/ 175 w 889"/>
                  <a:gd name="T111" fmla="*/ 355 h 664"/>
                  <a:gd name="T112" fmla="*/ 165 w 889"/>
                  <a:gd name="T113" fmla="*/ 379 h 664"/>
                  <a:gd name="T114" fmla="*/ 117 w 889"/>
                  <a:gd name="T115" fmla="*/ 381 h 664"/>
                  <a:gd name="T116" fmla="*/ 123 w 889"/>
                  <a:gd name="T117" fmla="*/ 351 h 664"/>
                  <a:gd name="T118" fmla="*/ 91 w 889"/>
                  <a:gd name="T119" fmla="*/ 351 h 664"/>
                  <a:gd name="T120" fmla="*/ 121 w 889"/>
                  <a:gd name="T121" fmla="*/ 166 h 664"/>
                  <a:gd name="T122" fmla="*/ 206 w 889"/>
                  <a:gd name="T123" fmla="*/ 250 h 664"/>
                  <a:gd name="T124" fmla="*/ 113 w 889"/>
                  <a:gd name="T125" fmla="*/ 283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9" h="664">
                    <a:moveTo>
                      <a:pt x="822" y="158"/>
                    </a:moveTo>
                    <a:lnTo>
                      <a:pt x="822" y="158"/>
                    </a:lnTo>
                    <a:lnTo>
                      <a:pt x="834" y="160"/>
                    </a:lnTo>
                    <a:lnTo>
                      <a:pt x="845" y="166"/>
                    </a:lnTo>
                    <a:lnTo>
                      <a:pt x="857" y="172"/>
                    </a:lnTo>
                    <a:lnTo>
                      <a:pt x="867" y="180"/>
                    </a:lnTo>
                    <a:lnTo>
                      <a:pt x="867" y="180"/>
                    </a:lnTo>
                    <a:lnTo>
                      <a:pt x="867" y="180"/>
                    </a:lnTo>
                    <a:lnTo>
                      <a:pt x="875" y="192"/>
                    </a:lnTo>
                    <a:lnTo>
                      <a:pt x="883" y="204"/>
                    </a:lnTo>
                    <a:lnTo>
                      <a:pt x="887" y="218"/>
                    </a:lnTo>
                    <a:lnTo>
                      <a:pt x="889" y="234"/>
                    </a:lnTo>
                    <a:lnTo>
                      <a:pt x="889" y="589"/>
                    </a:lnTo>
                    <a:lnTo>
                      <a:pt x="889" y="589"/>
                    </a:lnTo>
                    <a:lnTo>
                      <a:pt x="887" y="605"/>
                    </a:lnTo>
                    <a:lnTo>
                      <a:pt x="883" y="619"/>
                    </a:lnTo>
                    <a:lnTo>
                      <a:pt x="875" y="631"/>
                    </a:lnTo>
                    <a:lnTo>
                      <a:pt x="867" y="641"/>
                    </a:lnTo>
                    <a:lnTo>
                      <a:pt x="867" y="643"/>
                    </a:lnTo>
                    <a:lnTo>
                      <a:pt x="867" y="643"/>
                    </a:lnTo>
                    <a:lnTo>
                      <a:pt x="855" y="650"/>
                    </a:lnTo>
                    <a:lnTo>
                      <a:pt x="843" y="658"/>
                    </a:lnTo>
                    <a:lnTo>
                      <a:pt x="830" y="662"/>
                    </a:lnTo>
                    <a:lnTo>
                      <a:pt x="814" y="664"/>
                    </a:lnTo>
                    <a:lnTo>
                      <a:pt x="167" y="664"/>
                    </a:lnTo>
                    <a:lnTo>
                      <a:pt x="167" y="664"/>
                    </a:lnTo>
                    <a:lnTo>
                      <a:pt x="153" y="662"/>
                    </a:lnTo>
                    <a:lnTo>
                      <a:pt x="139" y="658"/>
                    </a:lnTo>
                    <a:lnTo>
                      <a:pt x="127" y="650"/>
                    </a:lnTo>
                    <a:lnTo>
                      <a:pt x="115" y="643"/>
                    </a:lnTo>
                    <a:lnTo>
                      <a:pt x="115" y="641"/>
                    </a:lnTo>
                    <a:lnTo>
                      <a:pt x="115" y="641"/>
                    </a:lnTo>
                    <a:lnTo>
                      <a:pt x="105" y="631"/>
                    </a:lnTo>
                    <a:lnTo>
                      <a:pt x="99" y="619"/>
                    </a:lnTo>
                    <a:lnTo>
                      <a:pt x="95" y="605"/>
                    </a:lnTo>
                    <a:lnTo>
                      <a:pt x="93" y="589"/>
                    </a:lnTo>
                    <a:lnTo>
                      <a:pt x="93" y="531"/>
                    </a:lnTo>
                    <a:lnTo>
                      <a:pt x="137" y="531"/>
                    </a:lnTo>
                    <a:lnTo>
                      <a:pt x="137" y="589"/>
                    </a:lnTo>
                    <a:lnTo>
                      <a:pt x="137" y="589"/>
                    </a:lnTo>
                    <a:lnTo>
                      <a:pt x="137" y="595"/>
                    </a:lnTo>
                    <a:lnTo>
                      <a:pt x="139" y="601"/>
                    </a:lnTo>
                    <a:lnTo>
                      <a:pt x="145" y="611"/>
                    </a:lnTo>
                    <a:lnTo>
                      <a:pt x="145" y="611"/>
                    </a:lnTo>
                    <a:lnTo>
                      <a:pt x="155" y="617"/>
                    </a:lnTo>
                    <a:lnTo>
                      <a:pt x="161" y="619"/>
                    </a:lnTo>
                    <a:lnTo>
                      <a:pt x="167" y="621"/>
                    </a:lnTo>
                    <a:lnTo>
                      <a:pt x="814" y="621"/>
                    </a:lnTo>
                    <a:lnTo>
                      <a:pt x="814" y="621"/>
                    </a:lnTo>
                    <a:lnTo>
                      <a:pt x="822" y="619"/>
                    </a:lnTo>
                    <a:lnTo>
                      <a:pt x="826" y="617"/>
                    </a:lnTo>
                    <a:lnTo>
                      <a:pt x="836" y="611"/>
                    </a:lnTo>
                    <a:lnTo>
                      <a:pt x="836" y="611"/>
                    </a:lnTo>
                    <a:lnTo>
                      <a:pt x="843" y="601"/>
                    </a:lnTo>
                    <a:lnTo>
                      <a:pt x="845" y="595"/>
                    </a:lnTo>
                    <a:lnTo>
                      <a:pt x="845" y="589"/>
                    </a:lnTo>
                    <a:lnTo>
                      <a:pt x="845" y="583"/>
                    </a:lnTo>
                    <a:lnTo>
                      <a:pt x="256" y="583"/>
                    </a:lnTo>
                    <a:lnTo>
                      <a:pt x="256" y="531"/>
                    </a:lnTo>
                    <a:lnTo>
                      <a:pt x="738" y="531"/>
                    </a:lnTo>
                    <a:lnTo>
                      <a:pt x="738" y="531"/>
                    </a:lnTo>
                    <a:lnTo>
                      <a:pt x="754" y="529"/>
                    </a:lnTo>
                    <a:lnTo>
                      <a:pt x="770" y="523"/>
                    </a:lnTo>
                    <a:lnTo>
                      <a:pt x="784" y="516"/>
                    </a:lnTo>
                    <a:lnTo>
                      <a:pt x="796" y="506"/>
                    </a:lnTo>
                    <a:lnTo>
                      <a:pt x="808" y="494"/>
                    </a:lnTo>
                    <a:lnTo>
                      <a:pt x="814" y="480"/>
                    </a:lnTo>
                    <a:lnTo>
                      <a:pt x="820" y="464"/>
                    </a:lnTo>
                    <a:lnTo>
                      <a:pt x="822" y="448"/>
                    </a:lnTo>
                    <a:lnTo>
                      <a:pt x="822" y="436"/>
                    </a:lnTo>
                    <a:lnTo>
                      <a:pt x="845" y="436"/>
                    </a:lnTo>
                    <a:lnTo>
                      <a:pt x="845" y="234"/>
                    </a:lnTo>
                    <a:lnTo>
                      <a:pt x="845" y="234"/>
                    </a:lnTo>
                    <a:lnTo>
                      <a:pt x="845" y="226"/>
                    </a:lnTo>
                    <a:lnTo>
                      <a:pt x="843" y="222"/>
                    </a:lnTo>
                    <a:lnTo>
                      <a:pt x="836" y="212"/>
                    </a:lnTo>
                    <a:lnTo>
                      <a:pt x="836" y="212"/>
                    </a:lnTo>
                    <a:lnTo>
                      <a:pt x="830" y="206"/>
                    </a:lnTo>
                    <a:lnTo>
                      <a:pt x="822" y="202"/>
                    </a:lnTo>
                    <a:lnTo>
                      <a:pt x="822" y="158"/>
                    </a:lnTo>
                    <a:lnTo>
                      <a:pt x="822" y="158"/>
                    </a:lnTo>
                    <a:close/>
                    <a:moveTo>
                      <a:pt x="40" y="0"/>
                    </a:moveTo>
                    <a:lnTo>
                      <a:pt x="40" y="0"/>
                    </a:lnTo>
                    <a:lnTo>
                      <a:pt x="32" y="0"/>
                    </a:lnTo>
                    <a:lnTo>
                      <a:pt x="24" y="3"/>
                    </a:lnTo>
                    <a:lnTo>
                      <a:pt x="18" y="5"/>
                    </a:lnTo>
                    <a:lnTo>
                      <a:pt x="12" y="11"/>
                    </a:lnTo>
                    <a:lnTo>
                      <a:pt x="6" y="17"/>
                    </a:lnTo>
                    <a:lnTo>
                      <a:pt x="2" y="23"/>
                    </a:lnTo>
                    <a:lnTo>
                      <a:pt x="0" y="31"/>
                    </a:lnTo>
                    <a:lnTo>
                      <a:pt x="0" y="39"/>
                    </a:lnTo>
                    <a:lnTo>
                      <a:pt x="0" y="432"/>
                    </a:lnTo>
                    <a:lnTo>
                      <a:pt x="0" y="432"/>
                    </a:lnTo>
                    <a:lnTo>
                      <a:pt x="0" y="440"/>
                    </a:lnTo>
                    <a:lnTo>
                      <a:pt x="2" y="448"/>
                    </a:lnTo>
                    <a:lnTo>
                      <a:pt x="6" y="456"/>
                    </a:lnTo>
                    <a:lnTo>
                      <a:pt x="12" y="462"/>
                    </a:lnTo>
                    <a:lnTo>
                      <a:pt x="18" y="466"/>
                    </a:lnTo>
                    <a:lnTo>
                      <a:pt x="24" y="470"/>
                    </a:lnTo>
                    <a:lnTo>
                      <a:pt x="32" y="472"/>
                    </a:lnTo>
                    <a:lnTo>
                      <a:pt x="40" y="472"/>
                    </a:lnTo>
                    <a:lnTo>
                      <a:pt x="724" y="472"/>
                    </a:lnTo>
                    <a:lnTo>
                      <a:pt x="724" y="472"/>
                    </a:lnTo>
                    <a:lnTo>
                      <a:pt x="732" y="472"/>
                    </a:lnTo>
                    <a:lnTo>
                      <a:pt x="738" y="470"/>
                    </a:lnTo>
                    <a:lnTo>
                      <a:pt x="746" y="466"/>
                    </a:lnTo>
                    <a:lnTo>
                      <a:pt x="752" y="462"/>
                    </a:lnTo>
                    <a:lnTo>
                      <a:pt x="756" y="456"/>
                    </a:lnTo>
                    <a:lnTo>
                      <a:pt x="760" y="448"/>
                    </a:lnTo>
                    <a:lnTo>
                      <a:pt x="762" y="440"/>
                    </a:lnTo>
                    <a:lnTo>
                      <a:pt x="764" y="432"/>
                    </a:lnTo>
                    <a:lnTo>
                      <a:pt x="764" y="39"/>
                    </a:lnTo>
                    <a:lnTo>
                      <a:pt x="764" y="39"/>
                    </a:lnTo>
                    <a:lnTo>
                      <a:pt x="762" y="31"/>
                    </a:lnTo>
                    <a:lnTo>
                      <a:pt x="760" y="23"/>
                    </a:lnTo>
                    <a:lnTo>
                      <a:pt x="756" y="17"/>
                    </a:lnTo>
                    <a:lnTo>
                      <a:pt x="752" y="11"/>
                    </a:lnTo>
                    <a:lnTo>
                      <a:pt x="746" y="5"/>
                    </a:lnTo>
                    <a:lnTo>
                      <a:pt x="738" y="3"/>
                    </a:lnTo>
                    <a:lnTo>
                      <a:pt x="732" y="0"/>
                    </a:lnTo>
                    <a:lnTo>
                      <a:pt x="724" y="0"/>
                    </a:lnTo>
                    <a:lnTo>
                      <a:pt x="40" y="0"/>
                    </a:lnTo>
                    <a:lnTo>
                      <a:pt x="40" y="0"/>
                    </a:lnTo>
                    <a:close/>
                    <a:moveTo>
                      <a:pt x="101" y="166"/>
                    </a:moveTo>
                    <a:lnTo>
                      <a:pt x="101" y="166"/>
                    </a:lnTo>
                    <a:lnTo>
                      <a:pt x="93" y="168"/>
                    </a:lnTo>
                    <a:lnTo>
                      <a:pt x="87" y="172"/>
                    </a:lnTo>
                    <a:lnTo>
                      <a:pt x="81" y="178"/>
                    </a:lnTo>
                    <a:lnTo>
                      <a:pt x="81" y="186"/>
                    </a:lnTo>
                    <a:lnTo>
                      <a:pt x="81" y="194"/>
                    </a:lnTo>
                    <a:lnTo>
                      <a:pt x="113" y="194"/>
                    </a:lnTo>
                    <a:lnTo>
                      <a:pt x="113" y="166"/>
                    </a:lnTo>
                    <a:lnTo>
                      <a:pt x="101" y="166"/>
                    </a:lnTo>
                    <a:lnTo>
                      <a:pt x="101" y="166"/>
                    </a:lnTo>
                    <a:close/>
                    <a:moveTo>
                      <a:pt x="101" y="93"/>
                    </a:moveTo>
                    <a:lnTo>
                      <a:pt x="111" y="95"/>
                    </a:lnTo>
                    <a:lnTo>
                      <a:pt x="111" y="95"/>
                    </a:lnTo>
                    <a:lnTo>
                      <a:pt x="107" y="103"/>
                    </a:lnTo>
                    <a:lnTo>
                      <a:pt x="107" y="103"/>
                    </a:lnTo>
                    <a:lnTo>
                      <a:pt x="103" y="107"/>
                    </a:lnTo>
                    <a:lnTo>
                      <a:pt x="103" y="107"/>
                    </a:lnTo>
                    <a:lnTo>
                      <a:pt x="95" y="107"/>
                    </a:lnTo>
                    <a:lnTo>
                      <a:pt x="95" y="107"/>
                    </a:lnTo>
                    <a:lnTo>
                      <a:pt x="85" y="105"/>
                    </a:lnTo>
                    <a:lnTo>
                      <a:pt x="85" y="105"/>
                    </a:lnTo>
                    <a:lnTo>
                      <a:pt x="81" y="103"/>
                    </a:lnTo>
                    <a:lnTo>
                      <a:pt x="79" y="99"/>
                    </a:lnTo>
                    <a:lnTo>
                      <a:pt x="79" y="99"/>
                    </a:lnTo>
                    <a:lnTo>
                      <a:pt x="77" y="95"/>
                    </a:lnTo>
                    <a:lnTo>
                      <a:pt x="75" y="89"/>
                    </a:lnTo>
                    <a:lnTo>
                      <a:pt x="75" y="89"/>
                    </a:lnTo>
                    <a:lnTo>
                      <a:pt x="77" y="81"/>
                    </a:lnTo>
                    <a:lnTo>
                      <a:pt x="81" y="75"/>
                    </a:lnTo>
                    <a:lnTo>
                      <a:pt x="81" y="75"/>
                    </a:lnTo>
                    <a:lnTo>
                      <a:pt x="87" y="71"/>
                    </a:lnTo>
                    <a:lnTo>
                      <a:pt x="93" y="71"/>
                    </a:lnTo>
                    <a:lnTo>
                      <a:pt x="93" y="71"/>
                    </a:lnTo>
                    <a:lnTo>
                      <a:pt x="99" y="71"/>
                    </a:lnTo>
                    <a:lnTo>
                      <a:pt x="105" y="73"/>
                    </a:lnTo>
                    <a:lnTo>
                      <a:pt x="105" y="73"/>
                    </a:lnTo>
                    <a:lnTo>
                      <a:pt x="107" y="77"/>
                    </a:lnTo>
                    <a:lnTo>
                      <a:pt x="111" y="81"/>
                    </a:lnTo>
                    <a:lnTo>
                      <a:pt x="101" y="83"/>
                    </a:lnTo>
                    <a:lnTo>
                      <a:pt x="101" y="83"/>
                    </a:lnTo>
                    <a:lnTo>
                      <a:pt x="99" y="81"/>
                    </a:lnTo>
                    <a:lnTo>
                      <a:pt x="99" y="81"/>
                    </a:lnTo>
                    <a:lnTo>
                      <a:pt x="97" y="79"/>
                    </a:lnTo>
                    <a:lnTo>
                      <a:pt x="97" y="79"/>
                    </a:lnTo>
                    <a:lnTo>
                      <a:pt x="95" y="79"/>
                    </a:lnTo>
                    <a:lnTo>
                      <a:pt x="95" y="79"/>
                    </a:lnTo>
                    <a:lnTo>
                      <a:pt x="91" y="79"/>
                    </a:lnTo>
                    <a:lnTo>
                      <a:pt x="89" y="81"/>
                    </a:lnTo>
                    <a:lnTo>
                      <a:pt x="89" y="81"/>
                    </a:lnTo>
                    <a:lnTo>
                      <a:pt x="87" y="89"/>
                    </a:lnTo>
                    <a:lnTo>
                      <a:pt x="87" y="89"/>
                    </a:lnTo>
                    <a:lnTo>
                      <a:pt x="87" y="93"/>
                    </a:lnTo>
                    <a:lnTo>
                      <a:pt x="89" y="97"/>
                    </a:lnTo>
                    <a:lnTo>
                      <a:pt x="89" y="97"/>
                    </a:lnTo>
                    <a:lnTo>
                      <a:pt x="91" y="99"/>
                    </a:lnTo>
                    <a:lnTo>
                      <a:pt x="93" y="99"/>
                    </a:lnTo>
                    <a:lnTo>
                      <a:pt x="93" y="99"/>
                    </a:lnTo>
                    <a:lnTo>
                      <a:pt x="99" y="97"/>
                    </a:lnTo>
                    <a:lnTo>
                      <a:pt x="99" y="97"/>
                    </a:lnTo>
                    <a:lnTo>
                      <a:pt x="101" y="93"/>
                    </a:lnTo>
                    <a:lnTo>
                      <a:pt x="101" y="93"/>
                    </a:lnTo>
                    <a:close/>
                    <a:moveTo>
                      <a:pt x="115" y="81"/>
                    </a:moveTo>
                    <a:lnTo>
                      <a:pt x="125" y="81"/>
                    </a:lnTo>
                    <a:lnTo>
                      <a:pt x="125" y="85"/>
                    </a:lnTo>
                    <a:lnTo>
                      <a:pt x="125" y="85"/>
                    </a:lnTo>
                    <a:lnTo>
                      <a:pt x="127" y="81"/>
                    </a:lnTo>
                    <a:lnTo>
                      <a:pt x="127" y="81"/>
                    </a:lnTo>
                    <a:lnTo>
                      <a:pt x="131" y="81"/>
                    </a:lnTo>
                    <a:lnTo>
                      <a:pt x="131" y="81"/>
                    </a:lnTo>
                    <a:lnTo>
                      <a:pt x="135" y="81"/>
                    </a:lnTo>
                    <a:lnTo>
                      <a:pt x="133" y="89"/>
                    </a:lnTo>
                    <a:lnTo>
                      <a:pt x="133" y="89"/>
                    </a:lnTo>
                    <a:lnTo>
                      <a:pt x="131" y="89"/>
                    </a:lnTo>
                    <a:lnTo>
                      <a:pt x="131" y="89"/>
                    </a:lnTo>
                    <a:lnTo>
                      <a:pt x="127" y="89"/>
                    </a:lnTo>
                    <a:lnTo>
                      <a:pt x="127" y="89"/>
                    </a:lnTo>
                    <a:lnTo>
                      <a:pt x="125" y="99"/>
                    </a:lnTo>
                    <a:lnTo>
                      <a:pt x="125" y="107"/>
                    </a:lnTo>
                    <a:lnTo>
                      <a:pt x="115" y="107"/>
                    </a:lnTo>
                    <a:lnTo>
                      <a:pt x="115" y="81"/>
                    </a:lnTo>
                    <a:lnTo>
                      <a:pt x="115" y="81"/>
                    </a:lnTo>
                    <a:close/>
                    <a:moveTo>
                      <a:pt x="167" y="97"/>
                    </a:moveTo>
                    <a:lnTo>
                      <a:pt x="147" y="97"/>
                    </a:lnTo>
                    <a:lnTo>
                      <a:pt x="147" y="97"/>
                    </a:lnTo>
                    <a:lnTo>
                      <a:pt x="149" y="101"/>
                    </a:lnTo>
                    <a:lnTo>
                      <a:pt x="149" y="101"/>
                    </a:lnTo>
                    <a:lnTo>
                      <a:pt x="153" y="101"/>
                    </a:lnTo>
                    <a:lnTo>
                      <a:pt x="153" y="101"/>
                    </a:lnTo>
                    <a:lnTo>
                      <a:pt x="155" y="101"/>
                    </a:lnTo>
                    <a:lnTo>
                      <a:pt x="155" y="101"/>
                    </a:lnTo>
                    <a:lnTo>
                      <a:pt x="157" y="99"/>
                    </a:lnTo>
                    <a:lnTo>
                      <a:pt x="167" y="101"/>
                    </a:lnTo>
                    <a:lnTo>
                      <a:pt x="167" y="101"/>
                    </a:lnTo>
                    <a:lnTo>
                      <a:pt x="161" y="105"/>
                    </a:lnTo>
                    <a:lnTo>
                      <a:pt x="161" y="105"/>
                    </a:lnTo>
                    <a:lnTo>
                      <a:pt x="153" y="107"/>
                    </a:lnTo>
                    <a:lnTo>
                      <a:pt x="153" y="107"/>
                    </a:lnTo>
                    <a:lnTo>
                      <a:pt x="145" y="107"/>
                    </a:lnTo>
                    <a:lnTo>
                      <a:pt x="145" y="107"/>
                    </a:lnTo>
                    <a:lnTo>
                      <a:pt x="139" y="101"/>
                    </a:lnTo>
                    <a:lnTo>
                      <a:pt x="139" y="101"/>
                    </a:lnTo>
                    <a:lnTo>
                      <a:pt x="137" y="95"/>
                    </a:lnTo>
                    <a:lnTo>
                      <a:pt x="137" y="95"/>
                    </a:lnTo>
                    <a:lnTo>
                      <a:pt x="139" y="89"/>
                    </a:lnTo>
                    <a:lnTo>
                      <a:pt x="141" y="85"/>
                    </a:lnTo>
                    <a:lnTo>
                      <a:pt x="141" y="85"/>
                    </a:lnTo>
                    <a:lnTo>
                      <a:pt x="145" y="81"/>
                    </a:lnTo>
                    <a:lnTo>
                      <a:pt x="151" y="81"/>
                    </a:lnTo>
                    <a:lnTo>
                      <a:pt x="151" y="81"/>
                    </a:lnTo>
                    <a:lnTo>
                      <a:pt x="161" y="83"/>
                    </a:lnTo>
                    <a:lnTo>
                      <a:pt x="161" y="83"/>
                    </a:lnTo>
                    <a:lnTo>
                      <a:pt x="165" y="87"/>
                    </a:lnTo>
                    <a:lnTo>
                      <a:pt x="165" y="87"/>
                    </a:lnTo>
                    <a:lnTo>
                      <a:pt x="167" y="95"/>
                    </a:lnTo>
                    <a:lnTo>
                      <a:pt x="167" y="97"/>
                    </a:lnTo>
                    <a:lnTo>
                      <a:pt x="167" y="97"/>
                    </a:lnTo>
                    <a:close/>
                    <a:moveTo>
                      <a:pt x="157" y="91"/>
                    </a:moveTo>
                    <a:lnTo>
                      <a:pt x="147" y="91"/>
                    </a:lnTo>
                    <a:lnTo>
                      <a:pt x="147" y="91"/>
                    </a:lnTo>
                    <a:lnTo>
                      <a:pt x="149" y="89"/>
                    </a:lnTo>
                    <a:lnTo>
                      <a:pt x="149" y="89"/>
                    </a:lnTo>
                    <a:lnTo>
                      <a:pt x="153" y="87"/>
                    </a:lnTo>
                    <a:lnTo>
                      <a:pt x="153" y="87"/>
                    </a:lnTo>
                    <a:lnTo>
                      <a:pt x="155" y="87"/>
                    </a:lnTo>
                    <a:lnTo>
                      <a:pt x="155" y="87"/>
                    </a:lnTo>
                    <a:lnTo>
                      <a:pt x="157" y="91"/>
                    </a:lnTo>
                    <a:lnTo>
                      <a:pt x="157" y="91"/>
                    </a:lnTo>
                    <a:close/>
                    <a:moveTo>
                      <a:pt x="198" y="71"/>
                    </a:moveTo>
                    <a:lnTo>
                      <a:pt x="198" y="107"/>
                    </a:lnTo>
                    <a:lnTo>
                      <a:pt x="189" y="107"/>
                    </a:lnTo>
                    <a:lnTo>
                      <a:pt x="189" y="103"/>
                    </a:lnTo>
                    <a:lnTo>
                      <a:pt x="189" y="103"/>
                    </a:lnTo>
                    <a:lnTo>
                      <a:pt x="187" y="107"/>
                    </a:lnTo>
                    <a:lnTo>
                      <a:pt x="187" y="107"/>
                    </a:lnTo>
                    <a:lnTo>
                      <a:pt x="181" y="107"/>
                    </a:lnTo>
                    <a:lnTo>
                      <a:pt x="181" y="107"/>
                    </a:lnTo>
                    <a:lnTo>
                      <a:pt x="177" y="107"/>
                    </a:lnTo>
                    <a:lnTo>
                      <a:pt x="173" y="103"/>
                    </a:lnTo>
                    <a:lnTo>
                      <a:pt x="173" y="103"/>
                    </a:lnTo>
                    <a:lnTo>
                      <a:pt x="171" y="99"/>
                    </a:lnTo>
                    <a:lnTo>
                      <a:pt x="171" y="93"/>
                    </a:lnTo>
                    <a:lnTo>
                      <a:pt x="171" y="93"/>
                    </a:lnTo>
                    <a:lnTo>
                      <a:pt x="171" y="87"/>
                    </a:lnTo>
                    <a:lnTo>
                      <a:pt x="173" y="83"/>
                    </a:lnTo>
                    <a:lnTo>
                      <a:pt x="173" y="83"/>
                    </a:lnTo>
                    <a:lnTo>
                      <a:pt x="177" y="81"/>
                    </a:lnTo>
                    <a:lnTo>
                      <a:pt x="181" y="81"/>
                    </a:lnTo>
                    <a:lnTo>
                      <a:pt x="181" y="81"/>
                    </a:lnTo>
                    <a:lnTo>
                      <a:pt x="185" y="81"/>
                    </a:lnTo>
                    <a:lnTo>
                      <a:pt x="185" y="81"/>
                    </a:lnTo>
                    <a:lnTo>
                      <a:pt x="189" y="83"/>
                    </a:lnTo>
                    <a:lnTo>
                      <a:pt x="189" y="71"/>
                    </a:lnTo>
                    <a:lnTo>
                      <a:pt x="198" y="71"/>
                    </a:lnTo>
                    <a:lnTo>
                      <a:pt x="198" y="71"/>
                    </a:lnTo>
                    <a:close/>
                    <a:moveTo>
                      <a:pt x="189" y="93"/>
                    </a:moveTo>
                    <a:lnTo>
                      <a:pt x="189" y="93"/>
                    </a:lnTo>
                    <a:lnTo>
                      <a:pt x="187" y="99"/>
                    </a:lnTo>
                    <a:lnTo>
                      <a:pt x="187" y="99"/>
                    </a:lnTo>
                    <a:lnTo>
                      <a:pt x="185" y="101"/>
                    </a:lnTo>
                    <a:lnTo>
                      <a:pt x="185" y="101"/>
                    </a:lnTo>
                    <a:lnTo>
                      <a:pt x="181" y="99"/>
                    </a:lnTo>
                    <a:lnTo>
                      <a:pt x="181" y="99"/>
                    </a:lnTo>
                    <a:lnTo>
                      <a:pt x="181" y="95"/>
                    </a:lnTo>
                    <a:lnTo>
                      <a:pt x="181" y="95"/>
                    </a:lnTo>
                    <a:lnTo>
                      <a:pt x="181" y="89"/>
                    </a:lnTo>
                    <a:lnTo>
                      <a:pt x="181" y="89"/>
                    </a:lnTo>
                    <a:lnTo>
                      <a:pt x="185" y="87"/>
                    </a:lnTo>
                    <a:lnTo>
                      <a:pt x="185" y="87"/>
                    </a:lnTo>
                    <a:lnTo>
                      <a:pt x="187" y="89"/>
                    </a:lnTo>
                    <a:lnTo>
                      <a:pt x="187" y="89"/>
                    </a:lnTo>
                    <a:lnTo>
                      <a:pt x="189" y="93"/>
                    </a:lnTo>
                    <a:lnTo>
                      <a:pt x="189" y="93"/>
                    </a:lnTo>
                    <a:close/>
                    <a:moveTo>
                      <a:pt x="204" y="71"/>
                    </a:moveTo>
                    <a:lnTo>
                      <a:pt x="214" y="71"/>
                    </a:lnTo>
                    <a:lnTo>
                      <a:pt x="214" y="77"/>
                    </a:lnTo>
                    <a:lnTo>
                      <a:pt x="204" y="77"/>
                    </a:lnTo>
                    <a:lnTo>
                      <a:pt x="204" y="71"/>
                    </a:lnTo>
                    <a:lnTo>
                      <a:pt x="204" y="71"/>
                    </a:lnTo>
                    <a:close/>
                    <a:moveTo>
                      <a:pt x="204" y="81"/>
                    </a:moveTo>
                    <a:lnTo>
                      <a:pt x="214" y="81"/>
                    </a:lnTo>
                    <a:lnTo>
                      <a:pt x="214" y="107"/>
                    </a:lnTo>
                    <a:lnTo>
                      <a:pt x="204" y="107"/>
                    </a:lnTo>
                    <a:lnTo>
                      <a:pt x="204" y="81"/>
                    </a:lnTo>
                    <a:lnTo>
                      <a:pt x="204" y="81"/>
                    </a:lnTo>
                    <a:close/>
                    <a:moveTo>
                      <a:pt x="232" y="71"/>
                    </a:moveTo>
                    <a:lnTo>
                      <a:pt x="232" y="81"/>
                    </a:lnTo>
                    <a:lnTo>
                      <a:pt x="238" y="81"/>
                    </a:lnTo>
                    <a:lnTo>
                      <a:pt x="238" y="89"/>
                    </a:lnTo>
                    <a:lnTo>
                      <a:pt x="232" y="89"/>
                    </a:lnTo>
                    <a:lnTo>
                      <a:pt x="232" y="97"/>
                    </a:lnTo>
                    <a:lnTo>
                      <a:pt x="232" y="97"/>
                    </a:lnTo>
                    <a:lnTo>
                      <a:pt x="234" y="99"/>
                    </a:lnTo>
                    <a:lnTo>
                      <a:pt x="234" y="99"/>
                    </a:lnTo>
                    <a:lnTo>
                      <a:pt x="236" y="101"/>
                    </a:lnTo>
                    <a:lnTo>
                      <a:pt x="236" y="101"/>
                    </a:lnTo>
                    <a:lnTo>
                      <a:pt x="238" y="99"/>
                    </a:lnTo>
                    <a:lnTo>
                      <a:pt x="238" y="107"/>
                    </a:lnTo>
                    <a:lnTo>
                      <a:pt x="238" y="107"/>
                    </a:lnTo>
                    <a:lnTo>
                      <a:pt x="232" y="107"/>
                    </a:lnTo>
                    <a:lnTo>
                      <a:pt x="232" y="107"/>
                    </a:lnTo>
                    <a:lnTo>
                      <a:pt x="226" y="107"/>
                    </a:lnTo>
                    <a:lnTo>
                      <a:pt x="226" y="107"/>
                    </a:lnTo>
                    <a:lnTo>
                      <a:pt x="224" y="103"/>
                    </a:lnTo>
                    <a:lnTo>
                      <a:pt x="224" y="103"/>
                    </a:lnTo>
                    <a:lnTo>
                      <a:pt x="222" y="97"/>
                    </a:lnTo>
                    <a:lnTo>
                      <a:pt x="222" y="89"/>
                    </a:lnTo>
                    <a:lnTo>
                      <a:pt x="220" y="89"/>
                    </a:lnTo>
                    <a:lnTo>
                      <a:pt x="220" y="81"/>
                    </a:lnTo>
                    <a:lnTo>
                      <a:pt x="222" y="81"/>
                    </a:lnTo>
                    <a:lnTo>
                      <a:pt x="222" y="77"/>
                    </a:lnTo>
                    <a:lnTo>
                      <a:pt x="232" y="71"/>
                    </a:lnTo>
                    <a:lnTo>
                      <a:pt x="232" y="71"/>
                    </a:lnTo>
                    <a:close/>
                    <a:moveTo>
                      <a:pt x="266" y="93"/>
                    </a:moveTo>
                    <a:lnTo>
                      <a:pt x="274" y="95"/>
                    </a:lnTo>
                    <a:lnTo>
                      <a:pt x="274" y="95"/>
                    </a:lnTo>
                    <a:lnTo>
                      <a:pt x="272" y="101"/>
                    </a:lnTo>
                    <a:lnTo>
                      <a:pt x="268" y="105"/>
                    </a:lnTo>
                    <a:lnTo>
                      <a:pt x="268" y="105"/>
                    </a:lnTo>
                    <a:lnTo>
                      <a:pt x="264" y="107"/>
                    </a:lnTo>
                    <a:lnTo>
                      <a:pt x="258" y="107"/>
                    </a:lnTo>
                    <a:lnTo>
                      <a:pt x="258" y="107"/>
                    </a:lnTo>
                    <a:lnTo>
                      <a:pt x="252" y="107"/>
                    </a:lnTo>
                    <a:lnTo>
                      <a:pt x="248" y="103"/>
                    </a:lnTo>
                    <a:lnTo>
                      <a:pt x="248" y="103"/>
                    </a:lnTo>
                    <a:lnTo>
                      <a:pt x="244" y="97"/>
                    </a:lnTo>
                    <a:lnTo>
                      <a:pt x="242" y="89"/>
                    </a:lnTo>
                    <a:lnTo>
                      <a:pt x="242" y="89"/>
                    </a:lnTo>
                    <a:lnTo>
                      <a:pt x="244" y="81"/>
                    </a:lnTo>
                    <a:lnTo>
                      <a:pt x="248" y="75"/>
                    </a:lnTo>
                    <a:lnTo>
                      <a:pt x="248" y="75"/>
                    </a:lnTo>
                    <a:lnTo>
                      <a:pt x="252" y="71"/>
                    </a:lnTo>
                    <a:lnTo>
                      <a:pt x="260" y="71"/>
                    </a:lnTo>
                    <a:lnTo>
                      <a:pt x="260" y="71"/>
                    </a:lnTo>
                    <a:lnTo>
                      <a:pt x="266" y="71"/>
                    </a:lnTo>
                    <a:lnTo>
                      <a:pt x="270" y="75"/>
                    </a:lnTo>
                    <a:lnTo>
                      <a:pt x="270" y="75"/>
                    </a:lnTo>
                    <a:lnTo>
                      <a:pt x="274" y="81"/>
                    </a:lnTo>
                    <a:lnTo>
                      <a:pt x="266" y="83"/>
                    </a:lnTo>
                    <a:lnTo>
                      <a:pt x="266" y="83"/>
                    </a:lnTo>
                    <a:lnTo>
                      <a:pt x="264" y="79"/>
                    </a:lnTo>
                    <a:lnTo>
                      <a:pt x="264" y="79"/>
                    </a:lnTo>
                    <a:lnTo>
                      <a:pt x="258" y="77"/>
                    </a:lnTo>
                    <a:lnTo>
                      <a:pt x="258" y="77"/>
                    </a:lnTo>
                    <a:lnTo>
                      <a:pt x="256" y="77"/>
                    </a:lnTo>
                    <a:lnTo>
                      <a:pt x="252" y="79"/>
                    </a:lnTo>
                    <a:lnTo>
                      <a:pt x="252" y="79"/>
                    </a:lnTo>
                    <a:lnTo>
                      <a:pt x="250" y="83"/>
                    </a:lnTo>
                    <a:lnTo>
                      <a:pt x="250" y="89"/>
                    </a:lnTo>
                    <a:lnTo>
                      <a:pt x="250" y="89"/>
                    </a:lnTo>
                    <a:lnTo>
                      <a:pt x="250" y="95"/>
                    </a:lnTo>
                    <a:lnTo>
                      <a:pt x="252" y="99"/>
                    </a:lnTo>
                    <a:lnTo>
                      <a:pt x="252" y="99"/>
                    </a:lnTo>
                    <a:lnTo>
                      <a:pt x="256" y="101"/>
                    </a:lnTo>
                    <a:lnTo>
                      <a:pt x="258" y="101"/>
                    </a:lnTo>
                    <a:lnTo>
                      <a:pt x="258" y="101"/>
                    </a:lnTo>
                    <a:lnTo>
                      <a:pt x="264" y="99"/>
                    </a:lnTo>
                    <a:lnTo>
                      <a:pt x="264" y="99"/>
                    </a:lnTo>
                    <a:lnTo>
                      <a:pt x="266" y="93"/>
                    </a:lnTo>
                    <a:lnTo>
                      <a:pt x="266" y="93"/>
                    </a:lnTo>
                    <a:close/>
                    <a:moveTo>
                      <a:pt x="286" y="89"/>
                    </a:moveTo>
                    <a:lnTo>
                      <a:pt x="278" y="87"/>
                    </a:lnTo>
                    <a:lnTo>
                      <a:pt x="278" y="87"/>
                    </a:lnTo>
                    <a:lnTo>
                      <a:pt x="282" y="83"/>
                    </a:lnTo>
                    <a:lnTo>
                      <a:pt x="282" y="83"/>
                    </a:lnTo>
                    <a:lnTo>
                      <a:pt x="290" y="81"/>
                    </a:lnTo>
                    <a:lnTo>
                      <a:pt x="290" y="81"/>
                    </a:lnTo>
                    <a:lnTo>
                      <a:pt x="296" y="81"/>
                    </a:lnTo>
                    <a:lnTo>
                      <a:pt x="296" y="81"/>
                    </a:lnTo>
                    <a:lnTo>
                      <a:pt x="300" y="85"/>
                    </a:lnTo>
                    <a:lnTo>
                      <a:pt x="300" y="85"/>
                    </a:lnTo>
                    <a:lnTo>
                      <a:pt x="302" y="91"/>
                    </a:lnTo>
                    <a:lnTo>
                      <a:pt x="300" y="99"/>
                    </a:lnTo>
                    <a:lnTo>
                      <a:pt x="300" y="99"/>
                    </a:lnTo>
                    <a:lnTo>
                      <a:pt x="302" y="103"/>
                    </a:lnTo>
                    <a:lnTo>
                      <a:pt x="302" y="103"/>
                    </a:lnTo>
                    <a:lnTo>
                      <a:pt x="302" y="107"/>
                    </a:lnTo>
                    <a:lnTo>
                      <a:pt x="296" y="107"/>
                    </a:lnTo>
                    <a:lnTo>
                      <a:pt x="296" y="107"/>
                    </a:lnTo>
                    <a:lnTo>
                      <a:pt x="296" y="105"/>
                    </a:lnTo>
                    <a:lnTo>
                      <a:pt x="296" y="105"/>
                    </a:lnTo>
                    <a:lnTo>
                      <a:pt x="294" y="105"/>
                    </a:lnTo>
                    <a:lnTo>
                      <a:pt x="294" y="105"/>
                    </a:lnTo>
                    <a:lnTo>
                      <a:pt x="292" y="107"/>
                    </a:lnTo>
                    <a:lnTo>
                      <a:pt x="292" y="107"/>
                    </a:lnTo>
                    <a:lnTo>
                      <a:pt x="286" y="107"/>
                    </a:lnTo>
                    <a:lnTo>
                      <a:pt x="286" y="107"/>
                    </a:lnTo>
                    <a:lnTo>
                      <a:pt x="284" y="107"/>
                    </a:lnTo>
                    <a:lnTo>
                      <a:pt x="280" y="105"/>
                    </a:lnTo>
                    <a:lnTo>
                      <a:pt x="280" y="105"/>
                    </a:lnTo>
                    <a:lnTo>
                      <a:pt x="278" y="103"/>
                    </a:lnTo>
                    <a:lnTo>
                      <a:pt x="278" y="99"/>
                    </a:lnTo>
                    <a:lnTo>
                      <a:pt x="278" y="99"/>
                    </a:lnTo>
                    <a:lnTo>
                      <a:pt x="280" y="97"/>
                    </a:lnTo>
                    <a:lnTo>
                      <a:pt x="280" y="97"/>
                    </a:lnTo>
                    <a:lnTo>
                      <a:pt x="282" y="93"/>
                    </a:lnTo>
                    <a:lnTo>
                      <a:pt x="282" y="93"/>
                    </a:lnTo>
                    <a:lnTo>
                      <a:pt x="288" y="91"/>
                    </a:lnTo>
                    <a:lnTo>
                      <a:pt x="288" y="91"/>
                    </a:lnTo>
                    <a:lnTo>
                      <a:pt x="294" y="91"/>
                    </a:lnTo>
                    <a:lnTo>
                      <a:pt x="294" y="89"/>
                    </a:lnTo>
                    <a:lnTo>
                      <a:pt x="294" y="89"/>
                    </a:lnTo>
                    <a:lnTo>
                      <a:pt x="294" y="87"/>
                    </a:lnTo>
                    <a:lnTo>
                      <a:pt x="294" y="87"/>
                    </a:lnTo>
                    <a:lnTo>
                      <a:pt x="290" y="85"/>
                    </a:lnTo>
                    <a:lnTo>
                      <a:pt x="290" y="85"/>
                    </a:lnTo>
                    <a:lnTo>
                      <a:pt x="286" y="87"/>
                    </a:lnTo>
                    <a:lnTo>
                      <a:pt x="286" y="87"/>
                    </a:lnTo>
                    <a:lnTo>
                      <a:pt x="286" y="89"/>
                    </a:lnTo>
                    <a:lnTo>
                      <a:pt x="286" y="89"/>
                    </a:lnTo>
                    <a:close/>
                    <a:moveTo>
                      <a:pt x="294" y="95"/>
                    </a:moveTo>
                    <a:lnTo>
                      <a:pt x="294" y="95"/>
                    </a:lnTo>
                    <a:lnTo>
                      <a:pt x="294" y="95"/>
                    </a:lnTo>
                    <a:lnTo>
                      <a:pt x="294" y="99"/>
                    </a:lnTo>
                    <a:lnTo>
                      <a:pt x="294" y="99"/>
                    </a:lnTo>
                    <a:lnTo>
                      <a:pt x="292" y="101"/>
                    </a:lnTo>
                    <a:lnTo>
                      <a:pt x="292" y="101"/>
                    </a:lnTo>
                    <a:lnTo>
                      <a:pt x="288" y="103"/>
                    </a:lnTo>
                    <a:lnTo>
                      <a:pt x="288" y="103"/>
                    </a:lnTo>
                    <a:lnTo>
                      <a:pt x="286" y="101"/>
                    </a:lnTo>
                    <a:lnTo>
                      <a:pt x="286" y="101"/>
                    </a:lnTo>
                    <a:lnTo>
                      <a:pt x="286" y="99"/>
                    </a:lnTo>
                    <a:lnTo>
                      <a:pt x="286" y="99"/>
                    </a:lnTo>
                    <a:lnTo>
                      <a:pt x="286" y="97"/>
                    </a:lnTo>
                    <a:lnTo>
                      <a:pt x="286" y="97"/>
                    </a:lnTo>
                    <a:lnTo>
                      <a:pt x="290" y="95"/>
                    </a:lnTo>
                    <a:lnTo>
                      <a:pt x="290" y="95"/>
                    </a:lnTo>
                    <a:lnTo>
                      <a:pt x="294" y="95"/>
                    </a:lnTo>
                    <a:lnTo>
                      <a:pt x="294" y="95"/>
                    </a:lnTo>
                    <a:close/>
                    <a:moveTo>
                      <a:pt x="314" y="107"/>
                    </a:moveTo>
                    <a:lnTo>
                      <a:pt x="308" y="107"/>
                    </a:lnTo>
                    <a:lnTo>
                      <a:pt x="308" y="81"/>
                    </a:lnTo>
                    <a:lnTo>
                      <a:pt x="314" y="81"/>
                    </a:lnTo>
                    <a:lnTo>
                      <a:pt x="314" y="85"/>
                    </a:lnTo>
                    <a:lnTo>
                      <a:pt x="314" y="85"/>
                    </a:lnTo>
                    <a:lnTo>
                      <a:pt x="316" y="81"/>
                    </a:lnTo>
                    <a:lnTo>
                      <a:pt x="316" y="81"/>
                    </a:lnTo>
                    <a:lnTo>
                      <a:pt x="320" y="81"/>
                    </a:lnTo>
                    <a:lnTo>
                      <a:pt x="320" y="81"/>
                    </a:lnTo>
                    <a:lnTo>
                      <a:pt x="324" y="81"/>
                    </a:lnTo>
                    <a:lnTo>
                      <a:pt x="322" y="87"/>
                    </a:lnTo>
                    <a:lnTo>
                      <a:pt x="322" y="87"/>
                    </a:lnTo>
                    <a:lnTo>
                      <a:pt x="318" y="87"/>
                    </a:lnTo>
                    <a:lnTo>
                      <a:pt x="318" y="87"/>
                    </a:lnTo>
                    <a:lnTo>
                      <a:pt x="316" y="87"/>
                    </a:lnTo>
                    <a:lnTo>
                      <a:pt x="316" y="87"/>
                    </a:lnTo>
                    <a:lnTo>
                      <a:pt x="314" y="91"/>
                    </a:lnTo>
                    <a:lnTo>
                      <a:pt x="314" y="91"/>
                    </a:lnTo>
                    <a:lnTo>
                      <a:pt x="314" y="99"/>
                    </a:lnTo>
                    <a:lnTo>
                      <a:pt x="314" y="107"/>
                    </a:lnTo>
                    <a:lnTo>
                      <a:pt x="314" y="107"/>
                    </a:lnTo>
                    <a:close/>
                    <a:moveTo>
                      <a:pt x="351" y="107"/>
                    </a:moveTo>
                    <a:lnTo>
                      <a:pt x="343" y="107"/>
                    </a:lnTo>
                    <a:lnTo>
                      <a:pt x="343" y="103"/>
                    </a:lnTo>
                    <a:lnTo>
                      <a:pt x="343" y="103"/>
                    </a:lnTo>
                    <a:lnTo>
                      <a:pt x="341" y="107"/>
                    </a:lnTo>
                    <a:lnTo>
                      <a:pt x="341" y="107"/>
                    </a:lnTo>
                    <a:lnTo>
                      <a:pt x="335" y="107"/>
                    </a:lnTo>
                    <a:lnTo>
                      <a:pt x="335" y="107"/>
                    </a:lnTo>
                    <a:lnTo>
                      <a:pt x="331" y="107"/>
                    </a:lnTo>
                    <a:lnTo>
                      <a:pt x="327" y="105"/>
                    </a:lnTo>
                    <a:lnTo>
                      <a:pt x="327" y="105"/>
                    </a:lnTo>
                    <a:lnTo>
                      <a:pt x="325" y="99"/>
                    </a:lnTo>
                    <a:lnTo>
                      <a:pt x="325" y="93"/>
                    </a:lnTo>
                    <a:lnTo>
                      <a:pt x="325" y="93"/>
                    </a:lnTo>
                    <a:lnTo>
                      <a:pt x="325" y="89"/>
                    </a:lnTo>
                    <a:lnTo>
                      <a:pt x="327" y="83"/>
                    </a:lnTo>
                    <a:lnTo>
                      <a:pt x="327" y="83"/>
                    </a:lnTo>
                    <a:lnTo>
                      <a:pt x="331" y="81"/>
                    </a:lnTo>
                    <a:lnTo>
                      <a:pt x="335" y="81"/>
                    </a:lnTo>
                    <a:lnTo>
                      <a:pt x="335" y="81"/>
                    </a:lnTo>
                    <a:lnTo>
                      <a:pt x="339" y="81"/>
                    </a:lnTo>
                    <a:lnTo>
                      <a:pt x="343" y="85"/>
                    </a:lnTo>
                    <a:lnTo>
                      <a:pt x="343" y="71"/>
                    </a:lnTo>
                    <a:lnTo>
                      <a:pt x="351" y="71"/>
                    </a:lnTo>
                    <a:lnTo>
                      <a:pt x="351" y="107"/>
                    </a:lnTo>
                    <a:lnTo>
                      <a:pt x="351" y="107"/>
                    </a:lnTo>
                    <a:close/>
                    <a:moveTo>
                      <a:pt x="331" y="93"/>
                    </a:moveTo>
                    <a:lnTo>
                      <a:pt x="331" y="93"/>
                    </a:lnTo>
                    <a:lnTo>
                      <a:pt x="333" y="87"/>
                    </a:lnTo>
                    <a:lnTo>
                      <a:pt x="333" y="87"/>
                    </a:lnTo>
                    <a:lnTo>
                      <a:pt x="337" y="85"/>
                    </a:lnTo>
                    <a:lnTo>
                      <a:pt x="337" y="85"/>
                    </a:lnTo>
                    <a:lnTo>
                      <a:pt x="341" y="87"/>
                    </a:lnTo>
                    <a:lnTo>
                      <a:pt x="341" y="87"/>
                    </a:lnTo>
                    <a:lnTo>
                      <a:pt x="343" y="95"/>
                    </a:lnTo>
                    <a:lnTo>
                      <a:pt x="343" y="95"/>
                    </a:lnTo>
                    <a:lnTo>
                      <a:pt x="341" y="101"/>
                    </a:lnTo>
                    <a:lnTo>
                      <a:pt x="341" y="101"/>
                    </a:lnTo>
                    <a:lnTo>
                      <a:pt x="337" y="103"/>
                    </a:lnTo>
                    <a:lnTo>
                      <a:pt x="337" y="103"/>
                    </a:lnTo>
                    <a:lnTo>
                      <a:pt x="335" y="101"/>
                    </a:lnTo>
                    <a:lnTo>
                      <a:pt x="333" y="99"/>
                    </a:lnTo>
                    <a:lnTo>
                      <a:pt x="333" y="99"/>
                    </a:lnTo>
                    <a:lnTo>
                      <a:pt x="331" y="93"/>
                    </a:lnTo>
                    <a:lnTo>
                      <a:pt x="331" y="93"/>
                    </a:lnTo>
                    <a:close/>
                    <a:moveTo>
                      <a:pt x="91" y="345"/>
                    </a:moveTo>
                    <a:lnTo>
                      <a:pt x="91" y="345"/>
                    </a:lnTo>
                    <a:lnTo>
                      <a:pt x="87" y="345"/>
                    </a:lnTo>
                    <a:lnTo>
                      <a:pt x="83" y="349"/>
                    </a:lnTo>
                    <a:lnTo>
                      <a:pt x="83" y="349"/>
                    </a:lnTo>
                    <a:lnTo>
                      <a:pt x="83" y="349"/>
                    </a:lnTo>
                    <a:lnTo>
                      <a:pt x="81" y="351"/>
                    </a:lnTo>
                    <a:lnTo>
                      <a:pt x="81" y="355"/>
                    </a:lnTo>
                    <a:lnTo>
                      <a:pt x="81" y="375"/>
                    </a:lnTo>
                    <a:lnTo>
                      <a:pt x="81" y="375"/>
                    </a:lnTo>
                    <a:lnTo>
                      <a:pt x="81" y="377"/>
                    </a:lnTo>
                    <a:lnTo>
                      <a:pt x="83" y="381"/>
                    </a:lnTo>
                    <a:lnTo>
                      <a:pt x="83" y="381"/>
                    </a:lnTo>
                    <a:lnTo>
                      <a:pt x="87" y="383"/>
                    </a:lnTo>
                    <a:lnTo>
                      <a:pt x="91" y="385"/>
                    </a:lnTo>
                    <a:lnTo>
                      <a:pt x="97" y="385"/>
                    </a:lnTo>
                    <a:lnTo>
                      <a:pt x="97" y="385"/>
                    </a:lnTo>
                    <a:lnTo>
                      <a:pt x="101" y="383"/>
                    </a:lnTo>
                    <a:lnTo>
                      <a:pt x="105" y="381"/>
                    </a:lnTo>
                    <a:lnTo>
                      <a:pt x="105" y="381"/>
                    </a:lnTo>
                    <a:lnTo>
                      <a:pt x="105" y="381"/>
                    </a:lnTo>
                    <a:lnTo>
                      <a:pt x="107" y="377"/>
                    </a:lnTo>
                    <a:lnTo>
                      <a:pt x="107" y="375"/>
                    </a:lnTo>
                    <a:lnTo>
                      <a:pt x="107" y="355"/>
                    </a:lnTo>
                    <a:lnTo>
                      <a:pt x="107" y="355"/>
                    </a:lnTo>
                    <a:lnTo>
                      <a:pt x="107" y="351"/>
                    </a:lnTo>
                    <a:lnTo>
                      <a:pt x="105" y="349"/>
                    </a:lnTo>
                    <a:lnTo>
                      <a:pt x="105" y="349"/>
                    </a:lnTo>
                    <a:lnTo>
                      <a:pt x="105" y="349"/>
                    </a:lnTo>
                    <a:lnTo>
                      <a:pt x="105" y="349"/>
                    </a:lnTo>
                    <a:lnTo>
                      <a:pt x="101" y="345"/>
                    </a:lnTo>
                    <a:lnTo>
                      <a:pt x="97" y="345"/>
                    </a:lnTo>
                    <a:lnTo>
                      <a:pt x="91" y="345"/>
                    </a:lnTo>
                    <a:lnTo>
                      <a:pt x="91" y="345"/>
                    </a:lnTo>
                    <a:close/>
                    <a:moveTo>
                      <a:pt x="578" y="345"/>
                    </a:moveTo>
                    <a:lnTo>
                      <a:pt x="578" y="345"/>
                    </a:lnTo>
                    <a:lnTo>
                      <a:pt x="574" y="345"/>
                    </a:lnTo>
                    <a:lnTo>
                      <a:pt x="572" y="349"/>
                    </a:lnTo>
                    <a:lnTo>
                      <a:pt x="572" y="349"/>
                    </a:lnTo>
                    <a:lnTo>
                      <a:pt x="572" y="349"/>
                    </a:lnTo>
                    <a:lnTo>
                      <a:pt x="570" y="351"/>
                    </a:lnTo>
                    <a:lnTo>
                      <a:pt x="568" y="355"/>
                    </a:lnTo>
                    <a:lnTo>
                      <a:pt x="568" y="375"/>
                    </a:lnTo>
                    <a:lnTo>
                      <a:pt x="568" y="375"/>
                    </a:lnTo>
                    <a:lnTo>
                      <a:pt x="570" y="377"/>
                    </a:lnTo>
                    <a:lnTo>
                      <a:pt x="572" y="381"/>
                    </a:lnTo>
                    <a:lnTo>
                      <a:pt x="572" y="381"/>
                    </a:lnTo>
                    <a:lnTo>
                      <a:pt x="574" y="383"/>
                    </a:lnTo>
                    <a:lnTo>
                      <a:pt x="578" y="385"/>
                    </a:lnTo>
                    <a:lnTo>
                      <a:pt x="584" y="385"/>
                    </a:lnTo>
                    <a:lnTo>
                      <a:pt x="584" y="385"/>
                    </a:lnTo>
                    <a:lnTo>
                      <a:pt x="587" y="383"/>
                    </a:lnTo>
                    <a:lnTo>
                      <a:pt x="591" y="381"/>
                    </a:lnTo>
                    <a:lnTo>
                      <a:pt x="591" y="381"/>
                    </a:lnTo>
                    <a:lnTo>
                      <a:pt x="591" y="381"/>
                    </a:lnTo>
                    <a:lnTo>
                      <a:pt x="593" y="377"/>
                    </a:lnTo>
                    <a:lnTo>
                      <a:pt x="595" y="375"/>
                    </a:lnTo>
                    <a:lnTo>
                      <a:pt x="595" y="355"/>
                    </a:lnTo>
                    <a:lnTo>
                      <a:pt x="595" y="355"/>
                    </a:lnTo>
                    <a:lnTo>
                      <a:pt x="593" y="351"/>
                    </a:lnTo>
                    <a:lnTo>
                      <a:pt x="591" y="349"/>
                    </a:lnTo>
                    <a:lnTo>
                      <a:pt x="591" y="349"/>
                    </a:lnTo>
                    <a:lnTo>
                      <a:pt x="591" y="349"/>
                    </a:lnTo>
                    <a:lnTo>
                      <a:pt x="591" y="349"/>
                    </a:lnTo>
                    <a:lnTo>
                      <a:pt x="587" y="345"/>
                    </a:lnTo>
                    <a:lnTo>
                      <a:pt x="584" y="345"/>
                    </a:lnTo>
                    <a:lnTo>
                      <a:pt x="578" y="345"/>
                    </a:lnTo>
                    <a:lnTo>
                      <a:pt x="578" y="345"/>
                    </a:lnTo>
                    <a:close/>
                    <a:moveTo>
                      <a:pt x="679" y="345"/>
                    </a:moveTo>
                    <a:lnTo>
                      <a:pt x="679" y="345"/>
                    </a:lnTo>
                    <a:lnTo>
                      <a:pt x="675" y="345"/>
                    </a:lnTo>
                    <a:lnTo>
                      <a:pt x="671" y="349"/>
                    </a:lnTo>
                    <a:lnTo>
                      <a:pt x="671" y="349"/>
                    </a:lnTo>
                    <a:lnTo>
                      <a:pt x="671" y="349"/>
                    </a:lnTo>
                    <a:lnTo>
                      <a:pt x="669" y="351"/>
                    </a:lnTo>
                    <a:lnTo>
                      <a:pt x="669" y="355"/>
                    </a:lnTo>
                    <a:lnTo>
                      <a:pt x="669" y="375"/>
                    </a:lnTo>
                    <a:lnTo>
                      <a:pt x="669" y="375"/>
                    </a:lnTo>
                    <a:lnTo>
                      <a:pt x="669" y="377"/>
                    </a:lnTo>
                    <a:lnTo>
                      <a:pt x="671" y="381"/>
                    </a:lnTo>
                    <a:lnTo>
                      <a:pt x="671" y="381"/>
                    </a:lnTo>
                    <a:lnTo>
                      <a:pt x="675" y="383"/>
                    </a:lnTo>
                    <a:lnTo>
                      <a:pt x="679" y="385"/>
                    </a:lnTo>
                    <a:lnTo>
                      <a:pt x="685" y="385"/>
                    </a:lnTo>
                    <a:lnTo>
                      <a:pt x="685" y="385"/>
                    </a:lnTo>
                    <a:lnTo>
                      <a:pt x="689" y="383"/>
                    </a:lnTo>
                    <a:lnTo>
                      <a:pt x="691" y="381"/>
                    </a:lnTo>
                    <a:lnTo>
                      <a:pt x="691" y="381"/>
                    </a:lnTo>
                    <a:lnTo>
                      <a:pt x="691" y="381"/>
                    </a:lnTo>
                    <a:lnTo>
                      <a:pt x="695" y="377"/>
                    </a:lnTo>
                    <a:lnTo>
                      <a:pt x="695" y="375"/>
                    </a:lnTo>
                    <a:lnTo>
                      <a:pt x="695" y="355"/>
                    </a:lnTo>
                    <a:lnTo>
                      <a:pt x="695" y="355"/>
                    </a:lnTo>
                    <a:lnTo>
                      <a:pt x="695" y="351"/>
                    </a:lnTo>
                    <a:lnTo>
                      <a:pt x="691" y="349"/>
                    </a:lnTo>
                    <a:lnTo>
                      <a:pt x="691" y="349"/>
                    </a:lnTo>
                    <a:lnTo>
                      <a:pt x="691" y="349"/>
                    </a:lnTo>
                    <a:lnTo>
                      <a:pt x="691" y="349"/>
                    </a:lnTo>
                    <a:lnTo>
                      <a:pt x="689" y="345"/>
                    </a:lnTo>
                    <a:lnTo>
                      <a:pt x="685" y="345"/>
                    </a:lnTo>
                    <a:lnTo>
                      <a:pt x="679" y="345"/>
                    </a:lnTo>
                    <a:lnTo>
                      <a:pt x="679" y="345"/>
                    </a:lnTo>
                    <a:close/>
                    <a:moveTo>
                      <a:pt x="685" y="351"/>
                    </a:moveTo>
                    <a:lnTo>
                      <a:pt x="679" y="351"/>
                    </a:lnTo>
                    <a:lnTo>
                      <a:pt x="679" y="351"/>
                    </a:lnTo>
                    <a:lnTo>
                      <a:pt x="675" y="353"/>
                    </a:lnTo>
                    <a:lnTo>
                      <a:pt x="675" y="353"/>
                    </a:lnTo>
                    <a:lnTo>
                      <a:pt x="675" y="353"/>
                    </a:lnTo>
                    <a:lnTo>
                      <a:pt x="673" y="355"/>
                    </a:lnTo>
                    <a:lnTo>
                      <a:pt x="673" y="375"/>
                    </a:lnTo>
                    <a:lnTo>
                      <a:pt x="673" y="375"/>
                    </a:lnTo>
                    <a:lnTo>
                      <a:pt x="675" y="377"/>
                    </a:lnTo>
                    <a:lnTo>
                      <a:pt x="675" y="377"/>
                    </a:lnTo>
                    <a:lnTo>
                      <a:pt x="679" y="379"/>
                    </a:lnTo>
                    <a:lnTo>
                      <a:pt x="685" y="379"/>
                    </a:lnTo>
                    <a:lnTo>
                      <a:pt x="685" y="379"/>
                    </a:lnTo>
                    <a:lnTo>
                      <a:pt x="689" y="377"/>
                    </a:lnTo>
                    <a:lnTo>
                      <a:pt x="689" y="377"/>
                    </a:lnTo>
                    <a:lnTo>
                      <a:pt x="689" y="377"/>
                    </a:lnTo>
                    <a:lnTo>
                      <a:pt x="689" y="375"/>
                    </a:lnTo>
                    <a:lnTo>
                      <a:pt x="689" y="355"/>
                    </a:lnTo>
                    <a:lnTo>
                      <a:pt x="689" y="355"/>
                    </a:lnTo>
                    <a:lnTo>
                      <a:pt x="689" y="353"/>
                    </a:lnTo>
                    <a:lnTo>
                      <a:pt x="689" y="353"/>
                    </a:lnTo>
                    <a:lnTo>
                      <a:pt x="689" y="353"/>
                    </a:lnTo>
                    <a:lnTo>
                      <a:pt x="685" y="351"/>
                    </a:lnTo>
                    <a:lnTo>
                      <a:pt x="685" y="351"/>
                    </a:lnTo>
                    <a:close/>
                    <a:moveTo>
                      <a:pt x="645" y="345"/>
                    </a:moveTo>
                    <a:lnTo>
                      <a:pt x="645" y="345"/>
                    </a:lnTo>
                    <a:lnTo>
                      <a:pt x="641" y="345"/>
                    </a:lnTo>
                    <a:lnTo>
                      <a:pt x="637" y="349"/>
                    </a:lnTo>
                    <a:lnTo>
                      <a:pt x="637" y="349"/>
                    </a:lnTo>
                    <a:lnTo>
                      <a:pt x="637" y="349"/>
                    </a:lnTo>
                    <a:lnTo>
                      <a:pt x="635" y="351"/>
                    </a:lnTo>
                    <a:lnTo>
                      <a:pt x="635" y="355"/>
                    </a:lnTo>
                    <a:lnTo>
                      <a:pt x="635" y="375"/>
                    </a:lnTo>
                    <a:lnTo>
                      <a:pt x="635" y="375"/>
                    </a:lnTo>
                    <a:lnTo>
                      <a:pt x="635" y="377"/>
                    </a:lnTo>
                    <a:lnTo>
                      <a:pt x="637" y="381"/>
                    </a:lnTo>
                    <a:lnTo>
                      <a:pt x="637" y="381"/>
                    </a:lnTo>
                    <a:lnTo>
                      <a:pt x="641" y="383"/>
                    </a:lnTo>
                    <a:lnTo>
                      <a:pt x="645" y="385"/>
                    </a:lnTo>
                    <a:lnTo>
                      <a:pt x="651" y="385"/>
                    </a:lnTo>
                    <a:lnTo>
                      <a:pt x="651" y="385"/>
                    </a:lnTo>
                    <a:lnTo>
                      <a:pt x="655" y="383"/>
                    </a:lnTo>
                    <a:lnTo>
                      <a:pt x="659" y="381"/>
                    </a:lnTo>
                    <a:lnTo>
                      <a:pt x="659" y="381"/>
                    </a:lnTo>
                    <a:lnTo>
                      <a:pt x="659" y="381"/>
                    </a:lnTo>
                    <a:lnTo>
                      <a:pt x="661" y="377"/>
                    </a:lnTo>
                    <a:lnTo>
                      <a:pt x="661" y="375"/>
                    </a:lnTo>
                    <a:lnTo>
                      <a:pt x="661" y="355"/>
                    </a:lnTo>
                    <a:lnTo>
                      <a:pt x="661" y="355"/>
                    </a:lnTo>
                    <a:lnTo>
                      <a:pt x="661" y="351"/>
                    </a:lnTo>
                    <a:lnTo>
                      <a:pt x="659" y="349"/>
                    </a:lnTo>
                    <a:lnTo>
                      <a:pt x="659" y="349"/>
                    </a:lnTo>
                    <a:lnTo>
                      <a:pt x="659" y="349"/>
                    </a:lnTo>
                    <a:lnTo>
                      <a:pt x="659" y="349"/>
                    </a:lnTo>
                    <a:lnTo>
                      <a:pt x="655" y="345"/>
                    </a:lnTo>
                    <a:lnTo>
                      <a:pt x="651" y="345"/>
                    </a:lnTo>
                    <a:lnTo>
                      <a:pt x="645" y="345"/>
                    </a:lnTo>
                    <a:lnTo>
                      <a:pt x="645" y="345"/>
                    </a:lnTo>
                    <a:close/>
                    <a:moveTo>
                      <a:pt x="651" y="351"/>
                    </a:moveTo>
                    <a:lnTo>
                      <a:pt x="645" y="351"/>
                    </a:lnTo>
                    <a:lnTo>
                      <a:pt x="645" y="351"/>
                    </a:lnTo>
                    <a:lnTo>
                      <a:pt x="641" y="353"/>
                    </a:lnTo>
                    <a:lnTo>
                      <a:pt x="641" y="353"/>
                    </a:lnTo>
                    <a:lnTo>
                      <a:pt x="641" y="353"/>
                    </a:lnTo>
                    <a:lnTo>
                      <a:pt x="641" y="355"/>
                    </a:lnTo>
                    <a:lnTo>
                      <a:pt x="641" y="375"/>
                    </a:lnTo>
                    <a:lnTo>
                      <a:pt x="641" y="375"/>
                    </a:lnTo>
                    <a:lnTo>
                      <a:pt x="641" y="377"/>
                    </a:lnTo>
                    <a:lnTo>
                      <a:pt x="641" y="377"/>
                    </a:lnTo>
                    <a:lnTo>
                      <a:pt x="645" y="379"/>
                    </a:lnTo>
                    <a:lnTo>
                      <a:pt x="651" y="379"/>
                    </a:lnTo>
                    <a:lnTo>
                      <a:pt x="651" y="379"/>
                    </a:lnTo>
                    <a:lnTo>
                      <a:pt x="655" y="377"/>
                    </a:lnTo>
                    <a:lnTo>
                      <a:pt x="655" y="377"/>
                    </a:lnTo>
                    <a:lnTo>
                      <a:pt x="655" y="377"/>
                    </a:lnTo>
                    <a:lnTo>
                      <a:pt x="655" y="375"/>
                    </a:lnTo>
                    <a:lnTo>
                      <a:pt x="655" y="355"/>
                    </a:lnTo>
                    <a:lnTo>
                      <a:pt x="655" y="355"/>
                    </a:lnTo>
                    <a:lnTo>
                      <a:pt x="655" y="353"/>
                    </a:lnTo>
                    <a:lnTo>
                      <a:pt x="655" y="353"/>
                    </a:lnTo>
                    <a:lnTo>
                      <a:pt x="655" y="353"/>
                    </a:lnTo>
                    <a:lnTo>
                      <a:pt x="651" y="351"/>
                    </a:lnTo>
                    <a:lnTo>
                      <a:pt x="651" y="351"/>
                    </a:lnTo>
                    <a:close/>
                    <a:moveTo>
                      <a:pt x="611" y="345"/>
                    </a:moveTo>
                    <a:lnTo>
                      <a:pt x="611" y="345"/>
                    </a:lnTo>
                    <a:lnTo>
                      <a:pt x="607" y="345"/>
                    </a:lnTo>
                    <a:lnTo>
                      <a:pt x="603" y="349"/>
                    </a:lnTo>
                    <a:lnTo>
                      <a:pt x="603" y="349"/>
                    </a:lnTo>
                    <a:lnTo>
                      <a:pt x="603" y="349"/>
                    </a:lnTo>
                    <a:lnTo>
                      <a:pt x="601" y="351"/>
                    </a:lnTo>
                    <a:lnTo>
                      <a:pt x="601" y="355"/>
                    </a:lnTo>
                    <a:lnTo>
                      <a:pt x="601" y="375"/>
                    </a:lnTo>
                    <a:lnTo>
                      <a:pt x="601" y="375"/>
                    </a:lnTo>
                    <a:lnTo>
                      <a:pt x="601" y="377"/>
                    </a:lnTo>
                    <a:lnTo>
                      <a:pt x="603" y="381"/>
                    </a:lnTo>
                    <a:lnTo>
                      <a:pt x="603" y="381"/>
                    </a:lnTo>
                    <a:lnTo>
                      <a:pt x="607" y="383"/>
                    </a:lnTo>
                    <a:lnTo>
                      <a:pt x="611" y="385"/>
                    </a:lnTo>
                    <a:lnTo>
                      <a:pt x="617" y="385"/>
                    </a:lnTo>
                    <a:lnTo>
                      <a:pt x="617" y="385"/>
                    </a:lnTo>
                    <a:lnTo>
                      <a:pt x="621" y="383"/>
                    </a:lnTo>
                    <a:lnTo>
                      <a:pt x="625" y="381"/>
                    </a:lnTo>
                    <a:lnTo>
                      <a:pt x="625" y="381"/>
                    </a:lnTo>
                    <a:lnTo>
                      <a:pt x="625" y="381"/>
                    </a:lnTo>
                    <a:lnTo>
                      <a:pt x="627" y="377"/>
                    </a:lnTo>
                    <a:lnTo>
                      <a:pt x="627" y="375"/>
                    </a:lnTo>
                    <a:lnTo>
                      <a:pt x="627" y="355"/>
                    </a:lnTo>
                    <a:lnTo>
                      <a:pt x="627" y="355"/>
                    </a:lnTo>
                    <a:lnTo>
                      <a:pt x="627" y="351"/>
                    </a:lnTo>
                    <a:lnTo>
                      <a:pt x="625" y="349"/>
                    </a:lnTo>
                    <a:lnTo>
                      <a:pt x="625" y="349"/>
                    </a:lnTo>
                    <a:lnTo>
                      <a:pt x="625" y="349"/>
                    </a:lnTo>
                    <a:lnTo>
                      <a:pt x="625" y="349"/>
                    </a:lnTo>
                    <a:lnTo>
                      <a:pt x="621" y="345"/>
                    </a:lnTo>
                    <a:lnTo>
                      <a:pt x="617" y="345"/>
                    </a:lnTo>
                    <a:lnTo>
                      <a:pt x="611" y="345"/>
                    </a:lnTo>
                    <a:lnTo>
                      <a:pt x="611" y="345"/>
                    </a:lnTo>
                    <a:close/>
                    <a:moveTo>
                      <a:pt x="617" y="351"/>
                    </a:moveTo>
                    <a:lnTo>
                      <a:pt x="611" y="351"/>
                    </a:lnTo>
                    <a:lnTo>
                      <a:pt x="611" y="351"/>
                    </a:lnTo>
                    <a:lnTo>
                      <a:pt x="607" y="353"/>
                    </a:lnTo>
                    <a:lnTo>
                      <a:pt x="607" y="353"/>
                    </a:lnTo>
                    <a:lnTo>
                      <a:pt x="607" y="353"/>
                    </a:lnTo>
                    <a:lnTo>
                      <a:pt x="607" y="355"/>
                    </a:lnTo>
                    <a:lnTo>
                      <a:pt x="607" y="375"/>
                    </a:lnTo>
                    <a:lnTo>
                      <a:pt x="607" y="375"/>
                    </a:lnTo>
                    <a:lnTo>
                      <a:pt x="607" y="377"/>
                    </a:lnTo>
                    <a:lnTo>
                      <a:pt x="607" y="377"/>
                    </a:lnTo>
                    <a:lnTo>
                      <a:pt x="611" y="379"/>
                    </a:lnTo>
                    <a:lnTo>
                      <a:pt x="617" y="379"/>
                    </a:lnTo>
                    <a:lnTo>
                      <a:pt x="617" y="379"/>
                    </a:lnTo>
                    <a:lnTo>
                      <a:pt x="621" y="377"/>
                    </a:lnTo>
                    <a:lnTo>
                      <a:pt x="621" y="377"/>
                    </a:lnTo>
                    <a:lnTo>
                      <a:pt x="621" y="377"/>
                    </a:lnTo>
                    <a:lnTo>
                      <a:pt x="623" y="375"/>
                    </a:lnTo>
                    <a:lnTo>
                      <a:pt x="623" y="355"/>
                    </a:lnTo>
                    <a:lnTo>
                      <a:pt x="623" y="355"/>
                    </a:lnTo>
                    <a:lnTo>
                      <a:pt x="621" y="353"/>
                    </a:lnTo>
                    <a:lnTo>
                      <a:pt x="621" y="353"/>
                    </a:lnTo>
                    <a:lnTo>
                      <a:pt x="621" y="353"/>
                    </a:lnTo>
                    <a:lnTo>
                      <a:pt x="617" y="351"/>
                    </a:lnTo>
                    <a:lnTo>
                      <a:pt x="617" y="351"/>
                    </a:lnTo>
                    <a:close/>
                    <a:moveTo>
                      <a:pt x="584" y="351"/>
                    </a:moveTo>
                    <a:lnTo>
                      <a:pt x="578" y="351"/>
                    </a:lnTo>
                    <a:lnTo>
                      <a:pt x="578" y="351"/>
                    </a:lnTo>
                    <a:lnTo>
                      <a:pt x="576" y="353"/>
                    </a:lnTo>
                    <a:lnTo>
                      <a:pt x="576" y="353"/>
                    </a:lnTo>
                    <a:lnTo>
                      <a:pt x="576" y="353"/>
                    </a:lnTo>
                    <a:lnTo>
                      <a:pt x="574" y="355"/>
                    </a:lnTo>
                    <a:lnTo>
                      <a:pt x="574" y="375"/>
                    </a:lnTo>
                    <a:lnTo>
                      <a:pt x="574" y="375"/>
                    </a:lnTo>
                    <a:lnTo>
                      <a:pt x="576" y="377"/>
                    </a:lnTo>
                    <a:lnTo>
                      <a:pt x="576" y="377"/>
                    </a:lnTo>
                    <a:lnTo>
                      <a:pt x="578" y="379"/>
                    </a:lnTo>
                    <a:lnTo>
                      <a:pt x="584" y="379"/>
                    </a:lnTo>
                    <a:lnTo>
                      <a:pt x="584" y="379"/>
                    </a:lnTo>
                    <a:lnTo>
                      <a:pt x="587" y="377"/>
                    </a:lnTo>
                    <a:lnTo>
                      <a:pt x="587" y="377"/>
                    </a:lnTo>
                    <a:lnTo>
                      <a:pt x="587" y="377"/>
                    </a:lnTo>
                    <a:lnTo>
                      <a:pt x="589" y="375"/>
                    </a:lnTo>
                    <a:lnTo>
                      <a:pt x="589" y="355"/>
                    </a:lnTo>
                    <a:lnTo>
                      <a:pt x="589" y="355"/>
                    </a:lnTo>
                    <a:lnTo>
                      <a:pt x="587" y="353"/>
                    </a:lnTo>
                    <a:lnTo>
                      <a:pt x="587" y="353"/>
                    </a:lnTo>
                    <a:lnTo>
                      <a:pt x="587" y="353"/>
                    </a:lnTo>
                    <a:lnTo>
                      <a:pt x="584" y="351"/>
                    </a:lnTo>
                    <a:lnTo>
                      <a:pt x="584" y="351"/>
                    </a:lnTo>
                    <a:close/>
                    <a:moveTo>
                      <a:pt x="415" y="345"/>
                    </a:moveTo>
                    <a:lnTo>
                      <a:pt x="415" y="345"/>
                    </a:lnTo>
                    <a:lnTo>
                      <a:pt x="411" y="345"/>
                    </a:lnTo>
                    <a:lnTo>
                      <a:pt x="409" y="349"/>
                    </a:lnTo>
                    <a:lnTo>
                      <a:pt x="409" y="349"/>
                    </a:lnTo>
                    <a:lnTo>
                      <a:pt x="409" y="349"/>
                    </a:lnTo>
                    <a:lnTo>
                      <a:pt x="407" y="351"/>
                    </a:lnTo>
                    <a:lnTo>
                      <a:pt x="405" y="355"/>
                    </a:lnTo>
                    <a:lnTo>
                      <a:pt x="405" y="375"/>
                    </a:lnTo>
                    <a:lnTo>
                      <a:pt x="405" y="375"/>
                    </a:lnTo>
                    <a:lnTo>
                      <a:pt x="407" y="377"/>
                    </a:lnTo>
                    <a:lnTo>
                      <a:pt x="409" y="381"/>
                    </a:lnTo>
                    <a:lnTo>
                      <a:pt x="409" y="381"/>
                    </a:lnTo>
                    <a:lnTo>
                      <a:pt x="411" y="383"/>
                    </a:lnTo>
                    <a:lnTo>
                      <a:pt x="415" y="385"/>
                    </a:lnTo>
                    <a:lnTo>
                      <a:pt x="423" y="385"/>
                    </a:lnTo>
                    <a:lnTo>
                      <a:pt x="423" y="385"/>
                    </a:lnTo>
                    <a:lnTo>
                      <a:pt x="427" y="383"/>
                    </a:lnTo>
                    <a:lnTo>
                      <a:pt x="429" y="381"/>
                    </a:lnTo>
                    <a:lnTo>
                      <a:pt x="429" y="381"/>
                    </a:lnTo>
                    <a:lnTo>
                      <a:pt x="429" y="381"/>
                    </a:lnTo>
                    <a:lnTo>
                      <a:pt x="431" y="377"/>
                    </a:lnTo>
                    <a:lnTo>
                      <a:pt x="433" y="375"/>
                    </a:lnTo>
                    <a:lnTo>
                      <a:pt x="433" y="355"/>
                    </a:lnTo>
                    <a:lnTo>
                      <a:pt x="433" y="355"/>
                    </a:lnTo>
                    <a:lnTo>
                      <a:pt x="431" y="351"/>
                    </a:lnTo>
                    <a:lnTo>
                      <a:pt x="429" y="349"/>
                    </a:lnTo>
                    <a:lnTo>
                      <a:pt x="429" y="349"/>
                    </a:lnTo>
                    <a:lnTo>
                      <a:pt x="429" y="349"/>
                    </a:lnTo>
                    <a:lnTo>
                      <a:pt x="429" y="349"/>
                    </a:lnTo>
                    <a:lnTo>
                      <a:pt x="427" y="345"/>
                    </a:lnTo>
                    <a:lnTo>
                      <a:pt x="423" y="345"/>
                    </a:lnTo>
                    <a:lnTo>
                      <a:pt x="415" y="345"/>
                    </a:lnTo>
                    <a:lnTo>
                      <a:pt x="415" y="345"/>
                    </a:lnTo>
                    <a:close/>
                    <a:moveTo>
                      <a:pt x="516" y="345"/>
                    </a:moveTo>
                    <a:lnTo>
                      <a:pt x="516" y="345"/>
                    </a:lnTo>
                    <a:lnTo>
                      <a:pt x="512" y="345"/>
                    </a:lnTo>
                    <a:lnTo>
                      <a:pt x="508" y="349"/>
                    </a:lnTo>
                    <a:lnTo>
                      <a:pt x="508" y="349"/>
                    </a:lnTo>
                    <a:lnTo>
                      <a:pt x="508" y="349"/>
                    </a:lnTo>
                    <a:lnTo>
                      <a:pt x="506" y="351"/>
                    </a:lnTo>
                    <a:lnTo>
                      <a:pt x="506" y="355"/>
                    </a:lnTo>
                    <a:lnTo>
                      <a:pt x="506" y="375"/>
                    </a:lnTo>
                    <a:lnTo>
                      <a:pt x="506" y="375"/>
                    </a:lnTo>
                    <a:lnTo>
                      <a:pt x="506" y="377"/>
                    </a:lnTo>
                    <a:lnTo>
                      <a:pt x="508" y="381"/>
                    </a:lnTo>
                    <a:lnTo>
                      <a:pt x="508" y="381"/>
                    </a:lnTo>
                    <a:lnTo>
                      <a:pt x="512" y="383"/>
                    </a:lnTo>
                    <a:lnTo>
                      <a:pt x="516" y="385"/>
                    </a:lnTo>
                    <a:lnTo>
                      <a:pt x="522" y="385"/>
                    </a:lnTo>
                    <a:lnTo>
                      <a:pt x="522" y="385"/>
                    </a:lnTo>
                    <a:lnTo>
                      <a:pt x="526" y="383"/>
                    </a:lnTo>
                    <a:lnTo>
                      <a:pt x="530" y="381"/>
                    </a:lnTo>
                    <a:lnTo>
                      <a:pt x="530" y="381"/>
                    </a:lnTo>
                    <a:lnTo>
                      <a:pt x="530" y="381"/>
                    </a:lnTo>
                    <a:lnTo>
                      <a:pt x="532" y="377"/>
                    </a:lnTo>
                    <a:lnTo>
                      <a:pt x="532" y="375"/>
                    </a:lnTo>
                    <a:lnTo>
                      <a:pt x="532" y="355"/>
                    </a:lnTo>
                    <a:lnTo>
                      <a:pt x="532" y="355"/>
                    </a:lnTo>
                    <a:lnTo>
                      <a:pt x="532" y="351"/>
                    </a:lnTo>
                    <a:lnTo>
                      <a:pt x="530" y="349"/>
                    </a:lnTo>
                    <a:lnTo>
                      <a:pt x="530" y="349"/>
                    </a:lnTo>
                    <a:lnTo>
                      <a:pt x="530" y="349"/>
                    </a:lnTo>
                    <a:lnTo>
                      <a:pt x="530" y="349"/>
                    </a:lnTo>
                    <a:lnTo>
                      <a:pt x="526" y="345"/>
                    </a:lnTo>
                    <a:lnTo>
                      <a:pt x="522" y="345"/>
                    </a:lnTo>
                    <a:lnTo>
                      <a:pt x="516" y="345"/>
                    </a:lnTo>
                    <a:lnTo>
                      <a:pt x="516" y="345"/>
                    </a:lnTo>
                    <a:close/>
                    <a:moveTo>
                      <a:pt x="522" y="351"/>
                    </a:moveTo>
                    <a:lnTo>
                      <a:pt x="516" y="351"/>
                    </a:lnTo>
                    <a:lnTo>
                      <a:pt x="516" y="351"/>
                    </a:lnTo>
                    <a:lnTo>
                      <a:pt x="512" y="353"/>
                    </a:lnTo>
                    <a:lnTo>
                      <a:pt x="512" y="353"/>
                    </a:lnTo>
                    <a:lnTo>
                      <a:pt x="512" y="353"/>
                    </a:lnTo>
                    <a:lnTo>
                      <a:pt x="512" y="355"/>
                    </a:lnTo>
                    <a:lnTo>
                      <a:pt x="512" y="375"/>
                    </a:lnTo>
                    <a:lnTo>
                      <a:pt x="512" y="375"/>
                    </a:lnTo>
                    <a:lnTo>
                      <a:pt x="512" y="377"/>
                    </a:lnTo>
                    <a:lnTo>
                      <a:pt x="512" y="377"/>
                    </a:lnTo>
                    <a:lnTo>
                      <a:pt x="516" y="379"/>
                    </a:lnTo>
                    <a:lnTo>
                      <a:pt x="522" y="379"/>
                    </a:lnTo>
                    <a:lnTo>
                      <a:pt x="522" y="379"/>
                    </a:lnTo>
                    <a:lnTo>
                      <a:pt x="526" y="377"/>
                    </a:lnTo>
                    <a:lnTo>
                      <a:pt x="526" y="377"/>
                    </a:lnTo>
                    <a:lnTo>
                      <a:pt x="526" y="377"/>
                    </a:lnTo>
                    <a:lnTo>
                      <a:pt x="526" y="375"/>
                    </a:lnTo>
                    <a:lnTo>
                      <a:pt x="526" y="355"/>
                    </a:lnTo>
                    <a:lnTo>
                      <a:pt x="526" y="355"/>
                    </a:lnTo>
                    <a:lnTo>
                      <a:pt x="526" y="353"/>
                    </a:lnTo>
                    <a:lnTo>
                      <a:pt x="526" y="353"/>
                    </a:lnTo>
                    <a:lnTo>
                      <a:pt x="526" y="353"/>
                    </a:lnTo>
                    <a:lnTo>
                      <a:pt x="522" y="351"/>
                    </a:lnTo>
                    <a:lnTo>
                      <a:pt x="522" y="351"/>
                    </a:lnTo>
                    <a:close/>
                    <a:moveTo>
                      <a:pt x="482" y="345"/>
                    </a:moveTo>
                    <a:lnTo>
                      <a:pt x="482" y="345"/>
                    </a:lnTo>
                    <a:lnTo>
                      <a:pt x="478" y="345"/>
                    </a:lnTo>
                    <a:lnTo>
                      <a:pt x="474" y="349"/>
                    </a:lnTo>
                    <a:lnTo>
                      <a:pt x="474" y="349"/>
                    </a:lnTo>
                    <a:lnTo>
                      <a:pt x="474" y="349"/>
                    </a:lnTo>
                    <a:lnTo>
                      <a:pt x="472" y="351"/>
                    </a:lnTo>
                    <a:lnTo>
                      <a:pt x="472" y="355"/>
                    </a:lnTo>
                    <a:lnTo>
                      <a:pt x="472" y="375"/>
                    </a:lnTo>
                    <a:lnTo>
                      <a:pt x="472" y="375"/>
                    </a:lnTo>
                    <a:lnTo>
                      <a:pt x="472" y="377"/>
                    </a:lnTo>
                    <a:lnTo>
                      <a:pt x="474" y="381"/>
                    </a:lnTo>
                    <a:lnTo>
                      <a:pt x="474" y="381"/>
                    </a:lnTo>
                    <a:lnTo>
                      <a:pt x="478" y="383"/>
                    </a:lnTo>
                    <a:lnTo>
                      <a:pt x="482" y="385"/>
                    </a:lnTo>
                    <a:lnTo>
                      <a:pt x="488" y="385"/>
                    </a:lnTo>
                    <a:lnTo>
                      <a:pt x="488" y="385"/>
                    </a:lnTo>
                    <a:lnTo>
                      <a:pt x="492" y="383"/>
                    </a:lnTo>
                    <a:lnTo>
                      <a:pt x="496" y="381"/>
                    </a:lnTo>
                    <a:lnTo>
                      <a:pt x="496" y="381"/>
                    </a:lnTo>
                    <a:lnTo>
                      <a:pt x="496" y="381"/>
                    </a:lnTo>
                    <a:lnTo>
                      <a:pt x="498" y="377"/>
                    </a:lnTo>
                    <a:lnTo>
                      <a:pt x="498" y="375"/>
                    </a:lnTo>
                    <a:lnTo>
                      <a:pt x="498" y="355"/>
                    </a:lnTo>
                    <a:lnTo>
                      <a:pt x="498" y="355"/>
                    </a:lnTo>
                    <a:lnTo>
                      <a:pt x="498" y="351"/>
                    </a:lnTo>
                    <a:lnTo>
                      <a:pt x="496" y="349"/>
                    </a:lnTo>
                    <a:lnTo>
                      <a:pt x="496" y="349"/>
                    </a:lnTo>
                    <a:lnTo>
                      <a:pt x="496" y="349"/>
                    </a:lnTo>
                    <a:lnTo>
                      <a:pt x="496" y="349"/>
                    </a:lnTo>
                    <a:lnTo>
                      <a:pt x="492" y="345"/>
                    </a:lnTo>
                    <a:lnTo>
                      <a:pt x="488" y="345"/>
                    </a:lnTo>
                    <a:lnTo>
                      <a:pt x="482" y="345"/>
                    </a:lnTo>
                    <a:lnTo>
                      <a:pt x="482" y="345"/>
                    </a:lnTo>
                    <a:close/>
                    <a:moveTo>
                      <a:pt x="488" y="351"/>
                    </a:moveTo>
                    <a:lnTo>
                      <a:pt x="482" y="351"/>
                    </a:lnTo>
                    <a:lnTo>
                      <a:pt x="482" y="351"/>
                    </a:lnTo>
                    <a:lnTo>
                      <a:pt x="478" y="353"/>
                    </a:lnTo>
                    <a:lnTo>
                      <a:pt x="478" y="353"/>
                    </a:lnTo>
                    <a:lnTo>
                      <a:pt x="478" y="353"/>
                    </a:lnTo>
                    <a:lnTo>
                      <a:pt x="478" y="355"/>
                    </a:lnTo>
                    <a:lnTo>
                      <a:pt x="478" y="375"/>
                    </a:lnTo>
                    <a:lnTo>
                      <a:pt x="478" y="375"/>
                    </a:lnTo>
                    <a:lnTo>
                      <a:pt x="478" y="377"/>
                    </a:lnTo>
                    <a:lnTo>
                      <a:pt x="478" y="377"/>
                    </a:lnTo>
                    <a:lnTo>
                      <a:pt x="482" y="379"/>
                    </a:lnTo>
                    <a:lnTo>
                      <a:pt x="488" y="379"/>
                    </a:lnTo>
                    <a:lnTo>
                      <a:pt x="488" y="379"/>
                    </a:lnTo>
                    <a:lnTo>
                      <a:pt x="492" y="377"/>
                    </a:lnTo>
                    <a:lnTo>
                      <a:pt x="492" y="377"/>
                    </a:lnTo>
                    <a:lnTo>
                      <a:pt x="492" y="377"/>
                    </a:lnTo>
                    <a:lnTo>
                      <a:pt x="494" y="375"/>
                    </a:lnTo>
                    <a:lnTo>
                      <a:pt x="494" y="355"/>
                    </a:lnTo>
                    <a:lnTo>
                      <a:pt x="494" y="355"/>
                    </a:lnTo>
                    <a:lnTo>
                      <a:pt x="492" y="353"/>
                    </a:lnTo>
                    <a:lnTo>
                      <a:pt x="492" y="353"/>
                    </a:lnTo>
                    <a:lnTo>
                      <a:pt x="492" y="353"/>
                    </a:lnTo>
                    <a:lnTo>
                      <a:pt x="488" y="351"/>
                    </a:lnTo>
                    <a:lnTo>
                      <a:pt x="488" y="351"/>
                    </a:lnTo>
                    <a:close/>
                    <a:moveTo>
                      <a:pt x="449" y="345"/>
                    </a:moveTo>
                    <a:lnTo>
                      <a:pt x="449" y="345"/>
                    </a:lnTo>
                    <a:lnTo>
                      <a:pt x="445" y="345"/>
                    </a:lnTo>
                    <a:lnTo>
                      <a:pt x="443" y="349"/>
                    </a:lnTo>
                    <a:lnTo>
                      <a:pt x="443" y="349"/>
                    </a:lnTo>
                    <a:lnTo>
                      <a:pt x="443" y="349"/>
                    </a:lnTo>
                    <a:lnTo>
                      <a:pt x="439" y="351"/>
                    </a:lnTo>
                    <a:lnTo>
                      <a:pt x="439" y="355"/>
                    </a:lnTo>
                    <a:lnTo>
                      <a:pt x="439" y="375"/>
                    </a:lnTo>
                    <a:lnTo>
                      <a:pt x="439" y="375"/>
                    </a:lnTo>
                    <a:lnTo>
                      <a:pt x="439" y="377"/>
                    </a:lnTo>
                    <a:lnTo>
                      <a:pt x="443" y="381"/>
                    </a:lnTo>
                    <a:lnTo>
                      <a:pt x="443" y="381"/>
                    </a:lnTo>
                    <a:lnTo>
                      <a:pt x="445" y="383"/>
                    </a:lnTo>
                    <a:lnTo>
                      <a:pt x="449" y="385"/>
                    </a:lnTo>
                    <a:lnTo>
                      <a:pt x="454" y="385"/>
                    </a:lnTo>
                    <a:lnTo>
                      <a:pt x="454" y="385"/>
                    </a:lnTo>
                    <a:lnTo>
                      <a:pt x="458" y="383"/>
                    </a:lnTo>
                    <a:lnTo>
                      <a:pt x="462" y="381"/>
                    </a:lnTo>
                    <a:lnTo>
                      <a:pt x="462" y="381"/>
                    </a:lnTo>
                    <a:lnTo>
                      <a:pt x="462" y="381"/>
                    </a:lnTo>
                    <a:lnTo>
                      <a:pt x="464" y="377"/>
                    </a:lnTo>
                    <a:lnTo>
                      <a:pt x="464" y="375"/>
                    </a:lnTo>
                    <a:lnTo>
                      <a:pt x="464" y="355"/>
                    </a:lnTo>
                    <a:lnTo>
                      <a:pt x="464" y="355"/>
                    </a:lnTo>
                    <a:lnTo>
                      <a:pt x="464" y="351"/>
                    </a:lnTo>
                    <a:lnTo>
                      <a:pt x="462" y="349"/>
                    </a:lnTo>
                    <a:lnTo>
                      <a:pt x="462" y="349"/>
                    </a:lnTo>
                    <a:lnTo>
                      <a:pt x="462" y="349"/>
                    </a:lnTo>
                    <a:lnTo>
                      <a:pt x="462" y="349"/>
                    </a:lnTo>
                    <a:lnTo>
                      <a:pt x="458" y="345"/>
                    </a:lnTo>
                    <a:lnTo>
                      <a:pt x="454" y="345"/>
                    </a:lnTo>
                    <a:lnTo>
                      <a:pt x="449" y="345"/>
                    </a:lnTo>
                    <a:lnTo>
                      <a:pt x="449" y="345"/>
                    </a:lnTo>
                    <a:close/>
                    <a:moveTo>
                      <a:pt x="454" y="351"/>
                    </a:moveTo>
                    <a:lnTo>
                      <a:pt x="449" y="351"/>
                    </a:lnTo>
                    <a:lnTo>
                      <a:pt x="449" y="351"/>
                    </a:lnTo>
                    <a:lnTo>
                      <a:pt x="447" y="353"/>
                    </a:lnTo>
                    <a:lnTo>
                      <a:pt x="447" y="353"/>
                    </a:lnTo>
                    <a:lnTo>
                      <a:pt x="447" y="353"/>
                    </a:lnTo>
                    <a:lnTo>
                      <a:pt x="445" y="355"/>
                    </a:lnTo>
                    <a:lnTo>
                      <a:pt x="445" y="375"/>
                    </a:lnTo>
                    <a:lnTo>
                      <a:pt x="445" y="375"/>
                    </a:lnTo>
                    <a:lnTo>
                      <a:pt x="447" y="377"/>
                    </a:lnTo>
                    <a:lnTo>
                      <a:pt x="447" y="377"/>
                    </a:lnTo>
                    <a:lnTo>
                      <a:pt x="449" y="379"/>
                    </a:lnTo>
                    <a:lnTo>
                      <a:pt x="454" y="379"/>
                    </a:lnTo>
                    <a:lnTo>
                      <a:pt x="454" y="379"/>
                    </a:lnTo>
                    <a:lnTo>
                      <a:pt x="458" y="377"/>
                    </a:lnTo>
                    <a:lnTo>
                      <a:pt x="458" y="377"/>
                    </a:lnTo>
                    <a:lnTo>
                      <a:pt x="458" y="377"/>
                    </a:lnTo>
                    <a:lnTo>
                      <a:pt x="460" y="375"/>
                    </a:lnTo>
                    <a:lnTo>
                      <a:pt x="460" y="355"/>
                    </a:lnTo>
                    <a:lnTo>
                      <a:pt x="460" y="355"/>
                    </a:lnTo>
                    <a:lnTo>
                      <a:pt x="458" y="353"/>
                    </a:lnTo>
                    <a:lnTo>
                      <a:pt x="458" y="353"/>
                    </a:lnTo>
                    <a:lnTo>
                      <a:pt x="458" y="353"/>
                    </a:lnTo>
                    <a:lnTo>
                      <a:pt x="454" y="351"/>
                    </a:lnTo>
                    <a:lnTo>
                      <a:pt x="454" y="351"/>
                    </a:lnTo>
                    <a:close/>
                    <a:moveTo>
                      <a:pt x="423" y="351"/>
                    </a:moveTo>
                    <a:lnTo>
                      <a:pt x="415" y="351"/>
                    </a:lnTo>
                    <a:lnTo>
                      <a:pt x="415" y="351"/>
                    </a:lnTo>
                    <a:lnTo>
                      <a:pt x="413" y="353"/>
                    </a:lnTo>
                    <a:lnTo>
                      <a:pt x="413" y="353"/>
                    </a:lnTo>
                    <a:lnTo>
                      <a:pt x="413" y="353"/>
                    </a:lnTo>
                    <a:lnTo>
                      <a:pt x="411" y="355"/>
                    </a:lnTo>
                    <a:lnTo>
                      <a:pt x="411" y="375"/>
                    </a:lnTo>
                    <a:lnTo>
                      <a:pt x="411" y="375"/>
                    </a:lnTo>
                    <a:lnTo>
                      <a:pt x="413" y="377"/>
                    </a:lnTo>
                    <a:lnTo>
                      <a:pt x="413" y="377"/>
                    </a:lnTo>
                    <a:lnTo>
                      <a:pt x="415" y="379"/>
                    </a:lnTo>
                    <a:lnTo>
                      <a:pt x="423" y="379"/>
                    </a:lnTo>
                    <a:lnTo>
                      <a:pt x="423" y="379"/>
                    </a:lnTo>
                    <a:lnTo>
                      <a:pt x="425" y="377"/>
                    </a:lnTo>
                    <a:lnTo>
                      <a:pt x="425" y="377"/>
                    </a:lnTo>
                    <a:lnTo>
                      <a:pt x="425" y="377"/>
                    </a:lnTo>
                    <a:lnTo>
                      <a:pt x="427" y="375"/>
                    </a:lnTo>
                    <a:lnTo>
                      <a:pt x="427" y="355"/>
                    </a:lnTo>
                    <a:lnTo>
                      <a:pt x="427" y="355"/>
                    </a:lnTo>
                    <a:lnTo>
                      <a:pt x="425" y="353"/>
                    </a:lnTo>
                    <a:lnTo>
                      <a:pt x="425" y="353"/>
                    </a:lnTo>
                    <a:lnTo>
                      <a:pt x="425" y="353"/>
                    </a:lnTo>
                    <a:lnTo>
                      <a:pt x="423" y="351"/>
                    </a:lnTo>
                    <a:lnTo>
                      <a:pt x="423" y="351"/>
                    </a:lnTo>
                    <a:close/>
                    <a:moveTo>
                      <a:pt x="252" y="345"/>
                    </a:moveTo>
                    <a:lnTo>
                      <a:pt x="252" y="345"/>
                    </a:lnTo>
                    <a:lnTo>
                      <a:pt x="250" y="345"/>
                    </a:lnTo>
                    <a:lnTo>
                      <a:pt x="246" y="349"/>
                    </a:lnTo>
                    <a:lnTo>
                      <a:pt x="246" y="349"/>
                    </a:lnTo>
                    <a:lnTo>
                      <a:pt x="246" y="349"/>
                    </a:lnTo>
                    <a:lnTo>
                      <a:pt x="244" y="351"/>
                    </a:lnTo>
                    <a:lnTo>
                      <a:pt x="242" y="355"/>
                    </a:lnTo>
                    <a:lnTo>
                      <a:pt x="242" y="375"/>
                    </a:lnTo>
                    <a:lnTo>
                      <a:pt x="242" y="375"/>
                    </a:lnTo>
                    <a:lnTo>
                      <a:pt x="244" y="377"/>
                    </a:lnTo>
                    <a:lnTo>
                      <a:pt x="246" y="381"/>
                    </a:lnTo>
                    <a:lnTo>
                      <a:pt x="246" y="381"/>
                    </a:lnTo>
                    <a:lnTo>
                      <a:pt x="250" y="383"/>
                    </a:lnTo>
                    <a:lnTo>
                      <a:pt x="252" y="385"/>
                    </a:lnTo>
                    <a:lnTo>
                      <a:pt x="260" y="385"/>
                    </a:lnTo>
                    <a:lnTo>
                      <a:pt x="260" y="385"/>
                    </a:lnTo>
                    <a:lnTo>
                      <a:pt x="264" y="383"/>
                    </a:lnTo>
                    <a:lnTo>
                      <a:pt x="266" y="381"/>
                    </a:lnTo>
                    <a:lnTo>
                      <a:pt x="266" y="381"/>
                    </a:lnTo>
                    <a:lnTo>
                      <a:pt x="266" y="381"/>
                    </a:lnTo>
                    <a:lnTo>
                      <a:pt x="268" y="377"/>
                    </a:lnTo>
                    <a:lnTo>
                      <a:pt x="270" y="375"/>
                    </a:lnTo>
                    <a:lnTo>
                      <a:pt x="270" y="355"/>
                    </a:lnTo>
                    <a:lnTo>
                      <a:pt x="270" y="355"/>
                    </a:lnTo>
                    <a:lnTo>
                      <a:pt x="268" y="351"/>
                    </a:lnTo>
                    <a:lnTo>
                      <a:pt x="266" y="349"/>
                    </a:lnTo>
                    <a:lnTo>
                      <a:pt x="266" y="349"/>
                    </a:lnTo>
                    <a:lnTo>
                      <a:pt x="266" y="349"/>
                    </a:lnTo>
                    <a:lnTo>
                      <a:pt x="266" y="349"/>
                    </a:lnTo>
                    <a:lnTo>
                      <a:pt x="264" y="345"/>
                    </a:lnTo>
                    <a:lnTo>
                      <a:pt x="260" y="345"/>
                    </a:lnTo>
                    <a:lnTo>
                      <a:pt x="252" y="345"/>
                    </a:lnTo>
                    <a:lnTo>
                      <a:pt x="252" y="345"/>
                    </a:lnTo>
                    <a:close/>
                    <a:moveTo>
                      <a:pt x="353" y="345"/>
                    </a:moveTo>
                    <a:lnTo>
                      <a:pt x="353" y="345"/>
                    </a:lnTo>
                    <a:lnTo>
                      <a:pt x="349" y="345"/>
                    </a:lnTo>
                    <a:lnTo>
                      <a:pt x="345" y="349"/>
                    </a:lnTo>
                    <a:lnTo>
                      <a:pt x="345" y="349"/>
                    </a:lnTo>
                    <a:lnTo>
                      <a:pt x="345" y="349"/>
                    </a:lnTo>
                    <a:lnTo>
                      <a:pt x="343" y="351"/>
                    </a:lnTo>
                    <a:lnTo>
                      <a:pt x="343" y="355"/>
                    </a:lnTo>
                    <a:lnTo>
                      <a:pt x="343" y="375"/>
                    </a:lnTo>
                    <a:lnTo>
                      <a:pt x="343" y="375"/>
                    </a:lnTo>
                    <a:lnTo>
                      <a:pt x="343" y="377"/>
                    </a:lnTo>
                    <a:lnTo>
                      <a:pt x="345" y="381"/>
                    </a:lnTo>
                    <a:lnTo>
                      <a:pt x="345" y="381"/>
                    </a:lnTo>
                    <a:lnTo>
                      <a:pt x="349" y="383"/>
                    </a:lnTo>
                    <a:lnTo>
                      <a:pt x="353" y="385"/>
                    </a:lnTo>
                    <a:lnTo>
                      <a:pt x="359" y="385"/>
                    </a:lnTo>
                    <a:lnTo>
                      <a:pt x="359" y="385"/>
                    </a:lnTo>
                    <a:lnTo>
                      <a:pt x="363" y="383"/>
                    </a:lnTo>
                    <a:lnTo>
                      <a:pt x="367" y="381"/>
                    </a:lnTo>
                    <a:lnTo>
                      <a:pt x="367" y="381"/>
                    </a:lnTo>
                    <a:lnTo>
                      <a:pt x="367" y="381"/>
                    </a:lnTo>
                    <a:lnTo>
                      <a:pt x="369" y="377"/>
                    </a:lnTo>
                    <a:lnTo>
                      <a:pt x="369" y="375"/>
                    </a:lnTo>
                    <a:lnTo>
                      <a:pt x="369" y="355"/>
                    </a:lnTo>
                    <a:lnTo>
                      <a:pt x="369" y="355"/>
                    </a:lnTo>
                    <a:lnTo>
                      <a:pt x="369" y="351"/>
                    </a:lnTo>
                    <a:lnTo>
                      <a:pt x="367" y="349"/>
                    </a:lnTo>
                    <a:lnTo>
                      <a:pt x="367" y="349"/>
                    </a:lnTo>
                    <a:lnTo>
                      <a:pt x="367" y="349"/>
                    </a:lnTo>
                    <a:lnTo>
                      <a:pt x="367" y="349"/>
                    </a:lnTo>
                    <a:lnTo>
                      <a:pt x="363" y="345"/>
                    </a:lnTo>
                    <a:lnTo>
                      <a:pt x="359" y="345"/>
                    </a:lnTo>
                    <a:lnTo>
                      <a:pt x="353" y="345"/>
                    </a:lnTo>
                    <a:lnTo>
                      <a:pt x="353" y="345"/>
                    </a:lnTo>
                    <a:close/>
                    <a:moveTo>
                      <a:pt x="359" y="351"/>
                    </a:moveTo>
                    <a:lnTo>
                      <a:pt x="353" y="351"/>
                    </a:lnTo>
                    <a:lnTo>
                      <a:pt x="353" y="351"/>
                    </a:lnTo>
                    <a:lnTo>
                      <a:pt x="349" y="353"/>
                    </a:lnTo>
                    <a:lnTo>
                      <a:pt x="349" y="353"/>
                    </a:lnTo>
                    <a:lnTo>
                      <a:pt x="349" y="353"/>
                    </a:lnTo>
                    <a:lnTo>
                      <a:pt x="349" y="355"/>
                    </a:lnTo>
                    <a:lnTo>
                      <a:pt x="349" y="375"/>
                    </a:lnTo>
                    <a:lnTo>
                      <a:pt x="349" y="375"/>
                    </a:lnTo>
                    <a:lnTo>
                      <a:pt x="349" y="377"/>
                    </a:lnTo>
                    <a:lnTo>
                      <a:pt x="349" y="377"/>
                    </a:lnTo>
                    <a:lnTo>
                      <a:pt x="353" y="379"/>
                    </a:lnTo>
                    <a:lnTo>
                      <a:pt x="359" y="379"/>
                    </a:lnTo>
                    <a:lnTo>
                      <a:pt x="359" y="379"/>
                    </a:lnTo>
                    <a:lnTo>
                      <a:pt x="363" y="377"/>
                    </a:lnTo>
                    <a:lnTo>
                      <a:pt x="363" y="377"/>
                    </a:lnTo>
                    <a:lnTo>
                      <a:pt x="363" y="377"/>
                    </a:lnTo>
                    <a:lnTo>
                      <a:pt x="365" y="375"/>
                    </a:lnTo>
                    <a:lnTo>
                      <a:pt x="365" y="355"/>
                    </a:lnTo>
                    <a:lnTo>
                      <a:pt x="365" y="355"/>
                    </a:lnTo>
                    <a:lnTo>
                      <a:pt x="363" y="353"/>
                    </a:lnTo>
                    <a:lnTo>
                      <a:pt x="363" y="353"/>
                    </a:lnTo>
                    <a:lnTo>
                      <a:pt x="363" y="353"/>
                    </a:lnTo>
                    <a:lnTo>
                      <a:pt x="359" y="351"/>
                    </a:lnTo>
                    <a:lnTo>
                      <a:pt x="359" y="351"/>
                    </a:lnTo>
                    <a:close/>
                    <a:moveTo>
                      <a:pt x="320" y="345"/>
                    </a:moveTo>
                    <a:lnTo>
                      <a:pt x="320" y="345"/>
                    </a:lnTo>
                    <a:lnTo>
                      <a:pt x="316" y="345"/>
                    </a:lnTo>
                    <a:lnTo>
                      <a:pt x="314" y="349"/>
                    </a:lnTo>
                    <a:lnTo>
                      <a:pt x="314" y="349"/>
                    </a:lnTo>
                    <a:lnTo>
                      <a:pt x="314" y="349"/>
                    </a:lnTo>
                    <a:lnTo>
                      <a:pt x="312" y="351"/>
                    </a:lnTo>
                    <a:lnTo>
                      <a:pt x="310" y="355"/>
                    </a:lnTo>
                    <a:lnTo>
                      <a:pt x="310" y="375"/>
                    </a:lnTo>
                    <a:lnTo>
                      <a:pt x="310" y="375"/>
                    </a:lnTo>
                    <a:lnTo>
                      <a:pt x="312" y="377"/>
                    </a:lnTo>
                    <a:lnTo>
                      <a:pt x="314" y="381"/>
                    </a:lnTo>
                    <a:lnTo>
                      <a:pt x="314" y="381"/>
                    </a:lnTo>
                    <a:lnTo>
                      <a:pt x="316" y="383"/>
                    </a:lnTo>
                    <a:lnTo>
                      <a:pt x="320" y="385"/>
                    </a:lnTo>
                    <a:lnTo>
                      <a:pt x="325" y="385"/>
                    </a:lnTo>
                    <a:lnTo>
                      <a:pt x="325" y="385"/>
                    </a:lnTo>
                    <a:lnTo>
                      <a:pt x="329" y="383"/>
                    </a:lnTo>
                    <a:lnTo>
                      <a:pt x="333" y="381"/>
                    </a:lnTo>
                    <a:lnTo>
                      <a:pt x="333" y="381"/>
                    </a:lnTo>
                    <a:lnTo>
                      <a:pt x="333" y="381"/>
                    </a:lnTo>
                    <a:lnTo>
                      <a:pt x="335" y="377"/>
                    </a:lnTo>
                    <a:lnTo>
                      <a:pt x="337" y="375"/>
                    </a:lnTo>
                    <a:lnTo>
                      <a:pt x="337" y="355"/>
                    </a:lnTo>
                    <a:lnTo>
                      <a:pt x="337" y="355"/>
                    </a:lnTo>
                    <a:lnTo>
                      <a:pt x="335" y="351"/>
                    </a:lnTo>
                    <a:lnTo>
                      <a:pt x="333" y="349"/>
                    </a:lnTo>
                    <a:lnTo>
                      <a:pt x="333" y="349"/>
                    </a:lnTo>
                    <a:lnTo>
                      <a:pt x="333" y="349"/>
                    </a:lnTo>
                    <a:lnTo>
                      <a:pt x="333" y="349"/>
                    </a:lnTo>
                    <a:lnTo>
                      <a:pt x="329" y="345"/>
                    </a:lnTo>
                    <a:lnTo>
                      <a:pt x="325" y="345"/>
                    </a:lnTo>
                    <a:lnTo>
                      <a:pt x="320" y="345"/>
                    </a:lnTo>
                    <a:lnTo>
                      <a:pt x="320" y="345"/>
                    </a:lnTo>
                    <a:close/>
                    <a:moveTo>
                      <a:pt x="325" y="351"/>
                    </a:moveTo>
                    <a:lnTo>
                      <a:pt x="320" y="351"/>
                    </a:lnTo>
                    <a:lnTo>
                      <a:pt x="320" y="351"/>
                    </a:lnTo>
                    <a:lnTo>
                      <a:pt x="318" y="353"/>
                    </a:lnTo>
                    <a:lnTo>
                      <a:pt x="318" y="353"/>
                    </a:lnTo>
                    <a:lnTo>
                      <a:pt x="318" y="353"/>
                    </a:lnTo>
                    <a:lnTo>
                      <a:pt x="316" y="355"/>
                    </a:lnTo>
                    <a:lnTo>
                      <a:pt x="316" y="375"/>
                    </a:lnTo>
                    <a:lnTo>
                      <a:pt x="316" y="375"/>
                    </a:lnTo>
                    <a:lnTo>
                      <a:pt x="318" y="377"/>
                    </a:lnTo>
                    <a:lnTo>
                      <a:pt x="318" y="377"/>
                    </a:lnTo>
                    <a:lnTo>
                      <a:pt x="320" y="379"/>
                    </a:lnTo>
                    <a:lnTo>
                      <a:pt x="325" y="379"/>
                    </a:lnTo>
                    <a:lnTo>
                      <a:pt x="325" y="379"/>
                    </a:lnTo>
                    <a:lnTo>
                      <a:pt x="329" y="377"/>
                    </a:lnTo>
                    <a:lnTo>
                      <a:pt x="329" y="377"/>
                    </a:lnTo>
                    <a:lnTo>
                      <a:pt x="329" y="377"/>
                    </a:lnTo>
                    <a:lnTo>
                      <a:pt x="331" y="375"/>
                    </a:lnTo>
                    <a:lnTo>
                      <a:pt x="331" y="355"/>
                    </a:lnTo>
                    <a:lnTo>
                      <a:pt x="331" y="355"/>
                    </a:lnTo>
                    <a:lnTo>
                      <a:pt x="329" y="353"/>
                    </a:lnTo>
                    <a:lnTo>
                      <a:pt x="329" y="353"/>
                    </a:lnTo>
                    <a:lnTo>
                      <a:pt x="329" y="353"/>
                    </a:lnTo>
                    <a:lnTo>
                      <a:pt x="325" y="351"/>
                    </a:lnTo>
                    <a:lnTo>
                      <a:pt x="325" y="351"/>
                    </a:lnTo>
                    <a:close/>
                    <a:moveTo>
                      <a:pt x="286" y="345"/>
                    </a:moveTo>
                    <a:lnTo>
                      <a:pt x="286" y="345"/>
                    </a:lnTo>
                    <a:lnTo>
                      <a:pt x="282" y="345"/>
                    </a:lnTo>
                    <a:lnTo>
                      <a:pt x="280" y="349"/>
                    </a:lnTo>
                    <a:lnTo>
                      <a:pt x="280" y="349"/>
                    </a:lnTo>
                    <a:lnTo>
                      <a:pt x="280" y="349"/>
                    </a:lnTo>
                    <a:lnTo>
                      <a:pt x="278" y="351"/>
                    </a:lnTo>
                    <a:lnTo>
                      <a:pt x="276" y="355"/>
                    </a:lnTo>
                    <a:lnTo>
                      <a:pt x="276" y="375"/>
                    </a:lnTo>
                    <a:lnTo>
                      <a:pt x="276" y="375"/>
                    </a:lnTo>
                    <a:lnTo>
                      <a:pt x="278" y="377"/>
                    </a:lnTo>
                    <a:lnTo>
                      <a:pt x="280" y="381"/>
                    </a:lnTo>
                    <a:lnTo>
                      <a:pt x="280" y="381"/>
                    </a:lnTo>
                    <a:lnTo>
                      <a:pt x="282" y="383"/>
                    </a:lnTo>
                    <a:lnTo>
                      <a:pt x="286" y="385"/>
                    </a:lnTo>
                    <a:lnTo>
                      <a:pt x="294" y="385"/>
                    </a:lnTo>
                    <a:lnTo>
                      <a:pt x="294" y="385"/>
                    </a:lnTo>
                    <a:lnTo>
                      <a:pt x="298" y="383"/>
                    </a:lnTo>
                    <a:lnTo>
                      <a:pt x="300" y="381"/>
                    </a:lnTo>
                    <a:lnTo>
                      <a:pt x="300" y="381"/>
                    </a:lnTo>
                    <a:lnTo>
                      <a:pt x="300" y="381"/>
                    </a:lnTo>
                    <a:lnTo>
                      <a:pt x="302" y="377"/>
                    </a:lnTo>
                    <a:lnTo>
                      <a:pt x="304" y="375"/>
                    </a:lnTo>
                    <a:lnTo>
                      <a:pt x="304" y="355"/>
                    </a:lnTo>
                    <a:lnTo>
                      <a:pt x="304" y="355"/>
                    </a:lnTo>
                    <a:lnTo>
                      <a:pt x="302" y="351"/>
                    </a:lnTo>
                    <a:lnTo>
                      <a:pt x="300" y="349"/>
                    </a:lnTo>
                    <a:lnTo>
                      <a:pt x="300" y="349"/>
                    </a:lnTo>
                    <a:lnTo>
                      <a:pt x="300" y="349"/>
                    </a:lnTo>
                    <a:lnTo>
                      <a:pt x="300" y="349"/>
                    </a:lnTo>
                    <a:lnTo>
                      <a:pt x="298" y="345"/>
                    </a:lnTo>
                    <a:lnTo>
                      <a:pt x="294" y="345"/>
                    </a:lnTo>
                    <a:lnTo>
                      <a:pt x="286" y="345"/>
                    </a:lnTo>
                    <a:lnTo>
                      <a:pt x="286" y="345"/>
                    </a:lnTo>
                    <a:close/>
                    <a:moveTo>
                      <a:pt x="294" y="351"/>
                    </a:moveTo>
                    <a:lnTo>
                      <a:pt x="286" y="351"/>
                    </a:lnTo>
                    <a:lnTo>
                      <a:pt x="286" y="351"/>
                    </a:lnTo>
                    <a:lnTo>
                      <a:pt x="284" y="353"/>
                    </a:lnTo>
                    <a:lnTo>
                      <a:pt x="284" y="353"/>
                    </a:lnTo>
                    <a:lnTo>
                      <a:pt x="284" y="353"/>
                    </a:lnTo>
                    <a:lnTo>
                      <a:pt x="282" y="355"/>
                    </a:lnTo>
                    <a:lnTo>
                      <a:pt x="282" y="375"/>
                    </a:lnTo>
                    <a:lnTo>
                      <a:pt x="282" y="375"/>
                    </a:lnTo>
                    <a:lnTo>
                      <a:pt x="284" y="377"/>
                    </a:lnTo>
                    <a:lnTo>
                      <a:pt x="284" y="377"/>
                    </a:lnTo>
                    <a:lnTo>
                      <a:pt x="286" y="379"/>
                    </a:lnTo>
                    <a:lnTo>
                      <a:pt x="294" y="379"/>
                    </a:lnTo>
                    <a:lnTo>
                      <a:pt x="294" y="379"/>
                    </a:lnTo>
                    <a:lnTo>
                      <a:pt x="296" y="377"/>
                    </a:lnTo>
                    <a:lnTo>
                      <a:pt x="296" y="377"/>
                    </a:lnTo>
                    <a:lnTo>
                      <a:pt x="296" y="377"/>
                    </a:lnTo>
                    <a:lnTo>
                      <a:pt x="298" y="375"/>
                    </a:lnTo>
                    <a:lnTo>
                      <a:pt x="298" y="355"/>
                    </a:lnTo>
                    <a:lnTo>
                      <a:pt x="298" y="355"/>
                    </a:lnTo>
                    <a:lnTo>
                      <a:pt x="296" y="353"/>
                    </a:lnTo>
                    <a:lnTo>
                      <a:pt x="296" y="353"/>
                    </a:lnTo>
                    <a:lnTo>
                      <a:pt x="296" y="353"/>
                    </a:lnTo>
                    <a:lnTo>
                      <a:pt x="294" y="351"/>
                    </a:lnTo>
                    <a:lnTo>
                      <a:pt x="294" y="351"/>
                    </a:lnTo>
                    <a:close/>
                    <a:moveTo>
                      <a:pt x="260" y="351"/>
                    </a:moveTo>
                    <a:lnTo>
                      <a:pt x="252" y="351"/>
                    </a:lnTo>
                    <a:lnTo>
                      <a:pt x="252" y="351"/>
                    </a:lnTo>
                    <a:lnTo>
                      <a:pt x="250" y="353"/>
                    </a:lnTo>
                    <a:lnTo>
                      <a:pt x="250" y="353"/>
                    </a:lnTo>
                    <a:lnTo>
                      <a:pt x="250" y="353"/>
                    </a:lnTo>
                    <a:lnTo>
                      <a:pt x="248" y="355"/>
                    </a:lnTo>
                    <a:lnTo>
                      <a:pt x="248" y="375"/>
                    </a:lnTo>
                    <a:lnTo>
                      <a:pt x="248" y="375"/>
                    </a:lnTo>
                    <a:lnTo>
                      <a:pt x="250" y="377"/>
                    </a:lnTo>
                    <a:lnTo>
                      <a:pt x="250" y="377"/>
                    </a:lnTo>
                    <a:lnTo>
                      <a:pt x="252" y="379"/>
                    </a:lnTo>
                    <a:lnTo>
                      <a:pt x="260" y="379"/>
                    </a:lnTo>
                    <a:lnTo>
                      <a:pt x="260" y="379"/>
                    </a:lnTo>
                    <a:lnTo>
                      <a:pt x="262" y="377"/>
                    </a:lnTo>
                    <a:lnTo>
                      <a:pt x="262" y="377"/>
                    </a:lnTo>
                    <a:lnTo>
                      <a:pt x="262" y="377"/>
                    </a:lnTo>
                    <a:lnTo>
                      <a:pt x="264" y="375"/>
                    </a:lnTo>
                    <a:lnTo>
                      <a:pt x="264" y="355"/>
                    </a:lnTo>
                    <a:lnTo>
                      <a:pt x="264" y="355"/>
                    </a:lnTo>
                    <a:lnTo>
                      <a:pt x="262" y="353"/>
                    </a:lnTo>
                    <a:lnTo>
                      <a:pt x="262" y="353"/>
                    </a:lnTo>
                    <a:lnTo>
                      <a:pt x="262" y="353"/>
                    </a:lnTo>
                    <a:lnTo>
                      <a:pt x="260" y="351"/>
                    </a:lnTo>
                    <a:lnTo>
                      <a:pt x="260" y="351"/>
                    </a:lnTo>
                    <a:close/>
                    <a:moveTo>
                      <a:pt x="191" y="345"/>
                    </a:moveTo>
                    <a:lnTo>
                      <a:pt x="191" y="345"/>
                    </a:lnTo>
                    <a:lnTo>
                      <a:pt x="187" y="345"/>
                    </a:lnTo>
                    <a:lnTo>
                      <a:pt x="185" y="349"/>
                    </a:lnTo>
                    <a:lnTo>
                      <a:pt x="185" y="349"/>
                    </a:lnTo>
                    <a:lnTo>
                      <a:pt x="185" y="349"/>
                    </a:lnTo>
                    <a:lnTo>
                      <a:pt x="181" y="351"/>
                    </a:lnTo>
                    <a:lnTo>
                      <a:pt x="181" y="355"/>
                    </a:lnTo>
                    <a:lnTo>
                      <a:pt x="181" y="375"/>
                    </a:lnTo>
                    <a:lnTo>
                      <a:pt x="181" y="375"/>
                    </a:lnTo>
                    <a:lnTo>
                      <a:pt x="181" y="377"/>
                    </a:lnTo>
                    <a:lnTo>
                      <a:pt x="185" y="381"/>
                    </a:lnTo>
                    <a:lnTo>
                      <a:pt x="185" y="381"/>
                    </a:lnTo>
                    <a:lnTo>
                      <a:pt x="187" y="383"/>
                    </a:lnTo>
                    <a:lnTo>
                      <a:pt x="191" y="385"/>
                    </a:lnTo>
                    <a:lnTo>
                      <a:pt x="196" y="385"/>
                    </a:lnTo>
                    <a:lnTo>
                      <a:pt x="196" y="385"/>
                    </a:lnTo>
                    <a:lnTo>
                      <a:pt x="200" y="383"/>
                    </a:lnTo>
                    <a:lnTo>
                      <a:pt x="204" y="381"/>
                    </a:lnTo>
                    <a:lnTo>
                      <a:pt x="204" y="381"/>
                    </a:lnTo>
                    <a:lnTo>
                      <a:pt x="204" y="381"/>
                    </a:lnTo>
                    <a:lnTo>
                      <a:pt x="206" y="377"/>
                    </a:lnTo>
                    <a:lnTo>
                      <a:pt x="206" y="375"/>
                    </a:lnTo>
                    <a:lnTo>
                      <a:pt x="206" y="355"/>
                    </a:lnTo>
                    <a:lnTo>
                      <a:pt x="206" y="355"/>
                    </a:lnTo>
                    <a:lnTo>
                      <a:pt x="206" y="351"/>
                    </a:lnTo>
                    <a:lnTo>
                      <a:pt x="204" y="349"/>
                    </a:lnTo>
                    <a:lnTo>
                      <a:pt x="204" y="349"/>
                    </a:lnTo>
                    <a:lnTo>
                      <a:pt x="204" y="349"/>
                    </a:lnTo>
                    <a:lnTo>
                      <a:pt x="204" y="349"/>
                    </a:lnTo>
                    <a:lnTo>
                      <a:pt x="200" y="345"/>
                    </a:lnTo>
                    <a:lnTo>
                      <a:pt x="196" y="345"/>
                    </a:lnTo>
                    <a:lnTo>
                      <a:pt x="191" y="345"/>
                    </a:lnTo>
                    <a:lnTo>
                      <a:pt x="191" y="345"/>
                    </a:lnTo>
                    <a:close/>
                    <a:moveTo>
                      <a:pt x="196" y="351"/>
                    </a:moveTo>
                    <a:lnTo>
                      <a:pt x="191" y="351"/>
                    </a:lnTo>
                    <a:lnTo>
                      <a:pt x="191" y="351"/>
                    </a:lnTo>
                    <a:lnTo>
                      <a:pt x="189" y="353"/>
                    </a:lnTo>
                    <a:lnTo>
                      <a:pt x="189" y="353"/>
                    </a:lnTo>
                    <a:lnTo>
                      <a:pt x="189" y="353"/>
                    </a:lnTo>
                    <a:lnTo>
                      <a:pt x="187" y="355"/>
                    </a:lnTo>
                    <a:lnTo>
                      <a:pt x="187" y="375"/>
                    </a:lnTo>
                    <a:lnTo>
                      <a:pt x="187" y="375"/>
                    </a:lnTo>
                    <a:lnTo>
                      <a:pt x="189" y="377"/>
                    </a:lnTo>
                    <a:lnTo>
                      <a:pt x="189" y="377"/>
                    </a:lnTo>
                    <a:lnTo>
                      <a:pt x="191" y="379"/>
                    </a:lnTo>
                    <a:lnTo>
                      <a:pt x="196" y="379"/>
                    </a:lnTo>
                    <a:lnTo>
                      <a:pt x="196" y="379"/>
                    </a:lnTo>
                    <a:lnTo>
                      <a:pt x="200" y="377"/>
                    </a:lnTo>
                    <a:lnTo>
                      <a:pt x="200" y="377"/>
                    </a:lnTo>
                    <a:lnTo>
                      <a:pt x="200" y="377"/>
                    </a:lnTo>
                    <a:lnTo>
                      <a:pt x="202" y="375"/>
                    </a:lnTo>
                    <a:lnTo>
                      <a:pt x="202" y="355"/>
                    </a:lnTo>
                    <a:lnTo>
                      <a:pt x="202" y="355"/>
                    </a:lnTo>
                    <a:lnTo>
                      <a:pt x="200" y="353"/>
                    </a:lnTo>
                    <a:lnTo>
                      <a:pt x="200" y="353"/>
                    </a:lnTo>
                    <a:lnTo>
                      <a:pt x="200" y="353"/>
                    </a:lnTo>
                    <a:lnTo>
                      <a:pt x="196" y="351"/>
                    </a:lnTo>
                    <a:lnTo>
                      <a:pt x="196" y="351"/>
                    </a:lnTo>
                    <a:close/>
                    <a:moveTo>
                      <a:pt x="157" y="345"/>
                    </a:moveTo>
                    <a:lnTo>
                      <a:pt x="157" y="345"/>
                    </a:lnTo>
                    <a:lnTo>
                      <a:pt x="153" y="345"/>
                    </a:lnTo>
                    <a:lnTo>
                      <a:pt x="151" y="349"/>
                    </a:lnTo>
                    <a:lnTo>
                      <a:pt x="151" y="349"/>
                    </a:lnTo>
                    <a:lnTo>
                      <a:pt x="151" y="349"/>
                    </a:lnTo>
                    <a:lnTo>
                      <a:pt x="149" y="351"/>
                    </a:lnTo>
                    <a:lnTo>
                      <a:pt x="147" y="355"/>
                    </a:lnTo>
                    <a:lnTo>
                      <a:pt x="147" y="375"/>
                    </a:lnTo>
                    <a:lnTo>
                      <a:pt x="147" y="375"/>
                    </a:lnTo>
                    <a:lnTo>
                      <a:pt x="149" y="377"/>
                    </a:lnTo>
                    <a:lnTo>
                      <a:pt x="151" y="381"/>
                    </a:lnTo>
                    <a:lnTo>
                      <a:pt x="151" y="381"/>
                    </a:lnTo>
                    <a:lnTo>
                      <a:pt x="153" y="383"/>
                    </a:lnTo>
                    <a:lnTo>
                      <a:pt x="157" y="385"/>
                    </a:lnTo>
                    <a:lnTo>
                      <a:pt x="165" y="385"/>
                    </a:lnTo>
                    <a:lnTo>
                      <a:pt x="165" y="385"/>
                    </a:lnTo>
                    <a:lnTo>
                      <a:pt x="169" y="383"/>
                    </a:lnTo>
                    <a:lnTo>
                      <a:pt x="171" y="381"/>
                    </a:lnTo>
                    <a:lnTo>
                      <a:pt x="171" y="381"/>
                    </a:lnTo>
                    <a:lnTo>
                      <a:pt x="171" y="381"/>
                    </a:lnTo>
                    <a:lnTo>
                      <a:pt x="173" y="377"/>
                    </a:lnTo>
                    <a:lnTo>
                      <a:pt x="175" y="375"/>
                    </a:lnTo>
                    <a:lnTo>
                      <a:pt x="175" y="355"/>
                    </a:lnTo>
                    <a:lnTo>
                      <a:pt x="175" y="355"/>
                    </a:lnTo>
                    <a:lnTo>
                      <a:pt x="173" y="351"/>
                    </a:lnTo>
                    <a:lnTo>
                      <a:pt x="171" y="349"/>
                    </a:lnTo>
                    <a:lnTo>
                      <a:pt x="171" y="349"/>
                    </a:lnTo>
                    <a:lnTo>
                      <a:pt x="171" y="349"/>
                    </a:lnTo>
                    <a:lnTo>
                      <a:pt x="171" y="349"/>
                    </a:lnTo>
                    <a:lnTo>
                      <a:pt x="169" y="345"/>
                    </a:lnTo>
                    <a:lnTo>
                      <a:pt x="165" y="345"/>
                    </a:lnTo>
                    <a:lnTo>
                      <a:pt x="157" y="345"/>
                    </a:lnTo>
                    <a:lnTo>
                      <a:pt x="157" y="345"/>
                    </a:lnTo>
                    <a:close/>
                    <a:moveTo>
                      <a:pt x="165" y="351"/>
                    </a:moveTo>
                    <a:lnTo>
                      <a:pt x="157" y="351"/>
                    </a:lnTo>
                    <a:lnTo>
                      <a:pt x="157" y="351"/>
                    </a:lnTo>
                    <a:lnTo>
                      <a:pt x="155" y="353"/>
                    </a:lnTo>
                    <a:lnTo>
                      <a:pt x="155" y="353"/>
                    </a:lnTo>
                    <a:lnTo>
                      <a:pt x="155" y="353"/>
                    </a:lnTo>
                    <a:lnTo>
                      <a:pt x="153" y="355"/>
                    </a:lnTo>
                    <a:lnTo>
                      <a:pt x="153" y="375"/>
                    </a:lnTo>
                    <a:lnTo>
                      <a:pt x="153" y="375"/>
                    </a:lnTo>
                    <a:lnTo>
                      <a:pt x="155" y="377"/>
                    </a:lnTo>
                    <a:lnTo>
                      <a:pt x="155" y="377"/>
                    </a:lnTo>
                    <a:lnTo>
                      <a:pt x="157" y="379"/>
                    </a:lnTo>
                    <a:lnTo>
                      <a:pt x="165" y="379"/>
                    </a:lnTo>
                    <a:lnTo>
                      <a:pt x="165" y="379"/>
                    </a:lnTo>
                    <a:lnTo>
                      <a:pt x="167" y="377"/>
                    </a:lnTo>
                    <a:lnTo>
                      <a:pt x="167" y="377"/>
                    </a:lnTo>
                    <a:lnTo>
                      <a:pt x="167" y="377"/>
                    </a:lnTo>
                    <a:lnTo>
                      <a:pt x="169" y="375"/>
                    </a:lnTo>
                    <a:lnTo>
                      <a:pt x="169" y="355"/>
                    </a:lnTo>
                    <a:lnTo>
                      <a:pt x="169" y="355"/>
                    </a:lnTo>
                    <a:lnTo>
                      <a:pt x="167" y="353"/>
                    </a:lnTo>
                    <a:lnTo>
                      <a:pt x="167" y="353"/>
                    </a:lnTo>
                    <a:lnTo>
                      <a:pt x="167" y="353"/>
                    </a:lnTo>
                    <a:lnTo>
                      <a:pt x="165" y="351"/>
                    </a:lnTo>
                    <a:lnTo>
                      <a:pt x="165" y="351"/>
                    </a:lnTo>
                    <a:close/>
                    <a:moveTo>
                      <a:pt x="123" y="345"/>
                    </a:moveTo>
                    <a:lnTo>
                      <a:pt x="123" y="345"/>
                    </a:lnTo>
                    <a:lnTo>
                      <a:pt x="119" y="345"/>
                    </a:lnTo>
                    <a:lnTo>
                      <a:pt x="117" y="349"/>
                    </a:lnTo>
                    <a:lnTo>
                      <a:pt x="117" y="349"/>
                    </a:lnTo>
                    <a:lnTo>
                      <a:pt x="117" y="349"/>
                    </a:lnTo>
                    <a:lnTo>
                      <a:pt x="115" y="351"/>
                    </a:lnTo>
                    <a:lnTo>
                      <a:pt x="113" y="355"/>
                    </a:lnTo>
                    <a:lnTo>
                      <a:pt x="113" y="375"/>
                    </a:lnTo>
                    <a:lnTo>
                      <a:pt x="113" y="375"/>
                    </a:lnTo>
                    <a:lnTo>
                      <a:pt x="115" y="377"/>
                    </a:lnTo>
                    <a:lnTo>
                      <a:pt x="117" y="381"/>
                    </a:lnTo>
                    <a:lnTo>
                      <a:pt x="117" y="381"/>
                    </a:lnTo>
                    <a:lnTo>
                      <a:pt x="119" y="383"/>
                    </a:lnTo>
                    <a:lnTo>
                      <a:pt x="123" y="385"/>
                    </a:lnTo>
                    <a:lnTo>
                      <a:pt x="131" y="385"/>
                    </a:lnTo>
                    <a:lnTo>
                      <a:pt x="131" y="385"/>
                    </a:lnTo>
                    <a:lnTo>
                      <a:pt x="135" y="383"/>
                    </a:lnTo>
                    <a:lnTo>
                      <a:pt x="137" y="381"/>
                    </a:lnTo>
                    <a:lnTo>
                      <a:pt x="137" y="381"/>
                    </a:lnTo>
                    <a:lnTo>
                      <a:pt x="137" y="381"/>
                    </a:lnTo>
                    <a:lnTo>
                      <a:pt x="139" y="377"/>
                    </a:lnTo>
                    <a:lnTo>
                      <a:pt x="141" y="375"/>
                    </a:lnTo>
                    <a:lnTo>
                      <a:pt x="141" y="355"/>
                    </a:lnTo>
                    <a:lnTo>
                      <a:pt x="141" y="355"/>
                    </a:lnTo>
                    <a:lnTo>
                      <a:pt x="139" y="351"/>
                    </a:lnTo>
                    <a:lnTo>
                      <a:pt x="137" y="349"/>
                    </a:lnTo>
                    <a:lnTo>
                      <a:pt x="137" y="349"/>
                    </a:lnTo>
                    <a:lnTo>
                      <a:pt x="137" y="349"/>
                    </a:lnTo>
                    <a:lnTo>
                      <a:pt x="137" y="349"/>
                    </a:lnTo>
                    <a:lnTo>
                      <a:pt x="135" y="345"/>
                    </a:lnTo>
                    <a:lnTo>
                      <a:pt x="131" y="345"/>
                    </a:lnTo>
                    <a:lnTo>
                      <a:pt x="123" y="345"/>
                    </a:lnTo>
                    <a:lnTo>
                      <a:pt x="123" y="345"/>
                    </a:lnTo>
                    <a:close/>
                    <a:moveTo>
                      <a:pt x="131" y="351"/>
                    </a:moveTo>
                    <a:lnTo>
                      <a:pt x="123" y="351"/>
                    </a:lnTo>
                    <a:lnTo>
                      <a:pt x="123" y="351"/>
                    </a:lnTo>
                    <a:lnTo>
                      <a:pt x="121" y="353"/>
                    </a:lnTo>
                    <a:lnTo>
                      <a:pt x="121" y="353"/>
                    </a:lnTo>
                    <a:lnTo>
                      <a:pt x="121" y="353"/>
                    </a:lnTo>
                    <a:lnTo>
                      <a:pt x="119" y="355"/>
                    </a:lnTo>
                    <a:lnTo>
                      <a:pt x="119" y="375"/>
                    </a:lnTo>
                    <a:lnTo>
                      <a:pt x="119" y="375"/>
                    </a:lnTo>
                    <a:lnTo>
                      <a:pt x="121" y="377"/>
                    </a:lnTo>
                    <a:lnTo>
                      <a:pt x="121" y="377"/>
                    </a:lnTo>
                    <a:lnTo>
                      <a:pt x="123" y="379"/>
                    </a:lnTo>
                    <a:lnTo>
                      <a:pt x="131" y="379"/>
                    </a:lnTo>
                    <a:lnTo>
                      <a:pt x="131" y="379"/>
                    </a:lnTo>
                    <a:lnTo>
                      <a:pt x="133" y="377"/>
                    </a:lnTo>
                    <a:lnTo>
                      <a:pt x="133" y="377"/>
                    </a:lnTo>
                    <a:lnTo>
                      <a:pt x="133" y="377"/>
                    </a:lnTo>
                    <a:lnTo>
                      <a:pt x="135" y="375"/>
                    </a:lnTo>
                    <a:lnTo>
                      <a:pt x="135" y="355"/>
                    </a:lnTo>
                    <a:lnTo>
                      <a:pt x="135" y="355"/>
                    </a:lnTo>
                    <a:lnTo>
                      <a:pt x="133" y="353"/>
                    </a:lnTo>
                    <a:lnTo>
                      <a:pt x="133" y="353"/>
                    </a:lnTo>
                    <a:lnTo>
                      <a:pt x="133" y="353"/>
                    </a:lnTo>
                    <a:lnTo>
                      <a:pt x="131" y="351"/>
                    </a:lnTo>
                    <a:lnTo>
                      <a:pt x="131" y="351"/>
                    </a:lnTo>
                    <a:close/>
                    <a:moveTo>
                      <a:pt x="97" y="351"/>
                    </a:moveTo>
                    <a:lnTo>
                      <a:pt x="91" y="351"/>
                    </a:lnTo>
                    <a:lnTo>
                      <a:pt x="91" y="351"/>
                    </a:lnTo>
                    <a:lnTo>
                      <a:pt x="87" y="353"/>
                    </a:lnTo>
                    <a:lnTo>
                      <a:pt x="87" y="353"/>
                    </a:lnTo>
                    <a:lnTo>
                      <a:pt x="87" y="353"/>
                    </a:lnTo>
                    <a:lnTo>
                      <a:pt x="85" y="355"/>
                    </a:lnTo>
                    <a:lnTo>
                      <a:pt x="85" y="375"/>
                    </a:lnTo>
                    <a:lnTo>
                      <a:pt x="85" y="375"/>
                    </a:lnTo>
                    <a:lnTo>
                      <a:pt x="87" y="377"/>
                    </a:lnTo>
                    <a:lnTo>
                      <a:pt x="87" y="377"/>
                    </a:lnTo>
                    <a:lnTo>
                      <a:pt x="91" y="379"/>
                    </a:lnTo>
                    <a:lnTo>
                      <a:pt x="97" y="379"/>
                    </a:lnTo>
                    <a:lnTo>
                      <a:pt x="97" y="379"/>
                    </a:lnTo>
                    <a:lnTo>
                      <a:pt x="101" y="377"/>
                    </a:lnTo>
                    <a:lnTo>
                      <a:pt x="101" y="377"/>
                    </a:lnTo>
                    <a:lnTo>
                      <a:pt x="101" y="377"/>
                    </a:lnTo>
                    <a:lnTo>
                      <a:pt x="101" y="375"/>
                    </a:lnTo>
                    <a:lnTo>
                      <a:pt x="101" y="355"/>
                    </a:lnTo>
                    <a:lnTo>
                      <a:pt x="101" y="355"/>
                    </a:lnTo>
                    <a:lnTo>
                      <a:pt x="101" y="353"/>
                    </a:lnTo>
                    <a:lnTo>
                      <a:pt x="101" y="353"/>
                    </a:lnTo>
                    <a:lnTo>
                      <a:pt x="101" y="353"/>
                    </a:lnTo>
                    <a:lnTo>
                      <a:pt x="97" y="351"/>
                    </a:lnTo>
                    <a:lnTo>
                      <a:pt x="97" y="351"/>
                    </a:lnTo>
                    <a:close/>
                    <a:moveTo>
                      <a:pt x="121" y="166"/>
                    </a:moveTo>
                    <a:lnTo>
                      <a:pt x="121" y="283"/>
                    </a:lnTo>
                    <a:lnTo>
                      <a:pt x="167" y="283"/>
                    </a:lnTo>
                    <a:lnTo>
                      <a:pt x="167" y="194"/>
                    </a:lnTo>
                    <a:lnTo>
                      <a:pt x="171" y="194"/>
                    </a:lnTo>
                    <a:lnTo>
                      <a:pt x="173" y="194"/>
                    </a:lnTo>
                    <a:lnTo>
                      <a:pt x="206" y="194"/>
                    </a:lnTo>
                    <a:lnTo>
                      <a:pt x="206" y="186"/>
                    </a:lnTo>
                    <a:lnTo>
                      <a:pt x="206" y="186"/>
                    </a:lnTo>
                    <a:lnTo>
                      <a:pt x="204" y="178"/>
                    </a:lnTo>
                    <a:lnTo>
                      <a:pt x="200" y="172"/>
                    </a:lnTo>
                    <a:lnTo>
                      <a:pt x="195" y="168"/>
                    </a:lnTo>
                    <a:lnTo>
                      <a:pt x="187" y="166"/>
                    </a:lnTo>
                    <a:lnTo>
                      <a:pt x="121" y="166"/>
                    </a:lnTo>
                    <a:lnTo>
                      <a:pt x="121" y="166"/>
                    </a:lnTo>
                    <a:close/>
                    <a:moveTo>
                      <a:pt x="206" y="200"/>
                    </a:moveTo>
                    <a:lnTo>
                      <a:pt x="173" y="200"/>
                    </a:lnTo>
                    <a:lnTo>
                      <a:pt x="173" y="222"/>
                    </a:lnTo>
                    <a:lnTo>
                      <a:pt x="206" y="222"/>
                    </a:lnTo>
                    <a:lnTo>
                      <a:pt x="206" y="200"/>
                    </a:lnTo>
                    <a:lnTo>
                      <a:pt x="206" y="200"/>
                    </a:lnTo>
                    <a:close/>
                    <a:moveTo>
                      <a:pt x="206" y="230"/>
                    </a:moveTo>
                    <a:lnTo>
                      <a:pt x="173" y="230"/>
                    </a:lnTo>
                    <a:lnTo>
                      <a:pt x="173" y="250"/>
                    </a:lnTo>
                    <a:lnTo>
                      <a:pt x="206" y="250"/>
                    </a:lnTo>
                    <a:lnTo>
                      <a:pt x="206" y="230"/>
                    </a:lnTo>
                    <a:lnTo>
                      <a:pt x="206" y="230"/>
                    </a:lnTo>
                    <a:close/>
                    <a:moveTo>
                      <a:pt x="206" y="256"/>
                    </a:moveTo>
                    <a:lnTo>
                      <a:pt x="173" y="256"/>
                    </a:lnTo>
                    <a:lnTo>
                      <a:pt x="173" y="283"/>
                    </a:lnTo>
                    <a:lnTo>
                      <a:pt x="187" y="283"/>
                    </a:lnTo>
                    <a:lnTo>
                      <a:pt x="187" y="283"/>
                    </a:lnTo>
                    <a:lnTo>
                      <a:pt x="195" y="281"/>
                    </a:lnTo>
                    <a:lnTo>
                      <a:pt x="200" y="277"/>
                    </a:lnTo>
                    <a:lnTo>
                      <a:pt x="204" y="271"/>
                    </a:lnTo>
                    <a:lnTo>
                      <a:pt x="206" y="263"/>
                    </a:lnTo>
                    <a:lnTo>
                      <a:pt x="206" y="256"/>
                    </a:lnTo>
                    <a:lnTo>
                      <a:pt x="206" y="256"/>
                    </a:lnTo>
                    <a:close/>
                    <a:moveTo>
                      <a:pt x="113" y="283"/>
                    </a:moveTo>
                    <a:lnTo>
                      <a:pt x="113" y="256"/>
                    </a:lnTo>
                    <a:lnTo>
                      <a:pt x="81" y="256"/>
                    </a:lnTo>
                    <a:lnTo>
                      <a:pt x="81" y="263"/>
                    </a:lnTo>
                    <a:lnTo>
                      <a:pt x="81" y="263"/>
                    </a:lnTo>
                    <a:lnTo>
                      <a:pt x="81" y="271"/>
                    </a:lnTo>
                    <a:lnTo>
                      <a:pt x="87" y="277"/>
                    </a:lnTo>
                    <a:lnTo>
                      <a:pt x="93" y="281"/>
                    </a:lnTo>
                    <a:lnTo>
                      <a:pt x="101" y="283"/>
                    </a:lnTo>
                    <a:lnTo>
                      <a:pt x="113" y="283"/>
                    </a:lnTo>
                    <a:lnTo>
                      <a:pt x="113" y="283"/>
                    </a:lnTo>
                    <a:close/>
                    <a:moveTo>
                      <a:pt x="81" y="250"/>
                    </a:moveTo>
                    <a:lnTo>
                      <a:pt x="113" y="250"/>
                    </a:lnTo>
                    <a:lnTo>
                      <a:pt x="113" y="230"/>
                    </a:lnTo>
                    <a:lnTo>
                      <a:pt x="81" y="230"/>
                    </a:lnTo>
                    <a:lnTo>
                      <a:pt x="81" y="250"/>
                    </a:lnTo>
                    <a:lnTo>
                      <a:pt x="81" y="250"/>
                    </a:lnTo>
                    <a:close/>
                    <a:moveTo>
                      <a:pt x="81" y="222"/>
                    </a:moveTo>
                    <a:lnTo>
                      <a:pt x="113" y="222"/>
                    </a:lnTo>
                    <a:lnTo>
                      <a:pt x="113" y="200"/>
                    </a:lnTo>
                    <a:lnTo>
                      <a:pt x="81" y="200"/>
                    </a:lnTo>
                    <a:lnTo>
                      <a:pt x="81" y="222"/>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grpSp>
        <p:nvGrpSpPr>
          <p:cNvPr id="22" name="组合 21"/>
          <p:cNvGrpSpPr/>
          <p:nvPr/>
        </p:nvGrpSpPr>
        <p:grpSpPr>
          <a:xfrm>
            <a:off x="6223369" y="3341033"/>
            <a:ext cx="3735703" cy="684000"/>
            <a:chOff x="4847437" y="2202056"/>
            <a:chExt cx="3582416" cy="684000"/>
          </a:xfrm>
        </p:grpSpPr>
        <p:sp>
          <p:nvSpPr>
            <p:cNvPr id="23" name="PA_矩形 17"/>
            <p:cNvSpPr/>
            <p:nvPr>
              <p:custDataLst>
                <p:tags r:id="rId1"/>
              </p:custDataLst>
            </p:nvPr>
          </p:nvSpPr>
          <p:spPr>
            <a:xfrm>
              <a:off x="5635989" y="2345107"/>
              <a:ext cx="2793864" cy="400110"/>
            </a:xfrm>
            <a:prstGeom prst="rect">
              <a:avLst/>
            </a:prstGeom>
          </p:spPr>
          <p:txBody>
            <a:bodyPr wrap="square">
              <a:spAutoFit/>
            </a:bodyPr>
            <a:lstStyle/>
            <a:p>
              <a:r>
                <a:rPr lang="en-US" altLang="zh-CN" sz="2000" b="1" dirty="0" smtClean="0">
                  <a:solidFill>
                    <a:srgbClr val="C00000"/>
                  </a:solidFill>
                  <a:latin typeface="微软雅黑" panose="020B0503020204020204" pitchFamily="34" charset="-122"/>
                  <a:ea typeface="微软雅黑" panose="020B0503020204020204" pitchFamily="34" charset="-122"/>
                </a:rPr>
                <a:t>Quick Scan</a:t>
              </a:r>
              <a:endParaRPr lang="en-US" altLang="zh-CN" sz="2000" b="1" dirty="0">
                <a:solidFill>
                  <a:srgbClr val="C00000"/>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4847437" y="2202056"/>
              <a:ext cx="684000" cy="684000"/>
              <a:chOff x="4847437" y="2202056"/>
              <a:chExt cx="684000" cy="684000"/>
            </a:xfrm>
          </p:grpSpPr>
          <p:grpSp>
            <p:nvGrpSpPr>
              <p:cNvPr id="25" name="PA_组合 14"/>
              <p:cNvGrpSpPr/>
              <p:nvPr>
                <p:custDataLst>
                  <p:tags r:id="rId2"/>
                </p:custDataLst>
              </p:nvPr>
            </p:nvGrpSpPr>
            <p:grpSpPr>
              <a:xfrm>
                <a:off x="4847437" y="2202056"/>
                <a:ext cx="684000" cy="684000"/>
                <a:chOff x="2494238" y="1545926"/>
                <a:chExt cx="1170130" cy="1170130"/>
              </a:xfrm>
            </p:grpSpPr>
            <p:sp>
              <p:nvSpPr>
                <p:cNvPr id="27" name="椭圆 26"/>
                <p:cNvSpPr/>
                <p:nvPr/>
              </p:nvSpPr>
              <p:spPr>
                <a:xfrm>
                  <a:off x="2494238" y="1545926"/>
                  <a:ext cx="1170130" cy="1170130"/>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2633023" y="1684711"/>
                  <a:ext cx="892559" cy="892559"/>
                </a:xfrm>
                <a:prstGeom prst="ellipse">
                  <a:avLst/>
                </a:prstGeom>
                <a:solidFill>
                  <a:srgbClr val="C00000"/>
                </a:soli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PA_任意多边形 6"/>
              <p:cNvSpPr>
                <a:spLocks noEditPoints="1"/>
              </p:cNvSpPr>
              <p:nvPr>
                <p:custDataLst>
                  <p:tags r:id="rId3"/>
                </p:custDataLst>
              </p:nvPr>
            </p:nvSpPr>
            <p:spPr bwMode="auto">
              <a:xfrm>
                <a:off x="5072366" y="2373436"/>
                <a:ext cx="302509" cy="341240"/>
              </a:xfrm>
              <a:custGeom>
                <a:avLst/>
                <a:gdLst>
                  <a:gd name="T0" fmla="*/ 224 w 742"/>
                  <a:gd name="T1" fmla="*/ 754 h 837"/>
                  <a:gd name="T2" fmla="*/ 218 w 742"/>
                  <a:gd name="T3" fmla="*/ 764 h 837"/>
                  <a:gd name="T4" fmla="*/ 218 w 742"/>
                  <a:gd name="T5" fmla="*/ 784 h 837"/>
                  <a:gd name="T6" fmla="*/ 228 w 742"/>
                  <a:gd name="T7" fmla="*/ 790 h 837"/>
                  <a:gd name="T8" fmla="*/ 349 w 742"/>
                  <a:gd name="T9" fmla="*/ 790 h 837"/>
                  <a:gd name="T10" fmla="*/ 357 w 742"/>
                  <a:gd name="T11" fmla="*/ 780 h 837"/>
                  <a:gd name="T12" fmla="*/ 355 w 742"/>
                  <a:gd name="T13" fmla="*/ 760 h 837"/>
                  <a:gd name="T14" fmla="*/ 345 w 742"/>
                  <a:gd name="T15" fmla="*/ 752 h 837"/>
                  <a:gd name="T16" fmla="*/ 309 w 742"/>
                  <a:gd name="T17" fmla="*/ 254 h 837"/>
                  <a:gd name="T18" fmla="*/ 623 w 742"/>
                  <a:gd name="T19" fmla="*/ 254 h 837"/>
                  <a:gd name="T20" fmla="*/ 285 w 742"/>
                  <a:gd name="T21" fmla="*/ 321 h 837"/>
                  <a:gd name="T22" fmla="*/ 657 w 742"/>
                  <a:gd name="T23" fmla="*/ 321 h 837"/>
                  <a:gd name="T24" fmla="*/ 309 w 742"/>
                  <a:gd name="T25" fmla="*/ 393 h 837"/>
                  <a:gd name="T26" fmla="*/ 623 w 742"/>
                  <a:gd name="T27" fmla="*/ 393 h 837"/>
                  <a:gd name="T28" fmla="*/ 460 w 742"/>
                  <a:gd name="T29" fmla="*/ 145 h 837"/>
                  <a:gd name="T30" fmla="*/ 490 w 742"/>
                  <a:gd name="T31" fmla="*/ 145 h 837"/>
                  <a:gd name="T32" fmla="*/ 569 w 742"/>
                  <a:gd name="T33" fmla="*/ 160 h 837"/>
                  <a:gd name="T34" fmla="*/ 639 w 742"/>
                  <a:gd name="T35" fmla="*/ 190 h 837"/>
                  <a:gd name="T36" fmla="*/ 694 w 742"/>
                  <a:gd name="T37" fmla="*/ 232 h 837"/>
                  <a:gd name="T38" fmla="*/ 730 w 742"/>
                  <a:gd name="T39" fmla="*/ 284 h 837"/>
                  <a:gd name="T40" fmla="*/ 742 w 742"/>
                  <a:gd name="T41" fmla="*/ 341 h 837"/>
                  <a:gd name="T42" fmla="*/ 736 w 742"/>
                  <a:gd name="T43" fmla="*/ 381 h 837"/>
                  <a:gd name="T44" fmla="*/ 708 w 742"/>
                  <a:gd name="T45" fmla="*/ 436 h 837"/>
                  <a:gd name="T46" fmla="*/ 661 w 742"/>
                  <a:gd name="T47" fmla="*/ 482 h 837"/>
                  <a:gd name="T48" fmla="*/ 595 w 742"/>
                  <a:gd name="T49" fmla="*/ 516 h 837"/>
                  <a:gd name="T50" fmla="*/ 518 w 742"/>
                  <a:gd name="T51" fmla="*/ 536 h 837"/>
                  <a:gd name="T52" fmla="*/ 460 w 742"/>
                  <a:gd name="T53" fmla="*/ 540 h 837"/>
                  <a:gd name="T54" fmla="*/ 389 w 742"/>
                  <a:gd name="T55" fmla="*/ 534 h 837"/>
                  <a:gd name="T56" fmla="*/ 309 w 742"/>
                  <a:gd name="T57" fmla="*/ 508 h 837"/>
                  <a:gd name="T58" fmla="*/ 256 w 742"/>
                  <a:gd name="T59" fmla="*/ 476 h 837"/>
                  <a:gd name="T60" fmla="*/ 200 w 742"/>
                  <a:gd name="T61" fmla="*/ 416 h 837"/>
                  <a:gd name="T62" fmla="*/ 180 w 742"/>
                  <a:gd name="T63" fmla="*/ 355 h 837"/>
                  <a:gd name="T64" fmla="*/ 180 w 742"/>
                  <a:gd name="T65" fmla="*/ 321 h 837"/>
                  <a:gd name="T66" fmla="*/ 202 w 742"/>
                  <a:gd name="T67" fmla="*/ 266 h 837"/>
                  <a:gd name="T68" fmla="*/ 244 w 742"/>
                  <a:gd name="T69" fmla="*/ 216 h 837"/>
                  <a:gd name="T70" fmla="*/ 303 w 742"/>
                  <a:gd name="T71" fmla="*/ 178 h 837"/>
                  <a:gd name="T72" fmla="*/ 377 w 742"/>
                  <a:gd name="T73" fmla="*/ 153 h 837"/>
                  <a:gd name="T74" fmla="*/ 460 w 742"/>
                  <a:gd name="T75" fmla="*/ 145 h 837"/>
                  <a:gd name="T76" fmla="*/ 536 w 742"/>
                  <a:gd name="T77" fmla="*/ 0 h 837"/>
                  <a:gd name="T78" fmla="*/ 549 w 742"/>
                  <a:gd name="T79" fmla="*/ 4 h 837"/>
                  <a:gd name="T80" fmla="*/ 563 w 742"/>
                  <a:gd name="T81" fmla="*/ 16 h 837"/>
                  <a:gd name="T82" fmla="*/ 569 w 742"/>
                  <a:gd name="T83" fmla="*/ 33 h 837"/>
                  <a:gd name="T84" fmla="*/ 534 w 742"/>
                  <a:gd name="T85" fmla="*/ 103 h 837"/>
                  <a:gd name="T86" fmla="*/ 77 w 742"/>
                  <a:gd name="T87" fmla="*/ 71 h 837"/>
                  <a:gd name="T88" fmla="*/ 496 w 742"/>
                  <a:gd name="T89" fmla="*/ 704 h 837"/>
                  <a:gd name="T90" fmla="*/ 534 w 742"/>
                  <a:gd name="T91" fmla="*/ 581 h 837"/>
                  <a:gd name="T92" fmla="*/ 569 w 742"/>
                  <a:gd name="T93" fmla="*/ 803 h 837"/>
                  <a:gd name="T94" fmla="*/ 563 w 742"/>
                  <a:gd name="T95" fmla="*/ 823 h 837"/>
                  <a:gd name="T96" fmla="*/ 549 w 742"/>
                  <a:gd name="T97" fmla="*/ 835 h 837"/>
                  <a:gd name="T98" fmla="*/ 33 w 742"/>
                  <a:gd name="T99" fmla="*/ 837 h 837"/>
                  <a:gd name="T100" fmla="*/ 20 w 742"/>
                  <a:gd name="T101" fmla="*/ 835 h 837"/>
                  <a:gd name="T102" fmla="*/ 6 w 742"/>
                  <a:gd name="T103" fmla="*/ 823 h 837"/>
                  <a:gd name="T104" fmla="*/ 0 w 742"/>
                  <a:gd name="T105" fmla="*/ 803 h 837"/>
                  <a:gd name="T106" fmla="*/ 0 w 742"/>
                  <a:gd name="T107" fmla="*/ 28 h 837"/>
                  <a:gd name="T108" fmla="*/ 10 w 742"/>
                  <a:gd name="T109" fmla="*/ 10 h 837"/>
                  <a:gd name="T110" fmla="*/ 25 w 742"/>
                  <a:gd name="T111" fmla="*/ 2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2" h="837">
                    <a:moveTo>
                      <a:pt x="228" y="752"/>
                    </a:moveTo>
                    <a:lnTo>
                      <a:pt x="228" y="752"/>
                    </a:lnTo>
                    <a:lnTo>
                      <a:pt x="224" y="754"/>
                    </a:lnTo>
                    <a:lnTo>
                      <a:pt x="220" y="756"/>
                    </a:lnTo>
                    <a:lnTo>
                      <a:pt x="218" y="760"/>
                    </a:lnTo>
                    <a:lnTo>
                      <a:pt x="218" y="764"/>
                    </a:lnTo>
                    <a:lnTo>
                      <a:pt x="218" y="780"/>
                    </a:lnTo>
                    <a:lnTo>
                      <a:pt x="218" y="780"/>
                    </a:lnTo>
                    <a:lnTo>
                      <a:pt x="218" y="784"/>
                    </a:lnTo>
                    <a:lnTo>
                      <a:pt x="220" y="786"/>
                    </a:lnTo>
                    <a:lnTo>
                      <a:pt x="224" y="790"/>
                    </a:lnTo>
                    <a:lnTo>
                      <a:pt x="228" y="790"/>
                    </a:lnTo>
                    <a:lnTo>
                      <a:pt x="345" y="790"/>
                    </a:lnTo>
                    <a:lnTo>
                      <a:pt x="345" y="790"/>
                    </a:lnTo>
                    <a:lnTo>
                      <a:pt x="349" y="790"/>
                    </a:lnTo>
                    <a:lnTo>
                      <a:pt x="353" y="786"/>
                    </a:lnTo>
                    <a:lnTo>
                      <a:pt x="355" y="784"/>
                    </a:lnTo>
                    <a:lnTo>
                      <a:pt x="357" y="780"/>
                    </a:lnTo>
                    <a:lnTo>
                      <a:pt x="357" y="764"/>
                    </a:lnTo>
                    <a:lnTo>
                      <a:pt x="357" y="764"/>
                    </a:lnTo>
                    <a:lnTo>
                      <a:pt x="355" y="760"/>
                    </a:lnTo>
                    <a:lnTo>
                      <a:pt x="353" y="756"/>
                    </a:lnTo>
                    <a:lnTo>
                      <a:pt x="349" y="754"/>
                    </a:lnTo>
                    <a:lnTo>
                      <a:pt x="345" y="752"/>
                    </a:lnTo>
                    <a:lnTo>
                      <a:pt x="228" y="752"/>
                    </a:lnTo>
                    <a:lnTo>
                      <a:pt x="228" y="752"/>
                    </a:lnTo>
                    <a:close/>
                    <a:moveTo>
                      <a:pt x="309" y="254"/>
                    </a:moveTo>
                    <a:lnTo>
                      <a:pt x="309" y="282"/>
                    </a:lnTo>
                    <a:lnTo>
                      <a:pt x="623" y="282"/>
                    </a:lnTo>
                    <a:lnTo>
                      <a:pt x="623" y="254"/>
                    </a:lnTo>
                    <a:lnTo>
                      <a:pt x="309" y="254"/>
                    </a:lnTo>
                    <a:lnTo>
                      <a:pt x="309" y="254"/>
                    </a:lnTo>
                    <a:close/>
                    <a:moveTo>
                      <a:pt x="285" y="321"/>
                    </a:moveTo>
                    <a:lnTo>
                      <a:pt x="285" y="351"/>
                    </a:lnTo>
                    <a:lnTo>
                      <a:pt x="657" y="351"/>
                    </a:lnTo>
                    <a:lnTo>
                      <a:pt x="657" y="321"/>
                    </a:lnTo>
                    <a:lnTo>
                      <a:pt x="285" y="321"/>
                    </a:lnTo>
                    <a:lnTo>
                      <a:pt x="285" y="321"/>
                    </a:lnTo>
                    <a:close/>
                    <a:moveTo>
                      <a:pt x="309" y="393"/>
                    </a:moveTo>
                    <a:lnTo>
                      <a:pt x="309" y="420"/>
                    </a:lnTo>
                    <a:lnTo>
                      <a:pt x="623" y="420"/>
                    </a:lnTo>
                    <a:lnTo>
                      <a:pt x="623" y="393"/>
                    </a:lnTo>
                    <a:lnTo>
                      <a:pt x="309" y="393"/>
                    </a:lnTo>
                    <a:lnTo>
                      <a:pt x="309" y="393"/>
                    </a:lnTo>
                    <a:close/>
                    <a:moveTo>
                      <a:pt x="460" y="145"/>
                    </a:moveTo>
                    <a:lnTo>
                      <a:pt x="460" y="145"/>
                    </a:lnTo>
                    <a:lnTo>
                      <a:pt x="460" y="145"/>
                    </a:lnTo>
                    <a:lnTo>
                      <a:pt x="490" y="145"/>
                    </a:lnTo>
                    <a:lnTo>
                      <a:pt x="518" y="149"/>
                    </a:lnTo>
                    <a:lnTo>
                      <a:pt x="543" y="153"/>
                    </a:lnTo>
                    <a:lnTo>
                      <a:pt x="569" y="160"/>
                    </a:lnTo>
                    <a:lnTo>
                      <a:pt x="595" y="168"/>
                    </a:lnTo>
                    <a:lnTo>
                      <a:pt x="619" y="178"/>
                    </a:lnTo>
                    <a:lnTo>
                      <a:pt x="639" y="190"/>
                    </a:lnTo>
                    <a:lnTo>
                      <a:pt x="661" y="202"/>
                    </a:lnTo>
                    <a:lnTo>
                      <a:pt x="678" y="216"/>
                    </a:lnTo>
                    <a:lnTo>
                      <a:pt x="694" y="232"/>
                    </a:lnTo>
                    <a:lnTo>
                      <a:pt x="708" y="248"/>
                    </a:lnTo>
                    <a:lnTo>
                      <a:pt x="720" y="266"/>
                    </a:lnTo>
                    <a:lnTo>
                      <a:pt x="730" y="284"/>
                    </a:lnTo>
                    <a:lnTo>
                      <a:pt x="736" y="301"/>
                    </a:lnTo>
                    <a:lnTo>
                      <a:pt x="740" y="321"/>
                    </a:lnTo>
                    <a:lnTo>
                      <a:pt x="742" y="341"/>
                    </a:lnTo>
                    <a:lnTo>
                      <a:pt x="742" y="341"/>
                    </a:lnTo>
                    <a:lnTo>
                      <a:pt x="740" y="363"/>
                    </a:lnTo>
                    <a:lnTo>
                      <a:pt x="736" y="381"/>
                    </a:lnTo>
                    <a:lnTo>
                      <a:pt x="730" y="401"/>
                    </a:lnTo>
                    <a:lnTo>
                      <a:pt x="720" y="418"/>
                    </a:lnTo>
                    <a:lnTo>
                      <a:pt x="708" y="436"/>
                    </a:lnTo>
                    <a:lnTo>
                      <a:pt x="694" y="452"/>
                    </a:lnTo>
                    <a:lnTo>
                      <a:pt x="678" y="468"/>
                    </a:lnTo>
                    <a:lnTo>
                      <a:pt x="661" y="482"/>
                    </a:lnTo>
                    <a:lnTo>
                      <a:pt x="639" y="494"/>
                    </a:lnTo>
                    <a:lnTo>
                      <a:pt x="619" y="506"/>
                    </a:lnTo>
                    <a:lnTo>
                      <a:pt x="595" y="516"/>
                    </a:lnTo>
                    <a:lnTo>
                      <a:pt x="569" y="524"/>
                    </a:lnTo>
                    <a:lnTo>
                      <a:pt x="543" y="530"/>
                    </a:lnTo>
                    <a:lnTo>
                      <a:pt x="518" y="536"/>
                    </a:lnTo>
                    <a:lnTo>
                      <a:pt x="490" y="538"/>
                    </a:lnTo>
                    <a:lnTo>
                      <a:pt x="460" y="540"/>
                    </a:lnTo>
                    <a:lnTo>
                      <a:pt x="460" y="540"/>
                    </a:lnTo>
                    <a:lnTo>
                      <a:pt x="436" y="538"/>
                    </a:lnTo>
                    <a:lnTo>
                      <a:pt x="412" y="536"/>
                    </a:lnTo>
                    <a:lnTo>
                      <a:pt x="389" y="534"/>
                    </a:lnTo>
                    <a:lnTo>
                      <a:pt x="367" y="528"/>
                    </a:lnTo>
                    <a:lnTo>
                      <a:pt x="280" y="593"/>
                    </a:lnTo>
                    <a:lnTo>
                      <a:pt x="309" y="508"/>
                    </a:lnTo>
                    <a:lnTo>
                      <a:pt x="309" y="508"/>
                    </a:lnTo>
                    <a:lnTo>
                      <a:pt x="281" y="494"/>
                    </a:lnTo>
                    <a:lnTo>
                      <a:pt x="256" y="476"/>
                    </a:lnTo>
                    <a:lnTo>
                      <a:pt x="234" y="458"/>
                    </a:lnTo>
                    <a:lnTo>
                      <a:pt x="216" y="438"/>
                    </a:lnTo>
                    <a:lnTo>
                      <a:pt x="200" y="416"/>
                    </a:lnTo>
                    <a:lnTo>
                      <a:pt x="188" y="393"/>
                    </a:lnTo>
                    <a:lnTo>
                      <a:pt x="182" y="367"/>
                    </a:lnTo>
                    <a:lnTo>
                      <a:pt x="180" y="355"/>
                    </a:lnTo>
                    <a:lnTo>
                      <a:pt x="180" y="341"/>
                    </a:lnTo>
                    <a:lnTo>
                      <a:pt x="180" y="341"/>
                    </a:lnTo>
                    <a:lnTo>
                      <a:pt x="180" y="321"/>
                    </a:lnTo>
                    <a:lnTo>
                      <a:pt x="186" y="301"/>
                    </a:lnTo>
                    <a:lnTo>
                      <a:pt x="192" y="284"/>
                    </a:lnTo>
                    <a:lnTo>
                      <a:pt x="202" y="266"/>
                    </a:lnTo>
                    <a:lnTo>
                      <a:pt x="214" y="248"/>
                    </a:lnTo>
                    <a:lnTo>
                      <a:pt x="228" y="232"/>
                    </a:lnTo>
                    <a:lnTo>
                      <a:pt x="244" y="216"/>
                    </a:lnTo>
                    <a:lnTo>
                      <a:pt x="262" y="202"/>
                    </a:lnTo>
                    <a:lnTo>
                      <a:pt x="281" y="190"/>
                    </a:lnTo>
                    <a:lnTo>
                      <a:pt x="303" y="178"/>
                    </a:lnTo>
                    <a:lnTo>
                      <a:pt x="327" y="168"/>
                    </a:lnTo>
                    <a:lnTo>
                      <a:pt x="351" y="160"/>
                    </a:lnTo>
                    <a:lnTo>
                      <a:pt x="377" y="153"/>
                    </a:lnTo>
                    <a:lnTo>
                      <a:pt x="405" y="149"/>
                    </a:lnTo>
                    <a:lnTo>
                      <a:pt x="432" y="145"/>
                    </a:lnTo>
                    <a:lnTo>
                      <a:pt x="460" y="145"/>
                    </a:lnTo>
                    <a:lnTo>
                      <a:pt x="460" y="145"/>
                    </a:lnTo>
                    <a:close/>
                    <a:moveTo>
                      <a:pt x="33" y="0"/>
                    </a:moveTo>
                    <a:lnTo>
                      <a:pt x="536" y="0"/>
                    </a:lnTo>
                    <a:lnTo>
                      <a:pt x="536" y="0"/>
                    </a:lnTo>
                    <a:lnTo>
                      <a:pt x="543" y="2"/>
                    </a:lnTo>
                    <a:lnTo>
                      <a:pt x="549" y="4"/>
                    </a:lnTo>
                    <a:lnTo>
                      <a:pt x="555" y="6"/>
                    </a:lnTo>
                    <a:lnTo>
                      <a:pt x="559" y="10"/>
                    </a:lnTo>
                    <a:lnTo>
                      <a:pt x="563" y="16"/>
                    </a:lnTo>
                    <a:lnTo>
                      <a:pt x="567" y="22"/>
                    </a:lnTo>
                    <a:lnTo>
                      <a:pt x="569" y="28"/>
                    </a:lnTo>
                    <a:lnTo>
                      <a:pt x="569" y="33"/>
                    </a:lnTo>
                    <a:lnTo>
                      <a:pt x="569" y="109"/>
                    </a:lnTo>
                    <a:lnTo>
                      <a:pt x="569" y="109"/>
                    </a:lnTo>
                    <a:lnTo>
                      <a:pt x="534" y="103"/>
                    </a:lnTo>
                    <a:lnTo>
                      <a:pt x="496" y="97"/>
                    </a:lnTo>
                    <a:lnTo>
                      <a:pt x="496" y="71"/>
                    </a:lnTo>
                    <a:lnTo>
                      <a:pt x="77" y="71"/>
                    </a:lnTo>
                    <a:lnTo>
                      <a:pt x="77" y="704"/>
                    </a:lnTo>
                    <a:lnTo>
                      <a:pt x="77" y="704"/>
                    </a:lnTo>
                    <a:lnTo>
                      <a:pt x="496" y="704"/>
                    </a:lnTo>
                    <a:lnTo>
                      <a:pt x="496" y="585"/>
                    </a:lnTo>
                    <a:lnTo>
                      <a:pt x="496" y="585"/>
                    </a:lnTo>
                    <a:lnTo>
                      <a:pt x="534" y="581"/>
                    </a:lnTo>
                    <a:lnTo>
                      <a:pt x="569" y="573"/>
                    </a:lnTo>
                    <a:lnTo>
                      <a:pt x="569" y="803"/>
                    </a:lnTo>
                    <a:lnTo>
                      <a:pt x="569" y="803"/>
                    </a:lnTo>
                    <a:lnTo>
                      <a:pt x="569" y="811"/>
                    </a:lnTo>
                    <a:lnTo>
                      <a:pt x="567" y="817"/>
                    </a:lnTo>
                    <a:lnTo>
                      <a:pt x="563" y="823"/>
                    </a:lnTo>
                    <a:lnTo>
                      <a:pt x="559" y="827"/>
                    </a:lnTo>
                    <a:lnTo>
                      <a:pt x="555" y="831"/>
                    </a:lnTo>
                    <a:lnTo>
                      <a:pt x="549" y="835"/>
                    </a:lnTo>
                    <a:lnTo>
                      <a:pt x="543" y="837"/>
                    </a:lnTo>
                    <a:lnTo>
                      <a:pt x="536" y="837"/>
                    </a:lnTo>
                    <a:lnTo>
                      <a:pt x="33" y="837"/>
                    </a:lnTo>
                    <a:lnTo>
                      <a:pt x="33" y="837"/>
                    </a:lnTo>
                    <a:lnTo>
                      <a:pt x="25" y="837"/>
                    </a:lnTo>
                    <a:lnTo>
                      <a:pt x="20" y="835"/>
                    </a:lnTo>
                    <a:lnTo>
                      <a:pt x="14" y="831"/>
                    </a:lnTo>
                    <a:lnTo>
                      <a:pt x="10" y="827"/>
                    </a:lnTo>
                    <a:lnTo>
                      <a:pt x="6" y="823"/>
                    </a:lnTo>
                    <a:lnTo>
                      <a:pt x="2" y="817"/>
                    </a:lnTo>
                    <a:lnTo>
                      <a:pt x="0" y="811"/>
                    </a:lnTo>
                    <a:lnTo>
                      <a:pt x="0" y="803"/>
                    </a:lnTo>
                    <a:lnTo>
                      <a:pt x="0" y="33"/>
                    </a:lnTo>
                    <a:lnTo>
                      <a:pt x="0" y="33"/>
                    </a:lnTo>
                    <a:lnTo>
                      <a:pt x="0" y="28"/>
                    </a:lnTo>
                    <a:lnTo>
                      <a:pt x="2" y="22"/>
                    </a:lnTo>
                    <a:lnTo>
                      <a:pt x="6" y="16"/>
                    </a:lnTo>
                    <a:lnTo>
                      <a:pt x="10" y="10"/>
                    </a:lnTo>
                    <a:lnTo>
                      <a:pt x="14" y="6"/>
                    </a:lnTo>
                    <a:lnTo>
                      <a:pt x="20" y="4"/>
                    </a:lnTo>
                    <a:lnTo>
                      <a:pt x="25" y="2"/>
                    </a:lnTo>
                    <a:lnTo>
                      <a:pt x="33" y="0"/>
                    </a:lnTo>
                    <a:lnTo>
                      <a:pt x="33" y="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1600" y="142875"/>
            <a:ext cx="837089" cy="523220"/>
          </a:xfrm>
          <a:prstGeom prst="rect">
            <a:avLst/>
          </a:prstGeom>
        </p:spPr>
        <p:txBody>
          <a:bodyPr wrap="none">
            <a:spAutoFit/>
          </a:bodyPr>
          <a:lstStyle/>
          <a:p>
            <a:r>
              <a:rPr lang="en-US" altLang="zh-CN" sz="2800" b="1" dirty="0" smtClean="0">
                <a:solidFill>
                  <a:srgbClr val="C00000"/>
                </a:solidFill>
                <a:latin typeface="微软雅黑" panose="020B0503020204020204" pitchFamily="34" charset="-122"/>
                <a:ea typeface="微软雅黑" panose="020B0503020204020204" pitchFamily="34" charset="-122"/>
              </a:rPr>
              <a:t>e.g.</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6" name="矩形 5"/>
          <p:cNvSpPr/>
          <p:nvPr/>
        </p:nvSpPr>
        <p:spPr bwMode="gray">
          <a:xfrm>
            <a:off x="-4763" y="142875"/>
            <a:ext cx="106363" cy="538163"/>
          </a:xfrm>
          <a:prstGeom prst="rect">
            <a:avLst/>
          </a:prstGeom>
          <a:solidFill>
            <a:srgbClr val="C00000"/>
          </a:solidFill>
          <a:ln w="19050" algn="ctr">
            <a:noFill/>
            <a:round/>
          </a:ln>
        </p:spPr>
        <p:txBody>
          <a:bodyPr wrap="none" lIns="0" tIns="0" rIns="0" bIns="0" anchor="ctr"/>
          <a:lstStyle/>
          <a:p>
            <a:pPr algn="ctr" defTabSz="1087120" eaLnBrk="1" fontAlgn="auto" hangingPunct="1">
              <a:spcBef>
                <a:spcPts val="0"/>
              </a:spcBef>
              <a:spcAft>
                <a:spcPts val="0"/>
              </a:spcAft>
              <a:defRPr/>
            </a:pPr>
            <a:endParaRPr lang="zh-CN" altLang="en-US" sz="1900" b="1" kern="0" dirty="0">
              <a:solidFill>
                <a:srgbClr val="C000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1"/>
          <a:stretch>
            <a:fillRect/>
          </a:stretch>
        </p:blipFill>
        <p:spPr>
          <a:xfrm>
            <a:off x="172438" y="906208"/>
            <a:ext cx="2498218" cy="5838762"/>
          </a:xfrm>
          <a:prstGeom prst="rect">
            <a:avLst/>
          </a:prstGeom>
        </p:spPr>
      </p:pic>
      <p:pic>
        <p:nvPicPr>
          <p:cNvPr id="3" name="图片 2"/>
          <p:cNvPicPr>
            <a:picLocks noChangeAspect="1"/>
          </p:cNvPicPr>
          <p:nvPr/>
        </p:nvPicPr>
        <p:blipFill>
          <a:blip r:embed="rId12"/>
          <a:stretch>
            <a:fillRect/>
          </a:stretch>
        </p:blipFill>
        <p:spPr>
          <a:xfrm>
            <a:off x="2719424" y="289849"/>
            <a:ext cx="2184474" cy="6455121"/>
          </a:xfrm>
          <a:prstGeom prst="rect">
            <a:avLst/>
          </a:prstGeom>
        </p:spPr>
      </p:pic>
      <p:pic>
        <p:nvPicPr>
          <p:cNvPr id="8" name="图片 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03253" y="2414680"/>
            <a:ext cx="4107490" cy="3296651"/>
          </a:xfrm>
          <a:prstGeom prst="rect">
            <a:avLst/>
          </a:prstGeom>
        </p:spPr>
      </p:pic>
      <p:grpSp>
        <p:nvGrpSpPr>
          <p:cNvPr id="60" name="组合 59"/>
          <p:cNvGrpSpPr/>
          <p:nvPr/>
        </p:nvGrpSpPr>
        <p:grpSpPr>
          <a:xfrm>
            <a:off x="5476196" y="2119675"/>
            <a:ext cx="6715804" cy="2795467"/>
            <a:chOff x="1154068" y="1155331"/>
            <a:chExt cx="6715804" cy="2795467"/>
          </a:xfrm>
        </p:grpSpPr>
        <p:grpSp>
          <p:nvGrpSpPr>
            <p:cNvPr id="36" name="组合 35">
              <a:extLst>
                <a:ext uri="{FF2B5EF4-FFF2-40B4-BE49-F238E27FC236}">
                  <a16:creationId xmlns:a16="http://schemas.microsoft.com/office/drawing/2014/main" id="{595E4505-516B-41B2-8191-0DF18A905B55}"/>
                </a:ext>
              </a:extLst>
            </p:cNvPr>
            <p:cNvGrpSpPr/>
            <p:nvPr/>
          </p:nvGrpSpPr>
          <p:grpSpPr>
            <a:xfrm>
              <a:off x="1154068" y="1155331"/>
              <a:ext cx="1091949" cy="748596"/>
              <a:chOff x="933450" y="964089"/>
              <a:chExt cx="1091949" cy="748596"/>
            </a:xfrm>
          </p:grpSpPr>
          <p:sp>
            <p:nvSpPr>
              <p:cNvPr id="37" name="PA_任意多边形 21">
                <a:extLst>
                  <a:ext uri="{FF2B5EF4-FFF2-40B4-BE49-F238E27FC236}">
                    <a16:creationId xmlns:a16="http://schemas.microsoft.com/office/drawing/2014/main" id="{B7E7332C-8714-4A8F-A37D-4BCADB1C9372}"/>
                  </a:ext>
                </a:extLst>
              </p:cNvPr>
              <p:cNvSpPr>
                <a:spLocks noEditPoints="1"/>
              </p:cNvSpPr>
              <p:nvPr>
                <p:custDataLst>
                  <p:tags r:id="rId8"/>
                </p:custDataLst>
              </p:nvPr>
            </p:nvSpPr>
            <p:spPr bwMode="auto">
              <a:xfrm>
                <a:off x="933450" y="964089"/>
                <a:ext cx="819807" cy="748596"/>
              </a:xfrm>
              <a:custGeom>
                <a:avLst/>
                <a:gdLst>
                  <a:gd name="T0" fmla="*/ 828 w 872"/>
                  <a:gd name="T1" fmla="*/ 17 h 822"/>
                  <a:gd name="T2" fmla="*/ 872 w 872"/>
                  <a:gd name="T3" fmla="*/ 100 h 822"/>
                  <a:gd name="T4" fmla="*/ 843 w 872"/>
                  <a:gd name="T5" fmla="*/ 376 h 822"/>
                  <a:gd name="T6" fmla="*/ 565 w 872"/>
                  <a:gd name="T7" fmla="*/ 405 h 822"/>
                  <a:gd name="T8" fmla="*/ 434 w 872"/>
                  <a:gd name="T9" fmla="*/ 405 h 822"/>
                  <a:gd name="T10" fmla="*/ 494 w 872"/>
                  <a:gd name="T11" fmla="*/ 388 h 822"/>
                  <a:gd name="T12" fmla="*/ 774 w 872"/>
                  <a:gd name="T13" fmla="*/ 361 h 822"/>
                  <a:gd name="T14" fmla="*/ 820 w 872"/>
                  <a:gd name="T15" fmla="*/ 336 h 822"/>
                  <a:gd name="T16" fmla="*/ 828 w 872"/>
                  <a:gd name="T17" fmla="*/ 90 h 822"/>
                  <a:gd name="T18" fmla="*/ 795 w 872"/>
                  <a:gd name="T19" fmla="*/ 50 h 822"/>
                  <a:gd name="T20" fmla="*/ 384 w 872"/>
                  <a:gd name="T21" fmla="*/ 50 h 822"/>
                  <a:gd name="T22" fmla="*/ 352 w 872"/>
                  <a:gd name="T23" fmla="*/ 90 h 822"/>
                  <a:gd name="T24" fmla="*/ 307 w 872"/>
                  <a:gd name="T25" fmla="*/ 100 h 822"/>
                  <a:gd name="T26" fmla="*/ 336 w 872"/>
                  <a:gd name="T27" fmla="*/ 29 h 822"/>
                  <a:gd name="T28" fmla="*/ 703 w 872"/>
                  <a:gd name="T29" fmla="*/ 167 h 822"/>
                  <a:gd name="T30" fmla="*/ 674 w 872"/>
                  <a:gd name="T31" fmla="*/ 182 h 822"/>
                  <a:gd name="T32" fmla="*/ 670 w 872"/>
                  <a:gd name="T33" fmla="*/ 215 h 822"/>
                  <a:gd name="T34" fmla="*/ 703 w 872"/>
                  <a:gd name="T35" fmla="*/ 238 h 822"/>
                  <a:gd name="T36" fmla="*/ 732 w 872"/>
                  <a:gd name="T37" fmla="*/ 221 h 822"/>
                  <a:gd name="T38" fmla="*/ 736 w 872"/>
                  <a:gd name="T39" fmla="*/ 188 h 822"/>
                  <a:gd name="T40" fmla="*/ 703 w 872"/>
                  <a:gd name="T41" fmla="*/ 167 h 822"/>
                  <a:gd name="T42" fmla="*/ 571 w 872"/>
                  <a:gd name="T43" fmla="*/ 171 h 822"/>
                  <a:gd name="T44" fmla="*/ 555 w 872"/>
                  <a:gd name="T45" fmla="*/ 203 h 822"/>
                  <a:gd name="T46" fmla="*/ 576 w 872"/>
                  <a:gd name="T47" fmla="*/ 234 h 822"/>
                  <a:gd name="T48" fmla="*/ 611 w 872"/>
                  <a:gd name="T49" fmla="*/ 232 h 822"/>
                  <a:gd name="T50" fmla="*/ 626 w 872"/>
                  <a:gd name="T51" fmla="*/ 203 h 822"/>
                  <a:gd name="T52" fmla="*/ 605 w 872"/>
                  <a:gd name="T53" fmla="*/ 169 h 822"/>
                  <a:gd name="T54" fmla="*/ 473 w 872"/>
                  <a:gd name="T55" fmla="*/ 167 h 822"/>
                  <a:gd name="T56" fmla="*/ 446 w 872"/>
                  <a:gd name="T57" fmla="*/ 194 h 822"/>
                  <a:gd name="T58" fmla="*/ 455 w 872"/>
                  <a:gd name="T59" fmla="*/ 228 h 822"/>
                  <a:gd name="T60" fmla="*/ 488 w 872"/>
                  <a:gd name="T61" fmla="*/ 236 h 822"/>
                  <a:gd name="T62" fmla="*/ 515 w 872"/>
                  <a:gd name="T63" fmla="*/ 209 h 822"/>
                  <a:gd name="T64" fmla="*/ 505 w 872"/>
                  <a:gd name="T65" fmla="*/ 175 h 822"/>
                  <a:gd name="T66" fmla="*/ 254 w 872"/>
                  <a:gd name="T67" fmla="*/ 165 h 822"/>
                  <a:gd name="T68" fmla="*/ 186 w 872"/>
                  <a:gd name="T69" fmla="*/ 182 h 822"/>
                  <a:gd name="T70" fmla="*/ 127 w 872"/>
                  <a:gd name="T71" fmla="*/ 240 h 822"/>
                  <a:gd name="T72" fmla="*/ 110 w 872"/>
                  <a:gd name="T73" fmla="*/ 309 h 822"/>
                  <a:gd name="T74" fmla="*/ 133 w 872"/>
                  <a:gd name="T75" fmla="*/ 390 h 822"/>
                  <a:gd name="T76" fmla="*/ 198 w 872"/>
                  <a:gd name="T77" fmla="*/ 442 h 822"/>
                  <a:gd name="T78" fmla="*/ 269 w 872"/>
                  <a:gd name="T79" fmla="*/ 453 h 822"/>
                  <a:gd name="T80" fmla="*/ 346 w 872"/>
                  <a:gd name="T81" fmla="*/ 422 h 822"/>
                  <a:gd name="T82" fmla="*/ 392 w 872"/>
                  <a:gd name="T83" fmla="*/ 353 h 822"/>
                  <a:gd name="T84" fmla="*/ 396 w 872"/>
                  <a:gd name="T85" fmla="*/ 280 h 822"/>
                  <a:gd name="T86" fmla="*/ 357 w 872"/>
                  <a:gd name="T87" fmla="*/ 207 h 822"/>
                  <a:gd name="T88" fmla="*/ 284 w 872"/>
                  <a:gd name="T89" fmla="*/ 167 h 822"/>
                  <a:gd name="T90" fmla="*/ 513 w 872"/>
                  <a:gd name="T91" fmla="*/ 745 h 822"/>
                  <a:gd name="T92" fmla="*/ 478 w 872"/>
                  <a:gd name="T93" fmla="*/ 613 h 822"/>
                  <a:gd name="T94" fmla="*/ 403 w 872"/>
                  <a:gd name="T95" fmla="*/ 526 h 822"/>
                  <a:gd name="T96" fmla="*/ 163 w 872"/>
                  <a:gd name="T97" fmla="*/ 495 h 822"/>
                  <a:gd name="T98" fmla="*/ 71 w 872"/>
                  <a:gd name="T99" fmla="*/ 559 h 822"/>
                  <a:gd name="T100" fmla="*/ 12 w 872"/>
                  <a:gd name="T101" fmla="*/ 672 h 822"/>
                  <a:gd name="T102" fmla="*/ 35 w 872"/>
                  <a:gd name="T103" fmla="*/ 784 h 822"/>
                  <a:gd name="T104" fmla="*/ 234 w 872"/>
                  <a:gd name="T105" fmla="*/ 822 h 822"/>
                  <a:gd name="T106" fmla="*/ 423 w 872"/>
                  <a:gd name="T107" fmla="*/ 801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72" h="822">
                    <a:moveTo>
                      <a:pt x="405" y="0"/>
                    </a:moveTo>
                    <a:lnTo>
                      <a:pt x="774" y="0"/>
                    </a:lnTo>
                    <a:lnTo>
                      <a:pt x="774" y="0"/>
                    </a:lnTo>
                    <a:lnTo>
                      <a:pt x="793" y="2"/>
                    </a:lnTo>
                    <a:lnTo>
                      <a:pt x="811" y="9"/>
                    </a:lnTo>
                    <a:lnTo>
                      <a:pt x="828" y="17"/>
                    </a:lnTo>
                    <a:lnTo>
                      <a:pt x="843" y="29"/>
                    </a:lnTo>
                    <a:lnTo>
                      <a:pt x="843" y="29"/>
                    </a:lnTo>
                    <a:lnTo>
                      <a:pt x="855" y="44"/>
                    </a:lnTo>
                    <a:lnTo>
                      <a:pt x="866" y="61"/>
                    </a:lnTo>
                    <a:lnTo>
                      <a:pt x="870" y="79"/>
                    </a:lnTo>
                    <a:lnTo>
                      <a:pt x="872" y="100"/>
                    </a:lnTo>
                    <a:lnTo>
                      <a:pt x="872" y="307"/>
                    </a:lnTo>
                    <a:lnTo>
                      <a:pt x="872" y="307"/>
                    </a:lnTo>
                    <a:lnTo>
                      <a:pt x="870" y="326"/>
                    </a:lnTo>
                    <a:lnTo>
                      <a:pt x="866" y="344"/>
                    </a:lnTo>
                    <a:lnTo>
                      <a:pt x="855" y="361"/>
                    </a:lnTo>
                    <a:lnTo>
                      <a:pt x="843" y="376"/>
                    </a:lnTo>
                    <a:lnTo>
                      <a:pt x="843" y="376"/>
                    </a:lnTo>
                    <a:lnTo>
                      <a:pt x="828" y="388"/>
                    </a:lnTo>
                    <a:lnTo>
                      <a:pt x="811" y="399"/>
                    </a:lnTo>
                    <a:lnTo>
                      <a:pt x="793" y="403"/>
                    </a:lnTo>
                    <a:lnTo>
                      <a:pt x="774" y="405"/>
                    </a:lnTo>
                    <a:lnTo>
                      <a:pt x="565" y="405"/>
                    </a:lnTo>
                    <a:lnTo>
                      <a:pt x="463" y="497"/>
                    </a:lnTo>
                    <a:lnTo>
                      <a:pt x="455" y="490"/>
                    </a:lnTo>
                    <a:lnTo>
                      <a:pt x="455" y="490"/>
                    </a:lnTo>
                    <a:lnTo>
                      <a:pt x="428" y="472"/>
                    </a:lnTo>
                    <a:lnTo>
                      <a:pt x="444" y="405"/>
                    </a:lnTo>
                    <a:lnTo>
                      <a:pt x="434" y="405"/>
                    </a:lnTo>
                    <a:lnTo>
                      <a:pt x="434" y="405"/>
                    </a:lnTo>
                    <a:lnTo>
                      <a:pt x="444" y="384"/>
                    </a:lnTo>
                    <a:lnTo>
                      <a:pt x="453" y="361"/>
                    </a:lnTo>
                    <a:lnTo>
                      <a:pt x="473" y="361"/>
                    </a:lnTo>
                    <a:lnTo>
                      <a:pt x="501" y="361"/>
                    </a:lnTo>
                    <a:lnTo>
                      <a:pt x="494" y="388"/>
                    </a:lnTo>
                    <a:lnTo>
                      <a:pt x="488" y="415"/>
                    </a:lnTo>
                    <a:lnTo>
                      <a:pt x="542" y="367"/>
                    </a:lnTo>
                    <a:lnTo>
                      <a:pt x="549" y="361"/>
                    </a:lnTo>
                    <a:lnTo>
                      <a:pt x="557" y="361"/>
                    </a:lnTo>
                    <a:lnTo>
                      <a:pt x="774" y="361"/>
                    </a:lnTo>
                    <a:lnTo>
                      <a:pt x="774" y="361"/>
                    </a:lnTo>
                    <a:lnTo>
                      <a:pt x="784" y="361"/>
                    </a:lnTo>
                    <a:lnTo>
                      <a:pt x="795" y="357"/>
                    </a:lnTo>
                    <a:lnTo>
                      <a:pt x="803" y="353"/>
                    </a:lnTo>
                    <a:lnTo>
                      <a:pt x="811" y="344"/>
                    </a:lnTo>
                    <a:lnTo>
                      <a:pt x="811" y="344"/>
                    </a:lnTo>
                    <a:lnTo>
                      <a:pt x="820" y="336"/>
                    </a:lnTo>
                    <a:lnTo>
                      <a:pt x="824" y="328"/>
                    </a:lnTo>
                    <a:lnTo>
                      <a:pt x="828" y="317"/>
                    </a:lnTo>
                    <a:lnTo>
                      <a:pt x="828" y="307"/>
                    </a:lnTo>
                    <a:lnTo>
                      <a:pt x="828" y="100"/>
                    </a:lnTo>
                    <a:lnTo>
                      <a:pt x="828" y="100"/>
                    </a:lnTo>
                    <a:lnTo>
                      <a:pt x="828" y="90"/>
                    </a:lnTo>
                    <a:lnTo>
                      <a:pt x="824" y="79"/>
                    </a:lnTo>
                    <a:lnTo>
                      <a:pt x="820" y="69"/>
                    </a:lnTo>
                    <a:lnTo>
                      <a:pt x="811" y="61"/>
                    </a:lnTo>
                    <a:lnTo>
                      <a:pt x="811" y="61"/>
                    </a:lnTo>
                    <a:lnTo>
                      <a:pt x="803" y="54"/>
                    </a:lnTo>
                    <a:lnTo>
                      <a:pt x="795" y="50"/>
                    </a:lnTo>
                    <a:lnTo>
                      <a:pt x="784" y="46"/>
                    </a:lnTo>
                    <a:lnTo>
                      <a:pt x="774" y="44"/>
                    </a:lnTo>
                    <a:lnTo>
                      <a:pt x="405" y="44"/>
                    </a:lnTo>
                    <a:lnTo>
                      <a:pt x="405" y="44"/>
                    </a:lnTo>
                    <a:lnTo>
                      <a:pt x="394" y="46"/>
                    </a:lnTo>
                    <a:lnTo>
                      <a:pt x="384" y="50"/>
                    </a:lnTo>
                    <a:lnTo>
                      <a:pt x="375" y="54"/>
                    </a:lnTo>
                    <a:lnTo>
                      <a:pt x="367" y="61"/>
                    </a:lnTo>
                    <a:lnTo>
                      <a:pt x="367" y="61"/>
                    </a:lnTo>
                    <a:lnTo>
                      <a:pt x="361" y="69"/>
                    </a:lnTo>
                    <a:lnTo>
                      <a:pt x="355" y="79"/>
                    </a:lnTo>
                    <a:lnTo>
                      <a:pt x="352" y="90"/>
                    </a:lnTo>
                    <a:lnTo>
                      <a:pt x="350" y="100"/>
                    </a:lnTo>
                    <a:lnTo>
                      <a:pt x="350" y="130"/>
                    </a:lnTo>
                    <a:lnTo>
                      <a:pt x="350" y="130"/>
                    </a:lnTo>
                    <a:lnTo>
                      <a:pt x="330" y="119"/>
                    </a:lnTo>
                    <a:lnTo>
                      <a:pt x="307" y="111"/>
                    </a:lnTo>
                    <a:lnTo>
                      <a:pt x="307" y="100"/>
                    </a:lnTo>
                    <a:lnTo>
                      <a:pt x="307" y="100"/>
                    </a:lnTo>
                    <a:lnTo>
                      <a:pt x="309" y="79"/>
                    </a:lnTo>
                    <a:lnTo>
                      <a:pt x="315" y="61"/>
                    </a:lnTo>
                    <a:lnTo>
                      <a:pt x="323" y="44"/>
                    </a:lnTo>
                    <a:lnTo>
                      <a:pt x="336" y="29"/>
                    </a:lnTo>
                    <a:lnTo>
                      <a:pt x="336" y="29"/>
                    </a:lnTo>
                    <a:lnTo>
                      <a:pt x="350" y="17"/>
                    </a:lnTo>
                    <a:lnTo>
                      <a:pt x="367" y="9"/>
                    </a:lnTo>
                    <a:lnTo>
                      <a:pt x="386" y="2"/>
                    </a:lnTo>
                    <a:lnTo>
                      <a:pt x="405" y="0"/>
                    </a:lnTo>
                    <a:lnTo>
                      <a:pt x="405" y="0"/>
                    </a:lnTo>
                    <a:close/>
                    <a:moveTo>
                      <a:pt x="703" y="167"/>
                    </a:moveTo>
                    <a:lnTo>
                      <a:pt x="703" y="167"/>
                    </a:lnTo>
                    <a:lnTo>
                      <a:pt x="697" y="167"/>
                    </a:lnTo>
                    <a:lnTo>
                      <a:pt x="688" y="169"/>
                    </a:lnTo>
                    <a:lnTo>
                      <a:pt x="684" y="171"/>
                    </a:lnTo>
                    <a:lnTo>
                      <a:pt x="678" y="175"/>
                    </a:lnTo>
                    <a:lnTo>
                      <a:pt x="674" y="182"/>
                    </a:lnTo>
                    <a:lnTo>
                      <a:pt x="670" y="188"/>
                    </a:lnTo>
                    <a:lnTo>
                      <a:pt x="667" y="194"/>
                    </a:lnTo>
                    <a:lnTo>
                      <a:pt x="667" y="203"/>
                    </a:lnTo>
                    <a:lnTo>
                      <a:pt x="667" y="203"/>
                    </a:lnTo>
                    <a:lnTo>
                      <a:pt x="667" y="209"/>
                    </a:lnTo>
                    <a:lnTo>
                      <a:pt x="670" y="215"/>
                    </a:lnTo>
                    <a:lnTo>
                      <a:pt x="674" y="221"/>
                    </a:lnTo>
                    <a:lnTo>
                      <a:pt x="678" y="228"/>
                    </a:lnTo>
                    <a:lnTo>
                      <a:pt x="684" y="232"/>
                    </a:lnTo>
                    <a:lnTo>
                      <a:pt x="688" y="234"/>
                    </a:lnTo>
                    <a:lnTo>
                      <a:pt x="697" y="236"/>
                    </a:lnTo>
                    <a:lnTo>
                      <a:pt x="703" y="238"/>
                    </a:lnTo>
                    <a:lnTo>
                      <a:pt x="703" y="238"/>
                    </a:lnTo>
                    <a:lnTo>
                      <a:pt x="709" y="236"/>
                    </a:lnTo>
                    <a:lnTo>
                      <a:pt x="718" y="234"/>
                    </a:lnTo>
                    <a:lnTo>
                      <a:pt x="724" y="232"/>
                    </a:lnTo>
                    <a:lnTo>
                      <a:pt x="728" y="228"/>
                    </a:lnTo>
                    <a:lnTo>
                      <a:pt x="732" y="221"/>
                    </a:lnTo>
                    <a:lnTo>
                      <a:pt x="736" y="215"/>
                    </a:lnTo>
                    <a:lnTo>
                      <a:pt x="738" y="209"/>
                    </a:lnTo>
                    <a:lnTo>
                      <a:pt x="738" y="203"/>
                    </a:lnTo>
                    <a:lnTo>
                      <a:pt x="738" y="203"/>
                    </a:lnTo>
                    <a:lnTo>
                      <a:pt x="738" y="194"/>
                    </a:lnTo>
                    <a:lnTo>
                      <a:pt x="736" y="188"/>
                    </a:lnTo>
                    <a:lnTo>
                      <a:pt x="732" y="182"/>
                    </a:lnTo>
                    <a:lnTo>
                      <a:pt x="728" y="175"/>
                    </a:lnTo>
                    <a:lnTo>
                      <a:pt x="724" y="171"/>
                    </a:lnTo>
                    <a:lnTo>
                      <a:pt x="718" y="169"/>
                    </a:lnTo>
                    <a:lnTo>
                      <a:pt x="709" y="167"/>
                    </a:lnTo>
                    <a:lnTo>
                      <a:pt x="703" y="167"/>
                    </a:lnTo>
                    <a:lnTo>
                      <a:pt x="703" y="167"/>
                    </a:lnTo>
                    <a:close/>
                    <a:moveTo>
                      <a:pt x="590" y="167"/>
                    </a:moveTo>
                    <a:lnTo>
                      <a:pt x="590" y="167"/>
                    </a:lnTo>
                    <a:lnTo>
                      <a:pt x="584" y="167"/>
                    </a:lnTo>
                    <a:lnTo>
                      <a:pt x="576" y="169"/>
                    </a:lnTo>
                    <a:lnTo>
                      <a:pt x="571" y="171"/>
                    </a:lnTo>
                    <a:lnTo>
                      <a:pt x="565" y="175"/>
                    </a:lnTo>
                    <a:lnTo>
                      <a:pt x="561" y="182"/>
                    </a:lnTo>
                    <a:lnTo>
                      <a:pt x="557" y="188"/>
                    </a:lnTo>
                    <a:lnTo>
                      <a:pt x="555" y="194"/>
                    </a:lnTo>
                    <a:lnTo>
                      <a:pt x="555" y="203"/>
                    </a:lnTo>
                    <a:lnTo>
                      <a:pt x="555" y="203"/>
                    </a:lnTo>
                    <a:lnTo>
                      <a:pt x="555" y="209"/>
                    </a:lnTo>
                    <a:lnTo>
                      <a:pt x="557" y="215"/>
                    </a:lnTo>
                    <a:lnTo>
                      <a:pt x="561" y="221"/>
                    </a:lnTo>
                    <a:lnTo>
                      <a:pt x="565" y="228"/>
                    </a:lnTo>
                    <a:lnTo>
                      <a:pt x="571" y="232"/>
                    </a:lnTo>
                    <a:lnTo>
                      <a:pt x="576" y="234"/>
                    </a:lnTo>
                    <a:lnTo>
                      <a:pt x="584" y="236"/>
                    </a:lnTo>
                    <a:lnTo>
                      <a:pt x="590" y="238"/>
                    </a:lnTo>
                    <a:lnTo>
                      <a:pt x="590" y="238"/>
                    </a:lnTo>
                    <a:lnTo>
                      <a:pt x="599" y="236"/>
                    </a:lnTo>
                    <a:lnTo>
                      <a:pt x="605" y="234"/>
                    </a:lnTo>
                    <a:lnTo>
                      <a:pt x="611" y="232"/>
                    </a:lnTo>
                    <a:lnTo>
                      <a:pt x="615" y="228"/>
                    </a:lnTo>
                    <a:lnTo>
                      <a:pt x="619" y="221"/>
                    </a:lnTo>
                    <a:lnTo>
                      <a:pt x="624" y="215"/>
                    </a:lnTo>
                    <a:lnTo>
                      <a:pt x="626" y="209"/>
                    </a:lnTo>
                    <a:lnTo>
                      <a:pt x="626" y="203"/>
                    </a:lnTo>
                    <a:lnTo>
                      <a:pt x="626" y="203"/>
                    </a:lnTo>
                    <a:lnTo>
                      <a:pt x="626" y="194"/>
                    </a:lnTo>
                    <a:lnTo>
                      <a:pt x="624" y="188"/>
                    </a:lnTo>
                    <a:lnTo>
                      <a:pt x="619" y="182"/>
                    </a:lnTo>
                    <a:lnTo>
                      <a:pt x="615" y="175"/>
                    </a:lnTo>
                    <a:lnTo>
                      <a:pt x="611" y="171"/>
                    </a:lnTo>
                    <a:lnTo>
                      <a:pt x="605" y="169"/>
                    </a:lnTo>
                    <a:lnTo>
                      <a:pt x="599" y="167"/>
                    </a:lnTo>
                    <a:lnTo>
                      <a:pt x="590" y="167"/>
                    </a:lnTo>
                    <a:lnTo>
                      <a:pt x="590" y="167"/>
                    </a:lnTo>
                    <a:close/>
                    <a:moveTo>
                      <a:pt x="480" y="167"/>
                    </a:moveTo>
                    <a:lnTo>
                      <a:pt x="480" y="167"/>
                    </a:lnTo>
                    <a:lnTo>
                      <a:pt x="473" y="167"/>
                    </a:lnTo>
                    <a:lnTo>
                      <a:pt x="467" y="169"/>
                    </a:lnTo>
                    <a:lnTo>
                      <a:pt x="461" y="171"/>
                    </a:lnTo>
                    <a:lnTo>
                      <a:pt x="455" y="175"/>
                    </a:lnTo>
                    <a:lnTo>
                      <a:pt x="450" y="182"/>
                    </a:lnTo>
                    <a:lnTo>
                      <a:pt x="448" y="188"/>
                    </a:lnTo>
                    <a:lnTo>
                      <a:pt x="446" y="194"/>
                    </a:lnTo>
                    <a:lnTo>
                      <a:pt x="444" y="203"/>
                    </a:lnTo>
                    <a:lnTo>
                      <a:pt x="444" y="203"/>
                    </a:lnTo>
                    <a:lnTo>
                      <a:pt x="446" y="209"/>
                    </a:lnTo>
                    <a:lnTo>
                      <a:pt x="448" y="215"/>
                    </a:lnTo>
                    <a:lnTo>
                      <a:pt x="450" y="221"/>
                    </a:lnTo>
                    <a:lnTo>
                      <a:pt x="455" y="228"/>
                    </a:lnTo>
                    <a:lnTo>
                      <a:pt x="461" y="232"/>
                    </a:lnTo>
                    <a:lnTo>
                      <a:pt x="467" y="234"/>
                    </a:lnTo>
                    <a:lnTo>
                      <a:pt x="473" y="236"/>
                    </a:lnTo>
                    <a:lnTo>
                      <a:pt x="480" y="238"/>
                    </a:lnTo>
                    <a:lnTo>
                      <a:pt x="480" y="238"/>
                    </a:lnTo>
                    <a:lnTo>
                      <a:pt x="488" y="236"/>
                    </a:lnTo>
                    <a:lnTo>
                      <a:pt x="494" y="234"/>
                    </a:lnTo>
                    <a:lnTo>
                      <a:pt x="501" y="232"/>
                    </a:lnTo>
                    <a:lnTo>
                      <a:pt x="505" y="228"/>
                    </a:lnTo>
                    <a:lnTo>
                      <a:pt x="509" y="221"/>
                    </a:lnTo>
                    <a:lnTo>
                      <a:pt x="513" y="215"/>
                    </a:lnTo>
                    <a:lnTo>
                      <a:pt x="515" y="209"/>
                    </a:lnTo>
                    <a:lnTo>
                      <a:pt x="515" y="203"/>
                    </a:lnTo>
                    <a:lnTo>
                      <a:pt x="515" y="203"/>
                    </a:lnTo>
                    <a:lnTo>
                      <a:pt x="515" y="194"/>
                    </a:lnTo>
                    <a:lnTo>
                      <a:pt x="513" y="188"/>
                    </a:lnTo>
                    <a:lnTo>
                      <a:pt x="509" y="182"/>
                    </a:lnTo>
                    <a:lnTo>
                      <a:pt x="505" y="175"/>
                    </a:lnTo>
                    <a:lnTo>
                      <a:pt x="501" y="171"/>
                    </a:lnTo>
                    <a:lnTo>
                      <a:pt x="494" y="169"/>
                    </a:lnTo>
                    <a:lnTo>
                      <a:pt x="488" y="167"/>
                    </a:lnTo>
                    <a:lnTo>
                      <a:pt x="480" y="167"/>
                    </a:lnTo>
                    <a:lnTo>
                      <a:pt x="480" y="167"/>
                    </a:lnTo>
                    <a:close/>
                    <a:moveTo>
                      <a:pt x="254" y="165"/>
                    </a:moveTo>
                    <a:lnTo>
                      <a:pt x="254" y="165"/>
                    </a:lnTo>
                    <a:lnTo>
                      <a:pt x="240" y="165"/>
                    </a:lnTo>
                    <a:lnTo>
                      <a:pt x="225" y="167"/>
                    </a:lnTo>
                    <a:lnTo>
                      <a:pt x="211" y="171"/>
                    </a:lnTo>
                    <a:lnTo>
                      <a:pt x="198" y="175"/>
                    </a:lnTo>
                    <a:lnTo>
                      <a:pt x="186" y="182"/>
                    </a:lnTo>
                    <a:lnTo>
                      <a:pt x="173" y="190"/>
                    </a:lnTo>
                    <a:lnTo>
                      <a:pt x="163" y="198"/>
                    </a:lnTo>
                    <a:lnTo>
                      <a:pt x="152" y="207"/>
                    </a:lnTo>
                    <a:lnTo>
                      <a:pt x="142" y="217"/>
                    </a:lnTo>
                    <a:lnTo>
                      <a:pt x="133" y="228"/>
                    </a:lnTo>
                    <a:lnTo>
                      <a:pt x="127" y="240"/>
                    </a:lnTo>
                    <a:lnTo>
                      <a:pt x="121" y="253"/>
                    </a:lnTo>
                    <a:lnTo>
                      <a:pt x="117" y="265"/>
                    </a:lnTo>
                    <a:lnTo>
                      <a:pt x="113" y="280"/>
                    </a:lnTo>
                    <a:lnTo>
                      <a:pt x="110" y="294"/>
                    </a:lnTo>
                    <a:lnTo>
                      <a:pt x="110" y="309"/>
                    </a:lnTo>
                    <a:lnTo>
                      <a:pt x="110" y="309"/>
                    </a:lnTo>
                    <a:lnTo>
                      <a:pt x="110" y="323"/>
                    </a:lnTo>
                    <a:lnTo>
                      <a:pt x="113" y="338"/>
                    </a:lnTo>
                    <a:lnTo>
                      <a:pt x="117" y="353"/>
                    </a:lnTo>
                    <a:lnTo>
                      <a:pt x="121" y="365"/>
                    </a:lnTo>
                    <a:lnTo>
                      <a:pt x="127" y="378"/>
                    </a:lnTo>
                    <a:lnTo>
                      <a:pt x="133" y="390"/>
                    </a:lnTo>
                    <a:lnTo>
                      <a:pt x="142" y="401"/>
                    </a:lnTo>
                    <a:lnTo>
                      <a:pt x="152" y="411"/>
                    </a:lnTo>
                    <a:lnTo>
                      <a:pt x="163" y="422"/>
                    </a:lnTo>
                    <a:lnTo>
                      <a:pt x="173" y="430"/>
                    </a:lnTo>
                    <a:lnTo>
                      <a:pt x="186" y="436"/>
                    </a:lnTo>
                    <a:lnTo>
                      <a:pt x="198" y="442"/>
                    </a:lnTo>
                    <a:lnTo>
                      <a:pt x="211" y="447"/>
                    </a:lnTo>
                    <a:lnTo>
                      <a:pt x="225" y="451"/>
                    </a:lnTo>
                    <a:lnTo>
                      <a:pt x="240" y="453"/>
                    </a:lnTo>
                    <a:lnTo>
                      <a:pt x="254" y="455"/>
                    </a:lnTo>
                    <a:lnTo>
                      <a:pt x="254" y="455"/>
                    </a:lnTo>
                    <a:lnTo>
                      <a:pt x="269" y="453"/>
                    </a:lnTo>
                    <a:lnTo>
                      <a:pt x="284" y="451"/>
                    </a:lnTo>
                    <a:lnTo>
                      <a:pt x="298" y="447"/>
                    </a:lnTo>
                    <a:lnTo>
                      <a:pt x="311" y="442"/>
                    </a:lnTo>
                    <a:lnTo>
                      <a:pt x="323" y="436"/>
                    </a:lnTo>
                    <a:lnTo>
                      <a:pt x="336" y="430"/>
                    </a:lnTo>
                    <a:lnTo>
                      <a:pt x="346" y="422"/>
                    </a:lnTo>
                    <a:lnTo>
                      <a:pt x="357" y="411"/>
                    </a:lnTo>
                    <a:lnTo>
                      <a:pt x="367" y="401"/>
                    </a:lnTo>
                    <a:lnTo>
                      <a:pt x="375" y="390"/>
                    </a:lnTo>
                    <a:lnTo>
                      <a:pt x="382" y="378"/>
                    </a:lnTo>
                    <a:lnTo>
                      <a:pt x="388" y="365"/>
                    </a:lnTo>
                    <a:lnTo>
                      <a:pt x="392" y="353"/>
                    </a:lnTo>
                    <a:lnTo>
                      <a:pt x="396" y="338"/>
                    </a:lnTo>
                    <a:lnTo>
                      <a:pt x="398" y="323"/>
                    </a:lnTo>
                    <a:lnTo>
                      <a:pt x="400" y="309"/>
                    </a:lnTo>
                    <a:lnTo>
                      <a:pt x="400" y="309"/>
                    </a:lnTo>
                    <a:lnTo>
                      <a:pt x="398" y="294"/>
                    </a:lnTo>
                    <a:lnTo>
                      <a:pt x="396" y="280"/>
                    </a:lnTo>
                    <a:lnTo>
                      <a:pt x="392" y="265"/>
                    </a:lnTo>
                    <a:lnTo>
                      <a:pt x="388" y="253"/>
                    </a:lnTo>
                    <a:lnTo>
                      <a:pt x="382" y="240"/>
                    </a:lnTo>
                    <a:lnTo>
                      <a:pt x="375" y="228"/>
                    </a:lnTo>
                    <a:lnTo>
                      <a:pt x="367" y="217"/>
                    </a:lnTo>
                    <a:lnTo>
                      <a:pt x="357" y="207"/>
                    </a:lnTo>
                    <a:lnTo>
                      <a:pt x="346" y="198"/>
                    </a:lnTo>
                    <a:lnTo>
                      <a:pt x="336" y="190"/>
                    </a:lnTo>
                    <a:lnTo>
                      <a:pt x="323" y="182"/>
                    </a:lnTo>
                    <a:lnTo>
                      <a:pt x="311" y="175"/>
                    </a:lnTo>
                    <a:lnTo>
                      <a:pt x="298" y="171"/>
                    </a:lnTo>
                    <a:lnTo>
                      <a:pt x="284" y="167"/>
                    </a:lnTo>
                    <a:lnTo>
                      <a:pt x="269" y="165"/>
                    </a:lnTo>
                    <a:lnTo>
                      <a:pt x="254" y="165"/>
                    </a:lnTo>
                    <a:lnTo>
                      <a:pt x="254" y="165"/>
                    </a:lnTo>
                    <a:close/>
                    <a:moveTo>
                      <a:pt x="515" y="772"/>
                    </a:moveTo>
                    <a:lnTo>
                      <a:pt x="515" y="772"/>
                    </a:lnTo>
                    <a:lnTo>
                      <a:pt x="513" y="745"/>
                    </a:lnTo>
                    <a:lnTo>
                      <a:pt x="511" y="720"/>
                    </a:lnTo>
                    <a:lnTo>
                      <a:pt x="507" y="697"/>
                    </a:lnTo>
                    <a:lnTo>
                      <a:pt x="501" y="674"/>
                    </a:lnTo>
                    <a:lnTo>
                      <a:pt x="494" y="653"/>
                    </a:lnTo>
                    <a:lnTo>
                      <a:pt x="486" y="632"/>
                    </a:lnTo>
                    <a:lnTo>
                      <a:pt x="478" y="613"/>
                    </a:lnTo>
                    <a:lnTo>
                      <a:pt x="467" y="595"/>
                    </a:lnTo>
                    <a:lnTo>
                      <a:pt x="457" y="578"/>
                    </a:lnTo>
                    <a:lnTo>
                      <a:pt x="444" y="563"/>
                    </a:lnTo>
                    <a:lnTo>
                      <a:pt x="430" y="549"/>
                    </a:lnTo>
                    <a:lnTo>
                      <a:pt x="417" y="536"/>
                    </a:lnTo>
                    <a:lnTo>
                      <a:pt x="403" y="526"/>
                    </a:lnTo>
                    <a:lnTo>
                      <a:pt x="388" y="515"/>
                    </a:lnTo>
                    <a:lnTo>
                      <a:pt x="371" y="507"/>
                    </a:lnTo>
                    <a:lnTo>
                      <a:pt x="355" y="499"/>
                    </a:lnTo>
                    <a:lnTo>
                      <a:pt x="256" y="651"/>
                    </a:lnTo>
                    <a:lnTo>
                      <a:pt x="163" y="495"/>
                    </a:lnTo>
                    <a:lnTo>
                      <a:pt x="163" y="495"/>
                    </a:lnTo>
                    <a:lnTo>
                      <a:pt x="146" y="503"/>
                    </a:lnTo>
                    <a:lnTo>
                      <a:pt x="129" y="511"/>
                    </a:lnTo>
                    <a:lnTo>
                      <a:pt x="115" y="522"/>
                    </a:lnTo>
                    <a:lnTo>
                      <a:pt x="100" y="532"/>
                    </a:lnTo>
                    <a:lnTo>
                      <a:pt x="85" y="545"/>
                    </a:lnTo>
                    <a:lnTo>
                      <a:pt x="71" y="559"/>
                    </a:lnTo>
                    <a:lnTo>
                      <a:pt x="58" y="574"/>
                    </a:lnTo>
                    <a:lnTo>
                      <a:pt x="48" y="590"/>
                    </a:lnTo>
                    <a:lnTo>
                      <a:pt x="37" y="609"/>
                    </a:lnTo>
                    <a:lnTo>
                      <a:pt x="27" y="628"/>
                    </a:lnTo>
                    <a:lnTo>
                      <a:pt x="19" y="649"/>
                    </a:lnTo>
                    <a:lnTo>
                      <a:pt x="12" y="672"/>
                    </a:lnTo>
                    <a:lnTo>
                      <a:pt x="8" y="695"/>
                    </a:lnTo>
                    <a:lnTo>
                      <a:pt x="4" y="718"/>
                    </a:lnTo>
                    <a:lnTo>
                      <a:pt x="2" y="745"/>
                    </a:lnTo>
                    <a:lnTo>
                      <a:pt x="0" y="772"/>
                    </a:lnTo>
                    <a:lnTo>
                      <a:pt x="0" y="772"/>
                    </a:lnTo>
                    <a:lnTo>
                      <a:pt x="35" y="784"/>
                    </a:lnTo>
                    <a:lnTo>
                      <a:pt x="69" y="795"/>
                    </a:lnTo>
                    <a:lnTo>
                      <a:pt x="102" y="803"/>
                    </a:lnTo>
                    <a:lnTo>
                      <a:pt x="136" y="809"/>
                    </a:lnTo>
                    <a:lnTo>
                      <a:pt x="169" y="816"/>
                    </a:lnTo>
                    <a:lnTo>
                      <a:pt x="200" y="820"/>
                    </a:lnTo>
                    <a:lnTo>
                      <a:pt x="234" y="822"/>
                    </a:lnTo>
                    <a:lnTo>
                      <a:pt x="265" y="822"/>
                    </a:lnTo>
                    <a:lnTo>
                      <a:pt x="296" y="820"/>
                    </a:lnTo>
                    <a:lnTo>
                      <a:pt x="330" y="818"/>
                    </a:lnTo>
                    <a:lnTo>
                      <a:pt x="361" y="814"/>
                    </a:lnTo>
                    <a:lnTo>
                      <a:pt x="392" y="809"/>
                    </a:lnTo>
                    <a:lnTo>
                      <a:pt x="423" y="801"/>
                    </a:lnTo>
                    <a:lnTo>
                      <a:pt x="453" y="793"/>
                    </a:lnTo>
                    <a:lnTo>
                      <a:pt x="484" y="782"/>
                    </a:lnTo>
                    <a:lnTo>
                      <a:pt x="515" y="772"/>
                    </a:lnTo>
                    <a:lnTo>
                      <a:pt x="515" y="772"/>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
            <p:nvSpPr>
              <p:cNvPr id="38" name="文本框 37">
                <a:extLst>
                  <a:ext uri="{FF2B5EF4-FFF2-40B4-BE49-F238E27FC236}">
                    <a16:creationId xmlns:a16="http://schemas.microsoft.com/office/drawing/2014/main" id="{5FDB2ECE-FFB3-4691-A628-E4A08ABFCBF4}"/>
                  </a:ext>
                </a:extLst>
              </p:cNvPr>
              <p:cNvSpPr txBox="1"/>
              <p:nvPr/>
            </p:nvSpPr>
            <p:spPr>
              <a:xfrm>
                <a:off x="1481114" y="1466464"/>
                <a:ext cx="544285" cy="246221"/>
              </a:xfrm>
              <a:prstGeom prst="rect">
                <a:avLst/>
              </a:prstGeom>
              <a:noFill/>
            </p:spPr>
            <p:txBody>
              <a:bodyPr wrap="square" rtlCol="0">
                <a:spAutoFit/>
              </a:bodyPr>
              <a:lstStyle/>
              <a:p>
                <a:r>
                  <a:rPr lang="en-US" altLang="zh-CN" sz="1000" dirty="0">
                    <a:solidFill>
                      <a:srgbClr val="0A4776"/>
                    </a:solidFill>
                    <a:latin typeface="微软雅黑" panose="020B0503020204020204" pitchFamily="34" charset="-122"/>
                    <a:ea typeface="微软雅黑" panose="020B0503020204020204" pitchFamily="34" charset="-122"/>
                  </a:rPr>
                  <a:t>Legal</a:t>
                </a:r>
                <a:endParaRPr lang="zh-CN" altLang="en-US" sz="1000" dirty="0">
                  <a:solidFill>
                    <a:srgbClr val="0A4776"/>
                  </a:solidFill>
                  <a:latin typeface="微软雅黑" panose="020B0503020204020204" pitchFamily="34" charset="-122"/>
                  <a:ea typeface="微软雅黑" panose="020B0503020204020204" pitchFamily="34" charset="-122"/>
                </a:endParaRPr>
              </a:p>
            </p:txBody>
          </p:sp>
        </p:grpSp>
        <p:grpSp>
          <p:nvGrpSpPr>
            <p:cNvPr id="39" name="组合 38">
              <a:extLst>
                <a:ext uri="{FF2B5EF4-FFF2-40B4-BE49-F238E27FC236}">
                  <a16:creationId xmlns:a16="http://schemas.microsoft.com/office/drawing/2014/main" id="{ACEBDEA7-9EA6-4287-899B-492BFEE99145}"/>
                </a:ext>
              </a:extLst>
            </p:cNvPr>
            <p:cNvGrpSpPr/>
            <p:nvPr/>
          </p:nvGrpSpPr>
          <p:grpSpPr>
            <a:xfrm>
              <a:off x="1154068" y="2197452"/>
              <a:ext cx="1367471" cy="748596"/>
              <a:chOff x="933450" y="964089"/>
              <a:chExt cx="1367471" cy="748596"/>
            </a:xfrm>
          </p:grpSpPr>
          <p:sp>
            <p:nvSpPr>
              <p:cNvPr id="40" name="PA_任意多边形 21">
                <a:extLst>
                  <a:ext uri="{FF2B5EF4-FFF2-40B4-BE49-F238E27FC236}">
                    <a16:creationId xmlns:a16="http://schemas.microsoft.com/office/drawing/2014/main" id="{3CE934CE-2523-4FAD-BCDA-20480264FA6F}"/>
                  </a:ext>
                </a:extLst>
              </p:cNvPr>
              <p:cNvSpPr>
                <a:spLocks noEditPoints="1"/>
              </p:cNvSpPr>
              <p:nvPr>
                <p:custDataLst>
                  <p:tags r:id="rId7"/>
                </p:custDataLst>
              </p:nvPr>
            </p:nvSpPr>
            <p:spPr bwMode="auto">
              <a:xfrm>
                <a:off x="933450" y="964089"/>
                <a:ext cx="819807" cy="748596"/>
              </a:xfrm>
              <a:custGeom>
                <a:avLst/>
                <a:gdLst>
                  <a:gd name="T0" fmla="*/ 828 w 872"/>
                  <a:gd name="T1" fmla="*/ 17 h 822"/>
                  <a:gd name="T2" fmla="*/ 872 w 872"/>
                  <a:gd name="T3" fmla="*/ 100 h 822"/>
                  <a:gd name="T4" fmla="*/ 843 w 872"/>
                  <a:gd name="T5" fmla="*/ 376 h 822"/>
                  <a:gd name="T6" fmla="*/ 565 w 872"/>
                  <a:gd name="T7" fmla="*/ 405 h 822"/>
                  <a:gd name="T8" fmla="*/ 434 w 872"/>
                  <a:gd name="T9" fmla="*/ 405 h 822"/>
                  <a:gd name="T10" fmla="*/ 494 w 872"/>
                  <a:gd name="T11" fmla="*/ 388 h 822"/>
                  <a:gd name="T12" fmla="*/ 774 w 872"/>
                  <a:gd name="T13" fmla="*/ 361 h 822"/>
                  <a:gd name="T14" fmla="*/ 820 w 872"/>
                  <a:gd name="T15" fmla="*/ 336 h 822"/>
                  <a:gd name="T16" fmla="*/ 828 w 872"/>
                  <a:gd name="T17" fmla="*/ 90 h 822"/>
                  <a:gd name="T18" fmla="*/ 795 w 872"/>
                  <a:gd name="T19" fmla="*/ 50 h 822"/>
                  <a:gd name="T20" fmla="*/ 384 w 872"/>
                  <a:gd name="T21" fmla="*/ 50 h 822"/>
                  <a:gd name="T22" fmla="*/ 352 w 872"/>
                  <a:gd name="T23" fmla="*/ 90 h 822"/>
                  <a:gd name="T24" fmla="*/ 307 w 872"/>
                  <a:gd name="T25" fmla="*/ 100 h 822"/>
                  <a:gd name="T26" fmla="*/ 336 w 872"/>
                  <a:gd name="T27" fmla="*/ 29 h 822"/>
                  <a:gd name="T28" fmla="*/ 703 w 872"/>
                  <a:gd name="T29" fmla="*/ 167 h 822"/>
                  <a:gd name="T30" fmla="*/ 674 w 872"/>
                  <a:gd name="T31" fmla="*/ 182 h 822"/>
                  <a:gd name="T32" fmla="*/ 670 w 872"/>
                  <a:gd name="T33" fmla="*/ 215 h 822"/>
                  <a:gd name="T34" fmla="*/ 703 w 872"/>
                  <a:gd name="T35" fmla="*/ 238 h 822"/>
                  <a:gd name="T36" fmla="*/ 732 w 872"/>
                  <a:gd name="T37" fmla="*/ 221 h 822"/>
                  <a:gd name="T38" fmla="*/ 736 w 872"/>
                  <a:gd name="T39" fmla="*/ 188 h 822"/>
                  <a:gd name="T40" fmla="*/ 703 w 872"/>
                  <a:gd name="T41" fmla="*/ 167 h 822"/>
                  <a:gd name="T42" fmla="*/ 571 w 872"/>
                  <a:gd name="T43" fmla="*/ 171 h 822"/>
                  <a:gd name="T44" fmla="*/ 555 w 872"/>
                  <a:gd name="T45" fmla="*/ 203 h 822"/>
                  <a:gd name="T46" fmla="*/ 576 w 872"/>
                  <a:gd name="T47" fmla="*/ 234 h 822"/>
                  <a:gd name="T48" fmla="*/ 611 w 872"/>
                  <a:gd name="T49" fmla="*/ 232 h 822"/>
                  <a:gd name="T50" fmla="*/ 626 w 872"/>
                  <a:gd name="T51" fmla="*/ 203 h 822"/>
                  <a:gd name="T52" fmla="*/ 605 w 872"/>
                  <a:gd name="T53" fmla="*/ 169 h 822"/>
                  <a:gd name="T54" fmla="*/ 473 w 872"/>
                  <a:gd name="T55" fmla="*/ 167 h 822"/>
                  <a:gd name="T56" fmla="*/ 446 w 872"/>
                  <a:gd name="T57" fmla="*/ 194 h 822"/>
                  <a:gd name="T58" fmla="*/ 455 w 872"/>
                  <a:gd name="T59" fmla="*/ 228 h 822"/>
                  <a:gd name="T60" fmla="*/ 488 w 872"/>
                  <a:gd name="T61" fmla="*/ 236 h 822"/>
                  <a:gd name="T62" fmla="*/ 515 w 872"/>
                  <a:gd name="T63" fmla="*/ 209 h 822"/>
                  <a:gd name="T64" fmla="*/ 505 w 872"/>
                  <a:gd name="T65" fmla="*/ 175 h 822"/>
                  <a:gd name="T66" fmla="*/ 254 w 872"/>
                  <a:gd name="T67" fmla="*/ 165 h 822"/>
                  <a:gd name="T68" fmla="*/ 186 w 872"/>
                  <a:gd name="T69" fmla="*/ 182 h 822"/>
                  <a:gd name="T70" fmla="*/ 127 w 872"/>
                  <a:gd name="T71" fmla="*/ 240 h 822"/>
                  <a:gd name="T72" fmla="*/ 110 w 872"/>
                  <a:gd name="T73" fmla="*/ 309 h 822"/>
                  <a:gd name="T74" fmla="*/ 133 w 872"/>
                  <a:gd name="T75" fmla="*/ 390 h 822"/>
                  <a:gd name="T76" fmla="*/ 198 w 872"/>
                  <a:gd name="T77" fmla="*/ 442 h 822"/>
                  <a:gd name="T78" fmla="*/ 269 w 872"/>
                  <a:gd name="T79" fmla="*/ 453 h 822"/>
                  <a:gd name="T80" fmla="*/ 346 w 872"/>
                  <a:gd name="T81" fmla="*/ 422 h 822"/>
                  <a:gd name="T82" fmla="*/ 392 w 872"/>
                  <a:gd name="T83" fmla="*/ 353 h 822"/>
                  <a:gd name="T84" fmla="*/ 396 w 872"/>
                  <a:gd name="T85" fmla="*/ 280 h 822"/>
                  <a:gd name="T86" fmla="*/ 357 w 872"/>
                  <a:gd name="T87" fmla="*/ 207 h 822"/>
                  <a:gd name="T88" fmla="*/ 284 w 872"/>
                  <a:gd name="T89" fmla="*/ 167 h 822"/>
                  <a:gd name="T90" fmla="*/ 513 w 872"/>
                  <a:gd name="T91" fmla="*/ 745 h 822"/>
                  <a:gd name="T92" fmla="*/ 478 w 872"/>
                  <a:gd name="T93" fmla="*/ 613 h 822"/>
                  <a:gd name="T94" fmla="*/ 403 w 872"/>
                  <a:gd name="T95" fmla="*/ 526 h 822"/>
                  <a:gd name="T96" fmla="*/ 163 w 872"/>
                  <a:gd name="T97" fmla="*/ 495 h 822"/>
                  <a:gd name="T98" fmla="*/ 71 w 872"/>
                  <a:gd name="T99" fmla="*/ 559 h 822"/>
                  <a:gd name="T100" fmla="*/ 12 w 872"/>
                  <a:gd name="T101" fmla="*/ 672 h 822"/>
                  <a:gd name="T102" fmla="*/ 35 w 872"/>
                  <a:gd name="T103" fmla="*/ 784 h 822"/>
                  <a:gd name="T104" fmla="*/ 234 w 872"/>
                  <a:gd name="T105" fmla="*/ 822 h 822"/>
                  <a:gd name="T106" fmla="*/ 423 w 872"/>
                  <a:gd name="T107" fmla="*/ 801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72" h="822">
                    <a:moveTo>
                      <a:pt x="405" y="0"/>
                    </a:moveTo>
                    <a:lnTo>
                      <a:pt x="774" y="0"/>
                    </a:lnTo>
                    <a:lnTo>
                      <a:pt x="774" y="0"/>
                    </a:lnTo>
                    <a:lnTo>
                      <a:pt x="793" y="2"/>
                    </a:lnTo>
                    <a:lnTo>
                      <a:pt x="811" y="9"/>
                    </a:lnTo>
                    <a:lnTo>
                      <a:pt x="828" y="17"/>
                    </a:lnTo>
                    <a:lnTo>
                      <a:pt x="843" y="29"/>
                    </a:lnTo>
                    <a:lnTo>
                      <a:pt x="843" y="29"/>
                    </a:lnTo>
                    <a:lnTo>
                      <a:pt x="855" y="44"/>
                    </a:lnTo>
                    <a:lnTo>
                      <a:pt x="866" y="61"/>
                    </a:lnTo>
                    <a:lnTo>
                      <a:pt x="870" y="79"/>
                    </a:lnTo>
                    <a:lnTo>
                      <a:pt x="872" y="100"/>
                    </a:lnTo>
                    <a:lnTo>
                      <a:pt x="872" y="307"/>
                    </a:lnTo>
                    <a:lnTo>
                      <a:pt x="872" y="307"/>
                    </a:lnTo>
                    <a:lnTo>
                      <a:pt x="870" y="326"/>
                    </a:lnTo>
                    <a:lnTo>
                      <a:pt x="866" y="344"/>
                    </a:lnTo>
                    <a:lnTo>
                      <a:pt x="855" y="361"/>
                    </a:lnTo>
                    <a:lnTo>
                      <a:pt x="843" y="376"/>
                    </a:lnTo>
                    <a:lnTo>
                      <a:pt x="843" y="376"/>
                    </a:lnTo>
                    <a:lnTo>
                      <a:pt x="828" y="388"/>
                    </a:lnTo>
                    <a:lnTo>
                      <a:pt x="811" y="399"/>
                    </a:lnTo>
                    <a:lnTo>
                      <a:pt x="793" y="403"/>
                    </a:lnTo>
                    <a:lnTo>
                      <a:pt x="774" y="405"/>
                    </a:lnTo>
                    <a:lnTo>
                      <a:pt x="565" y="405"/>
                    </a:lnTo>
                    <a:lnTo>
                      <a:pt x="463" y="497"/>
                    </a:lnTo>
                    <a:lnTo>
                      <a:pt x="455" y="490"/>
                    </a:lnTo>
                    <a:lnTo>
                      <a:pt x="455" y="490"/>
                    </a:lnTo>
                    <a:lnTo>
                      <a:pt x="428" y="472"/>
                    </a:lnTo>
                    <a:lnTo>
                      <a:pt x="444" y="405"/>
                    </a:lnTo>
                    <a:lnTo>
                      <a:pt x="434" y="405"/>
                    </a:lnTo>
                    <a:lnTo>
                      <a:pt x="434" y="405"/>
                    </a:lnTo>
                    <a:lnTo>
                      <a:pt x="444" y="384"/>
                    </a:lnTo>
                    <a:lnTo>
                      <a:pt x="453" y="361"/>
                    </a:lnTo>
                    <a:lnTo>
                      <a:pt x="473" y="361"/>
                    </a:lnTo>
                    <a:lnTo>
                      <a:pt x="501" y="361"/>
                    </a:lnTo>
                    <a:lnTo>
                      <a:pt x="494" y="388"/>
                    </a:lnTo>
                    <a:lnTo>
                      <a:pt x="488" y="415"/>
                    </a:lnTo>
                    <a:lnTo>
                      <a:pt x="542" y="367"/>
                    </a:lnTo>
                    <a:lnTo>
                      <a:pt x="549" y="361"/>
                    </a:lnTo>
                    <a:lnTo>
                      <a:pt x="557" y="361"/>
                    </a:lnTo>
                    <a:lnTo>
                      <a:pt x="774" y="361"/>
                    </a:lnTo>
                    <a:lnTo>
                      <a:pt x="774" y="361"/>
                    </a:lnTo>
                    <a:lnTo>
                      <a:pt x="784" y="361"/>
                    </a:lnTo>
                    <a:lnTo>
                      <a:pt x="795" y="357"/>
                    </a:lnTo>
                    <a:lnTo>
                      <a:pt x="803" y="353"/>
                    </a:lnTo>
                    <a:lnTo>
                      <a:pt x="811" y="344"/>
                    </a:lnTo>
                    <a:lnTo>
                      <a:pt x="811" y="344"/>
                    </a:lnTo>
                    <a:lnTo>
                      <a:pt x="820" y="336"/>
                    </a:lnTo>
                    <a:lnTo>
                      <a:pt x="824" y="328"/>
                    </a:lnTo>
                    <a:lnTo>
                      <a:pt x="828" y="317"/>
                    </a:lnTo>
                    <a:lnTo>
                      <a:pt x="828" y="307"/>
                    </a:lnTo>
                    <a:lnTo>
                      <a:pt x="828" y="100"/>
                    </a:lnTo>
                    <a:lnTo>
                      <a:pt x="828" y="100"/>
                    </a:lnTo>
                    <a:lnTo>
                      <a:pt x="828" y="90"/>
                    </a:lnTo>
                    <a:lnTo>
                      <a:pt x="824" y="79"/>
                    </a:lnTo>
                    <a:lnTo>
                      <a:pt x="820" y="69"/>
                    </a:lnTo>
                    <a:lnTo>
                      <a:pt x="811" y="61"/>
                    </a:lnTo>
                    <a:lnTo>
                      <a:pt x="811" y="61"/>
                    </a:lnTo>
                    <a:lnTo>
                      <a:pt x="803" y="54"/>
                    </a:lnTo>
                    <a:lnTo>
                      <a:pt x="795" y="50"/>
                    </a:lnTo>
                    <a:lnTo>
                      <a:pt x="784" y="46"/>
                    </a:lnTo>
                    <a:lnTo>
                      <a:pt x="774" y="44"/>
                    </a:lnTo>
                    <a:lnTo>
                      <a:pt x="405" y="44"/>
                    </a:lnTo>
                    <a:lnTo>
                      <a:pt x="405" y="44"/>
                    </a:lnTo>
                    <a:lnTo>
                      <a:pt x="394" y="46"/>
                    </a:lnTo>
                    <a:lnTo>
                      <a:pt x="384" y="50"/>
                    </a:lnTo>
                    <a:lnTo>
                      <a:pt x="375" y="54"/>
                    </a:lnTo>
                    <a:lnTo>
                      <a:pt x="367" y="61"/>
                    </a:lnTo>
                    <a:lnTo>
                      <a:pt x="367" y="61"/>
                    </a:lnTo>
                    <a:lnTo>
                      <a:pt x="361" y="69"/>
                    </a:lnTo>
                    <a:lnTo>
                      <a:pt x="355" y="79"/>
                    </a:lnTo>
                    <a:lnTo>
                      <a:pt x="352" y="90"/>
                    </a:lnTo>
                    <a:lnTo>
                      <a:pt x="350" y="100"/>
                    </a:lnTo>
                    <a:lnTo>
                      <a:pt x="350" y="130"/>
                    </a:lnTo>
                    <a:lnTo>
                      <a:pt x="350" y="130"/>
                    </a:lnTo>
                    <a:lnTo>
                      <a:pt x="330" y="119"/>
                    </a:lnTo>
                    <a:lnTo>
                      <a:pt x="307" y="111"/>
                    </a:lnTo>
                    <a:lnTo>
                      <a:pt x="307" y="100"/>
                    </a:lnTo>
                    <a:lnTo>
                      <a:pt x="307" y="100"/>
                    </a:lnTo>
                    <a:lnTo>
                      <a:pt x="309" y="79"/>
                    </a:lnTo>
                    <a:lnTo>
                      <a:pt x="315" y="61"/>
                    </a:lnTo>
                    <a:lnTo>
                      <a:pt x="323" y="44"/>
                    </a:lnTo>
                    <a:lnTo>
                      <a:pt x="336" y="29"/>
                    </a:lnTo>
                    <a:lnTo>
                      <a:pt x="336" y="29"/>
                    </a:lnTo>
                    <a:lnTo>
                      <a:pt x="350" y="17"/>
                    </a:lnTo>
                    <a:lnTo>
                      <a:pt x="367" y="9"/>
                    </a:lnTo>
                    <a:lnTo>
                      <a:pt x="386" y="2"/>
                    </a:lnTo>
                    <a:lnTo>
                      <a:pt x="405" y="0"/>
                    </a:lnTo>
                    <a:lnTo>
                      <a:pt x="405" y="0"/>
                    </a:lnTo>
                    <a:close/>
                    <a:moveTo>
                      <a:pt x="703" y="167"/>
                    </a:moveTo>
                    <a:lnTo>
                      <a:pt x="703" y="167"/>
                    </a:lnTo>
                    <a:lnTo>
                      <a:pt x="697" y="167"/>
                    </a:lnTo>
                    <a:lnTo>
                      <a:pt x="688" y="169"/>
                    </a:lnTo>
                    <a:lnTo>
                      <a:pt x="684" y="171"/>
                    </a:lnTo>
                    <a:lnTo>
                      <a:pt x="678" y="175"/>
                    </a:lnTo>
                    <a:lnTo>
                      <a:pt x="674" y="182"/>
                    </a:lnTo>
                    <a:lnTo>
                      <a:pt x="670" y="188"/>
                    </a:lnTo>
                    <a:lnTo>
                      <a:pt x="667" y="194"/>
                    </a:lnTo>
                    <a:lnTo>
                      <a:pt x="667" y="203"/>
                    </a:lnTo>
                    <a:lnTo>
                      <a:pt x="667" y="203"/>
                    </a:lnTo>
                    <a:lnTo>
                      <a:pt x="667" y="209"/>
                    </a:lnTo>
                    <a:lnTo>
                      <a:pt x="670" y="215"/>
                    </a:lnTo>
                    <a:lnTo>
                      <a:pt x="674" y="221"/>
                    </a:lnTo>
                    <a:lnTo>
                      <a:pt x="678" y="228"/>
                    </a:lnTo>
                    <a:lnTo>
                      <a:pt x="684" y="232"/>
                    </a:lnTo>
                    <a:lnTo>
                      <a:pt x="688" y="234"/>
                    </a:lnTo>
                    <a:lnTo>
                      <a:pt x="697" y="236"/>
                    </a:lnTo>
                    <a:lnTo>
                      <a:pt x="703" y="238"/>
                    </a:lnTo>
                    <a:lnTo>
                      <a:pt x="703" y="238"/>
                    </a:lnTo>
                    <a:lnTo>
                      <a:pt x="709" y="236"/>
                    </a:lnTo>
                    <a:lnTo>
                      <a:pt x="718" y="234"/>
                    </a:lnTo>
                    <a:lnTo>
                      <a:pt x="724" y="232"/>
                    </a:lnTo>
                    <a:lnTo>
                      <a:pt x="728" y="228"/>
                    </a:lnTo>
                    <a:lnTo>
                      <a:pt x="732" y="221"/>
                    </a:lnTo>
                    <a:lnTo>
                      <a:pt x="736" y="215"/>
                    </a:lnTo>
                    <a:lnTo>
                      <a:pt x="738" y="209"/>
                    </a:lnTo>
                    <a:lnTo>
                      <a:pt x="738" y="203"/>
                    </a:lnTo>
                    <a:lnTo>
                      <a:pt x="738" y="203"/>
                    </a:lnTo>
                    <a:lnTo>
                      <a:pt x="738" y="194"/>
                    </a:lnTo>
                    <a:lnTo>
                      <a:pt x="736" y="188"/>
                    </a:lnTo>
                    <a:lnTo>
                      <a:pt x="732" y="182"/>
                    </a:lnTo>
                    <a:lnTo>
                      <a:pt x="728" y="175"/>
                    </a:lnTo>
                    <a:lnTo>
                      <a:pt x="724" y="171"/>
                    </a:lnTo>
                    <a:lnTo>
                      <a:pt x="718" y="169"/>
                    </a:lnTo>
                    <a:lnTo>
                      <a:pt x="709" y="167"/>
                    </a:lnTo>
                    <a:lnTo>
                      <a:pt x="703" y="167"/>
                    </a:lnTo>
                    <a:lnTo>
                      <a:pt x="703" y="167"/>
                    </a:lnTo>
                    <a:close/>
                    <a:moveTo>
                      <a:pt x="590" y="167"/>
                    </a:moveTo>
                    <a:lnTo>
                      <a:pt x="590" y="167"/>
                    </a:lnTo>
                    <a:lnTo>
                      <a:pt x="584" y="167"/>
                    </a:lnTo>
                    <a:lnTo>
                      <a:pt x="576" y="169"/>
                    </a:lnTo>
                    <a:lnTo>
                      <a:pt x="571" y="171"/>
                    </a:lnTo>
                    <a:lnTo>
                      <a:pt x="565" y="175"/>
                    </a:lnTo>
                    <a:lnTo>
                      <a:pt x="561" y="182"/>
                    </a:lnTo>
                    <a:lnTo>
                      <a:pt x="557" y="188"/>
                    </a:lnTo>
                    <a:lnTo>
                      <a:pt x="555" y="194"/>
                    </a:lnTo>
                    <a:lnTo>
                      <a:pt x="555" y="203"/>
                    </a:lnTo>
                    <a:lnTo>
                      <a:pt x="555" y="203"/>
                    </a:lnTo>
                    <a:lnTo>
                      <a:pt x="555" y="209"/>
                    </a:lnTo>
                    <a:lnTo>
                      <a:pt x="557" y="215"/>
                    </a:lnTo>
                    <a:lnTo>
                      <a:pt x="561" y="221"/>
                    </a:lnTo>
                    <a:lnTo>
                      <a:pt x="565" y="228"/>
                    </a:lnTo>
                    <a:lnTo>
                      <a:pt x="571" y="232"/>
                    </a:lnTo>
                    <a:lnTo>
                      <a:pt x="576" y="234"/>
                    </a:lnTo>
                    <a:lnTo>
                      <a:pt x="584" y="236"/>
                    </a:lnTo>
                    <a:lnTo>
                      <a:pt x="590" y="238"/>
                    </a:lnTo>
                    <a:lnTo>
                      <a:pt x="590" y="238"/>
                    </a:lnTo>
                    <a:lnTo>
                      <a:pt x="599" y="236"/>
                    </a:lnTo>
                    <a:lnTo>
                      <a:pt x="605" y="234"/>
                    </a:lnTo>
                    <a:lnTo>
                      <a:pt x="611" y="232"/>
                    </a:lnTo>
                    <a:lnTo>
                      <a:pt x="615" y="228"/>
                    </a:lnTo>
                    <a:lnTo>
                      <a:pt x="619" y="221"/>
                    </a:lnTo>
                    <a:lnTo>
                      <a:pt x="624" y="215"/>
                    </a:lnTo>
                    <a:lnTo>
                      <a:pt x="626" y="209"/>
                    </a:lnTo>
                    <a:lnTo>
                      <a:pt x="626" y="203"/>
                    </a:lnTo>
                    <a:lnTo>
                      <a:pt x="626" y="203"/>
                    </a:lnTo>
                    <a:lnTo>
                      <a:pt x="626" y="194"/>
                    </a:lnTo>
                    <a:lnTo>
                      <a:pt x="624" y="188"/>
                    </a:lnTo>
                    <a:lnTo>
                      <a:pt x="619" y="182"/>
                    </a:lnTo>
                    <a:lnTo>
                      <a:pt x="615" y="175"/>
                    </a:lnTo>
                    <a:lnTo>
                      <a:pt x="611" y="171"/>
                    </a:lnTo>
                    <a:lnTo>
                      <a:pt x="605" y="169"/>
                    </a:lnTo>
                    <a:lnTo>
                      <a:pt x="599" y="167"/>
                    </a:lnTo>
                    <a:lnTo>
                      <a:pt x="590" y="167"/>
                    </a:lnTo>
                    <a:lnTo>
                      <a:pt x="590" y="167"/>
                    </a:lnTo>
                    <a:close/>
                    <a:moveTo>
                      <a:pt x="480" y="167"/>
                    </a:moveTo>
                    <a:lnTo>
                      <a:pt x="480" y="167"/>
                    </a:lnTo>
                    <a:lnTo>
                      <a:pt x="473" y="167"/>
                    </a:lnTo>
                    <a:lnTo>
                      <a:pt x="467" y="169"/>
                    </a:lnTo>
                    <a:lnTo>
                      <a:pt x="461" y="171"/>
                    </a:lnTo>
                    <a:lnTo>
                      <a:pt x="455" y="175"/>
                    </a:lnTo>
                    <a:lnTo>
                      <a:pt x="450" y="182"/>
                    </a:lnTo>
                    <a:lnTo>
                      <a:pt x="448" y="188"/>
                    </a:lnTo>
                    <a:lnTo>
                      <a:pt x="446" y="194"/>
                    </a:lnTo>
                    <a:lnTo>
                      <a:pt x="444" y="203"/>
                    </a:lnTo>
                    <a:lnTo>
                      <a:pt x="444" y="203"/>
                    </a:lnTo>
                    <a:lnTo>
                      <a:pt x="446" y="209"/>
                    </a:lnTo>
                    <a:lnTo>
                      <a:pt x="448" y="215"/>
                    </a:lnTo>
                    <a:lnTo>
                      <a:pt x="450" y="221"/>
                    </a:lnTo>
                    <a:lnTo>
                      <a:pt x="455" y="228"/>
                    </a:lnTo>
                    <a:lnTo>
                      <a:pt x="461" y="232"/>
                    </a:lnTo>
                    <a:lnTo>
                      <a:pt x="467" y="234"/>
                    </a:lnTo>
                    <a:lnTo>
                      <a:pt x="473" y="236"/>
                    </a:lnTo>
                    <a:lnTo>
                      <a:pt x="480" y="238"/>
                    </a:lnTo>
                    <a:lnTo>
                      <a:pt x="480" y="238"/>
                    </a:lnTo>
                    <a:lnTo>
                      <a:pt x="488" y="236"/>
                    </a:lnTo>
                    <a:lnTo>
                      <a:pt x="494" y="234"/>
                    </a:lnTo>
                    <a:lnTo>
                      <a:pt x="501" y="232"/>
                    </a:lnTo>
                    <a:lnTo>
                      <a:pt x="505" y="228"/>
                    </a:lnTo>
                    <a:lnTo>
                      <a:pt x="509" y="221"/>
                    </a:lnTo>
                    <a:lnTo>
                      <a:pt x="513" y="215"/>
                    </a:lnTo>
                    <a:lnTo>
                      <a:pt x="515" y="209"/>
                    </a:lnTo>
                    <a:lnTo>
                      <a:pt x="515" y="203"/>
                    </a:lnTo>
                    <a:lnTo>
                      <a:pt x="515" y="203"/>
                    </a:lnTo>
                    <a:lnTo>
                      <a:pt x="515" y="194"/>
                    </a:lnTo>
                    <a:lnTo>
                      <a:pt x="513" y="188"/>
                    </a:lnTo>
                    <a:lnTo>
                      <a:pt x="509" y="182"/>
                    </a:lnTo>
                    <a:lnTo>
                      <a:pt x="505" y="175"/>
                    </a:lnTo>
                    <a:lnTo>
                      <a:pt x="501" y="171"/>
                    </a:lnTo>
                    <a:lnTo>
                      <a:pt x="494" y="169"/>
                    </a:lnTo>
                    <a:lnTo>
                      <a:pt x="488" y="167"/>
                    </a:lnTo>
                    <a:lnTo>
                      <a:pt x="480" y="167"/>
                    </a:lnTo>
                    <a:lnTo>
                      <a:pt x="480" y="167"/>
                    </a:lnTo>
                    <a:close/>
                    <a:moveTo>
                      <a:pt x="254" y="165"/>
                    </a:moveTo>
                    <a:lnTo>
                      <a:pt x="254" y="165"/>
                    </a:lnTo>
                    <a:lnTo>
                      <a:pt x="240" y="165"/>
                    </a:lnTo>
                    <a:lnTo>
                      <a:pt x="225" y="167"/>
                    </a:lnTo>
                    <a:lnTo>
                      <a:pt x="211" y="171"/>
                    </a:lnTo>
                    <a:lnTo>
                      <a:pt x="198" y="175"/>
                    </a:lnTo>
                    <a:lnTo>
                      <a:pt x="186" y="182"/>
                    </a:lnTo>
                    <a:lnTo>
                      <a:pt x="173" y="190"/>
                    </a:lnTo>
                    <a:lnTo>
                      <a:pt x="163" y="198"/>
                    </a:lnTo>
                    <a:lnTo>
                      <a:pt x="152" y="207"/>
                    </a:lnTo>
                    <a:lnTo>
                      <a:pt x="142" y="217"/>
                    </a:lnTo>
                    <a:lnTo>
                      <a:pt x="133" y="228"/>
                    </a:lnTo>
                    <a:lnTo>
                      <a:pt x="127" y="240"/>
                    </a:lnTo>
                    <a:lnTo>
                      <a:pt x="121" y="253"/>
                    </a:lnTo>
                    <a:lnTo>
                      <a:pt x="117" y="265"/>
                    </a:lnTo>
                    <a:lnTo>
                      <a:pt x="113" y="280"/>
                    </a:lnTo>
                    <a:lnTo>
                      <a:pt x="110" y="294"/>
                    </a:lnTo>
                    <a:lnTo>
                      <a:pt x="110" y="309"/>
                    </a:lnTo>
                    <a:lnTo>
                      <a:pt x="110" y="309"/>
                    </a:lnTo>
                    <a:lnTo>
                      <a:pt x="110" y="323"/>
                    </a:lnTo>
                    <a:lnTo>
                      <a:pt x="113" y="338"/>
                    </a:lnTo>
                    <a:lnTo>
                      <a:pt x="117" y="353"/>
                    </a:lnTo>
                    <a:lnTo>
                      <a:pt x="121" y="365"/>
                    </a:lnTo>
                    <a:lnTo>
                      <a:pt x="127" y="378"/>
                    </a:lnTo>
                    <a:lnTo>
                      <a:pt x="133" y="390"/>
                    </a:lnTo>
                    <a:lnTo>
                      <a:pt x="142" y="401"/>
                    </a:lnTo>
                    <a:lnTo>
                      <a:pt x="152" y="411"/>
                    </a:lnTo>
                    <a:lnTo>
                      <a:pt x="163" y="422"/>
                    </a:lnTo>
                    <a:lnTo>
                      <a:pt x="173" y="430"/>
                    </a:lnTo>
                    <a:lnTo>
                      <a:pt x="186" y="436"/>
                    </a:lnTo>
                    <a:lnTo>
                      <a:pt x="198" y="442"/>
                    </a:lnTo>
                    <a:lnTo>
                      <a:pt x="211" y="447"/>
                    </a:lnTo>
                    <a:lnTo>
                      <a:pt x="225" y="451"/>
                    </a:lnTo>
                    <a:lnTo>
                      <a:pt x="240" y="453"/>
                    </a:lnTo>
                    <a:lnTo>
                      <a:pt x="254" y="455"/>
                    </a:lnTo>
                    <a:lnTo>
                      <a:pt x="254" y="455"/>
                    </a:lnTo>
                    <a:lnTo>
                      <a:pt x="269" y="453"/>
                    </a:lnTo>
                    <a:lnTo>
                      <a:pt x="284" y="451"/>
                    </a:lnTo>
                    <a:lnTo>
                      <a:pt x="298" y="447"/>
                    </a:lnTo>
                    <a:lnTo>
                      <a:pt x="311" y="442"/>
                    </a:lnTo>
                    <a:lnTo>
                      <a:pt x="323" y="436"/>
                    </a:lnTo>
                    <a:lnTo>
                      <a:pt x="336" y="430"/>
                    </a:lnTo>
                    <a:lnTo>
                      <a:pt x="346" y="422"/>
                    </a:lnTo>
                    <a:lnTo>
                      <a:pt x="357" y="411"/>
                    </a:lnTo>
                    <a:lnTo>
                      <a:pt x="367" y="401"/>
                    </a:lnTo>
                    <a:lnTo>
                      <a:pt x="375" y="390"/>
                    </a:lnTo>
                    <a:lnTo>
                      <a:pt x="382" y="378"/>
                    </a:lnTo>
                    <a:lnTo>
                      <a:pt x="388" y="365"/>
                    </a:lnTo>
                    <a:lnTo>
                      <a:pt x="392" y="353"/>
                    </a:lnTo>
                    <a:lnTo>
                      <a:pt x="396" y="338"/>
                    </a:lnTo>
                    <a:lnTo>
                      <a:pt x="398" y="323"/>
                    </a:lnTo>
                    <a:lnTo>
                      <a:pt x="400" y="309"/>
                    </a:lnTo>
                    <a:lnTo>
                      <a:pt x="400" y="309"/>
                    </a:lnTo>
                    <a:lnTo>
                      <a:pt x="398" y="294"/>
                    </a:lnTo>
                    <a:lnTo>
                      <a:pt x="396" y="280"/>
                    </a:lnTo>
                    <a:lnTo>
                      <a:pt x="392" y="265"/>
                    </a:lnTo>
                    <a:lnTo>
                      <a:pt x="388" y="253"/>
                    </a:lnTo>
                    <a:lnTo>
                      <a:pt x="382" y="240"/>
                    </a:lnTo>
                    <a:lnTo>
                      <a:pt x="375" y="228"/>
                    </a:lnTo>
                    <a:lnTo>
                      <a:pt x="367" y="217"/>
                    </a:lnTo>
                    <a:lnTo>
                      <a:pt x="357" y="207"/>
                    </a:lnTo>
                    <a:lnTo>
                      <a:pt x="346" y="198"/>
                    </a:lnTo>
                    <a:lnTo>
                      <a:pt x="336" y="190"/>
                    </a:lnTo>
                    <a:lnTo>
                      <a:pt x="323" y="182"/>
                    </a:lnTo>
                    <a:lnTo>
                      <a:pt x="311" y="175"/>
                    </a:lnTo>
                    <a:lnTo>
                      <a:pt x="298" y="171"/>
                    </a:lnTo>
                    <a:lnTo>
                      <a:pt x="284" y="167"/>
                    </a:lnTo>
                    <a:lnTo>
                      <a:pt x="269" y="165"/>
                    </a:lnTo>
                    <a:lnTo>
                      <a:pt x="254" y="165"/>
                    </a:lnTo>
                    <a:lnTo>
                      <a:pt x="254" y="165"/>
                    </a:lnTo>
                    <a:close/>
                    <a:moveTo>
                      <a:pt x="515" y="772"/>
                    </a:moveTo>
                    <a:lnTo>
                      <a:pt x="515" y="772"/>
                    </a:lnTo>
                    <a:lnTo>
                      <a:pt x="513" y="745"/>
                    </a:lnTo>
                    <a:lnTo>
                      <a:pt x="511" y="720"/>
                    </a:lnTo>
                    <a:lnTo>
                      <a:pt x="507" y="697"/>
                    </a:lnTo>
                    <a:lnTo>
                      <a:pt x="501" y="674"/>
                    </a:lnTo>
                    <a:lnTo>
                      <a:pt x="494" y="653"/>
                    </a:lnTo>
                    <a:lnTo>
                      <a:pt x="486" y="632"/>
                    </a:lnTo>
                    <a:lnTo>
                      <a:pt x="478" y="613"/>
                    </a:lnTo>
                    <a:lnTo>
                      <a:pt x="467" y="595"/>
                    </a:lnTo>
                    <a:lnTo>
                      <a:pt x="457" y="578"/>
                    </a:lnTo>
                    <a:lnTo>
                      <a:pt x="444" y="563"/>
                    </a:lnTo>
                    <a:lnTo>
                      <a:pt x="430" y="549"/>
                    </a:lnTo>
                    <a:lnTo>
                      <a:pt x="417" y="536"/>
                    </a:lnTo>
                    <a:lnTo>
                      <a:pt x="403" y="526"/>
                    </a:lnTo>
                    <a:lnTo>
                      <a:pt x="388" y="515"/>
                    </a:lnTo>
                    <a:lnTo>
                      <a:pt x="371" y="507"/>
                    </a:lnTo>
                    <a:lnTo>
                      <a:pt x="355" y="499"/>
                    </a:lnTo>
                    <a:lnTo>
                      <a:pt x="256" y="651"/>
                    </a:lnTo>
                    <a:lnTo>
                      <a:pt x="163" y="495"/>
                    </a:lnTo>
                    <a:lnTo>
                      <a:pt x="163" y="495"/>
                    </a:lnTo>
                    <a:lnTo>
                      <a:pt x="146" y="503"/>
                    </a:lnTo>
                    <a:lnTo>
                      <a:pt x="129" y="511"/>
                    </a:lnTo>
                    <a:lnTo>
                      <a:pt x="115" y="522"/>
                    </a:lnTo>
                    <a:lnTo>
                      <a:pt x="100" y="532"/>
                    </a:lnTo>
                    <a:lnTo>
                      <a:pt x="85" y="545"/>
                    </a:lnTo>
                    <a:lnTo>
                      <a:pt x="71" y="559"/>
                    </a:lnTo>
                    <a:lnTo>
                      <a:pt x="58" y="574"/>
                    </a:lnTo>
                    <a:lnTo>
                      <a:pt x="48" y="590"/>
                    </a:lnTo>
                    <a:lnTo>
                      <a:pt x="37" y="609"/>
                    </a:lnTo>
                    <a:lnTo>
                      <a:pt x="27" y="628"/>
                    </a:lnTo>
                    <a:lnTo>
                      <a:pt x="19" y="649"/>
                    </a:lnTo>
                    <a:lnTo>
                      <a:pt x="12" y="672"/>
                    </a:lnTo>
                    <a:lnTo>
                      <a:pt x="8" y="695"/>
                    </a:lnTo>
                    <a:lnTo>
                      <a:pt x="4" y="718"/>
                    </a:lnTo>
                    <a:lnTo>
                      <a:pt x="2" y="745"/>
                    </a:lnTo>
                    <a:lnTo>
                      <a:pt x="0" y="772"/>
                    </a:lnTo>
                    <a:lnTo>
                      <a:pt x="0" y="772"/>
                    </a:lnTo>
                    <a:lnTo>
                      <a:pt x="35" y="784"/>
                    </a:lnTo>
                    <a:lnTo>
                      <a:pt x="69" y="795"/>
                    </a:lnTo>
                    <a:lnTo>
                      <a:pt x="102" y="803"/>
                    </a:lnTo>
                    <a:lnTo>
                      <a:pt x="136" y="809"/>
                    </a:lnTo>
                    <a:lnTo>
                      <a:pt x="169" y="816"/>
                    </a:lnTo>
                    <a:lnTo>
                      <a:pt x="200" y="820"/>
                    </a:lnTo>
                    <a:lnTo>
                      <a:pt x="234" y="822"/>
                    </a:lnTo>
                    <a:lnTo>
                      <a:pt x="265" y="822"/>
                    </a:lnTo>
                    <a:lnTo>
                      <a:pt x="296" y="820"/>
                    </a:lnTo>
                    <a:lnTo>
                      <a:pt x="330" y="818"/>
                    </a:lnTo>
                    <a:lnTo>
                      <a:pt x="361" y="814"/>
                    </a:lnTo>
                    <a:lnTo>
                      <a:pt x="392" y="809"/>
                    </a:lnTo>
                    <a:lnTo>
                      <a:pt x="423" y="801"/>
                    </a:lnTo>
                    <a:lnTo>
                      <a:pt x="453" y="793"/>
                    </a:lnTo>
                    <a:lnTo>
                      <a:pt x="484" y="782"/>
                    </a:lnTo>
                    <a:lnTo>
                      <a:pt x="515" y="772"/>
                    </a:lnTo>
                    <a:lnTo>
                      <a:pt x="515" y="772"/>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
            <p:nvSpPr>
              <p:cNvPr id="41" name="文本框 40">
                <a:extLst>
                  <a:ext uri="{FF2B5EF4-FFF2-40B4-BE49-F238E27FC236}">
                    <a16:creationId xmlns:a16="http://schemas.microsoft.com/office/drawing/2014/main" id="{579A5A0B-FAFD-4BD0-9CCE-1121EAA84866}"/>
                  </a:ext>
                </a:extLst>
              </p:cNvPr>
              <p:cNvSpPr txBox="1"/>
              <p:nvPr/>
            </p:nvSpPr>
            <p:spPr>
              <a:xfrm>
                <a:off x="1481114" y="1466464"/>
                <a:ext cx="819807" cy="246221"/>
              </a:xfrm>
              <a:prstGeom prst="rect">
                <a:avLst/>
              </a:prstGeom>
              <a:noFill/>
            </p:spPr>
            <p:txBody>
              <a:bodyPr wrap="square" rtlCol="0">
                <a:spAutoFit/>
              </a:bodyPr>
              <a:lstStyle/>
              <a:p>
                <a:r>
                  <a:rPr lang="en-US" altLang="zh-CN" sz="1000" dirty="0">
                    <a:solidFill>
                      <a:srgbClr val="0A4776"/>
                    </a:solidFill>
                    <a:latin typeface="微软雅黑" panose="020B0503020204020204" pitchFamily="34" charset="-122"/>
                    <a:ea typeface="微软雅黑" panose="020B0503020204020204" pitchFamily="34" charset="-122"/>
                  </a:rPr>
                  <a:t>Security</a:t>
                </a:r>
                <a:endParaRPr lang="zh-CN" altLang="en-US" sz="1000" dirty="0">
                  <a:solidFill>
                    <a:srgbClr val="0A4776"/>
                  </a:solidFill>
                  <a:latin typeface="微软雅黑" panose="020B0503020204020204" pitchFamily="34" charset="-122"/>
                  <a:ea typeface="微软雅黑" panose="020B0503020204020204" pitchFamily="34" charset="-122"/>
                </a:endParaRPr>
              </a:p>
            </p:txBody>
          </p:sp>
        </p:grpSp>
        <p:grpSp>
          <p:nvGrpSpPr>
            <p:cNvPr id="42" name="组合 41">
              <a:extLst>
                <a:ext uri="{FF2B5EF4-FFF2-40B4-BE49-F238E27FC236}">
                  <a16:creationId xmlns:a16="http://schemas.microsoft.com/office/drawing/2014/main" id="{FB87B04D-417B-43E2-B387-DB1FB5766E9B}"/>
                </a:ext>
              </a:extLst>
            </p:cNvPr>
            <p:cNvGrpSpPr/>
            <p:nvPr/>
          </p:nvGrpSpPr>
          <p:grpSpPr>
            <a:xfrm>
              <a:off x="1154068" y="3202202"/>
              <a:ext cx="1487533" cy="748596"/>
              <a:chOff x="933450" y="964089"/>
              <a:chExt cx="1487533" cy="748596"/>
            </a:xfrm>
          </p:grpSpPr>
          <p:sp>
            <p:nvSpPr>
              <p:cNvPr id="43" name="PA_任意多边形 21">
                <a:extLst>
                  <a:ext uri="{FF2B5EF4-FFF2-40B4-BE49-F238E27FC236}">
                    <a16:creationId xmlns:a16="http://schemas.microsoft.com/office/drawing/2014/main" id="{8F4E0211-5E94-4486-806D-C505380AB04E}"/>
                  </a:ext>
                </a:extLst>
              </p:cNvPr>
              <p:cNvSpPr>
                <a:spLocks noEditPoints="1"/>
              </p:cNvSpPr>
              <p:nvPr>
                <p:custDataLst>
                  <p:tags r:id="rId6"/>
                </p:custDataLst>
              </p:nvPr>
            </p:nvSpPr>
            <p:spPr bwMode="auto">
              <a:xfrm>
                <a:off x="933450" y="964089"/>
                <a:ext cx="819807" cy="748596"/>
              </a:xfrm>
              <a:custGeom>
                <a:avLst/>
                <a:gdLst>
                  <a:gd name="T0" fmla="*/ 828 w 872"/>
                  <a:gd name="T1" fmla="*/ 17 h 822"/>
                  <a:gd name="T2" fmla="*/ 872 w 872"/>
                  <a:gd name="T3" fmla="*/ 100 h 822"/>
                  <a:gd name="T4" fmla="*/ 843 w 872"/>
                  <a:gd name="T5" fmla="*/ 376 h 822"/>
                  <a:gd name="T6" fmla="*/ 565 w 872"/>
                  <a:gd name="T7" fmla="*/ 405 h 822"/>
                  <a:gd name="T8" fmla="*/ 434 w 872"/>
                  <a:gd name="T9" fmla="*/ 405 h 822"/>
                  <a:gd name="T10" fmla="*/ 494 w 872"/>
                  <a:gd name="T11" fmla="*/ 388 h 822"/>
                  <a:gd name="T12" fmla="*/ 774 w 872"/>
                  <a:gd name="T13" fmla="*/ 361 h 822"/>
                  <a:gd name="T14" fmla="*/ 820 w 872"/>
                  <a:gd name="T15" fmla="*/ 336 h 822"/>
                  <a:gd name="T16" fmla="*/ 828 w 872"/>
                  <a:gd name="T17" fmla="*/ 90 h 822"/>
                  <a:gd name="T18" fmla="*/ 795 w 872"/>
                  <a:gd name="T19" fmla="*/ 50 h 822"/>
                  <a:gd name="T20" fmla="*/ 384 w 872"/>
                  <a:gd name="T21" fmla="*/ 50 h 822"/>
                  <a:gd name="T22" fmla="*/ 352 w 872"/>
                  <a:gd name="T23" fmla="*/ 90 h 822"/>
                  <a:gd name="T24" fmla="*/ 307 w 872"/>
                  <a:gd name="T25" fmla="*/ 100 h 822"/>
                  <a:gd name="T26" fmla="*/ 336 w 872"/>
                  <a:gd name="T27" fmla="*/ 29 h 822"/>
                  <a:gd name="T28" fmla="*/ 703 w 872"/>
                  <a:gd name="T29" fmla="*/ 167 h 822"/>
                  <a:gd name="T30" fmla="*/ 674 w 872"/>
                  <a:gd name="T31" fmla="*/ 182 h 822"/>
                  <a:gd name="T32" fmla="*/ 670 w 872"/>
                  <a:gd name="T33" fmla="*/ 215 h 822"/>
                  <a:gd name="T34" fmla="*/ 703 w 872"/>
                  <a:gd name="T35" fmla="*/ 238 h 822"/>
                  <a:gd name="T36" fmla="*/ 732 w 872"/>
                  <a:gd name="T37" fmla="*/ 221 h 822"/>
                  <a:gd name="T38" fmla="*/ 736 w 872"/>
                  <a:gd name="T39" fmla="*/ 188 h 822"/>
                  <a:gd name="T40" fmla="*/ 703 w 872"/>
                  <a:gd name="T41" fmla="*/ 167 h 822"/>
                  <a:gd name="T42" fmla="*/ 571 w 872"/>
                  <a:gd name="T43" fmla="*/ 171 h 822"/>
                  <a:gd name="T44" fmla="*/ 555 w 872"/>
                  <a:gd name="T45" fmla="*/ 203 h 822"/>
                  <a:gd name="T46" fmla="*/ 576 w 872"/>
                  <a:gd name="T47" fmla="*/ 234 h 822"/>
                  <a:gd name="T48" fmla="*/ 611 w 872"/>
                  <a:gd name="T49" fmla="*/ 232 h 822"/>
                  <a:gd name="T50" fmla="*/ 626 w 872"/>
                  <a:gd name="T51" fmla="*/ 203 h 822"/>
                  <a:gd name="T52" fmla="*/ 605 w 872"/>
                  <a:gd name="T53" fmla="*/ 169 h 822"/>
                  <a:gd name="T54" fmla="*/ 473 w 872"/>
                  <a:gd name="T55" fmla="*/ 167 h 822"/>
                  <a:gd name="T56" fmla="*/ 446 w 872"/>
                  <a:gd name="T57" fmla="*/ 194 h 822"/>
                  <a:gd name="T58" fmla="*/ 455 w 872"/>
                  <a:gd name="T59" fmla="*/ 228 h 822"/>
                  <a:gd name="T60" fmla="*/ 488 w 872"/>
                  <a:gd name="T61" fmla="*/ 236 h 822"/>
                  <a:gd name="T62" fmla="*/ 515 w 872"/>
                  <a:gd name="T63" fmla="*/ 209 h 822"/>
                  <a:gd name="T64" fmla="*/ 505 w 872"/>
                  <a:gd name="T65" fmla="*/ 175 h 822"/>
                  <a:gd name="T66" fmla="*/ 254 w 872"/>
                  <a:gd name="T67" fmla="*/ 165 h 822"/>
                  <a:gd name="T68" fmla="*/ 186 w 872"/>
                  <a:gd name="T69" fmla="*/ 182 h 822"/>
                  <a:gd name="T70" fmla="*/ 127 w 872"/>
                  <a:gd name="T71" fmla="*/ 240 h 822"/>
                  <a:gd name="T72" fmla="*/ 110 w 872"/>
                  <a:gd name="T73" fmla="*/ 309 h 822"/>
                  <a:gd name="T74" fmla="*/ 133 w 872"/>
                  <a:gd name="T75" fmla="*/ 390 h 822"/>
                  <a:gd name="T76" fmla="*/ 198 w 872"/>
                  <a:gd name="T77" fmla="*/ 442 h 822"/>
                  <a:gd name="T78" fmla="*/ 269 w 872"/>
                  <a:gd name="T79" fmla="*/ 453 h 822"/>
                  <a:gd name="T80" fmla="*/ 346 w 872"/>
                  <a:gd name="T81" fmla="*/ 422 h 822"/>
                  <a:gd name="T82" fmla="*/ 392 w 872"/>
                  <a:gd name="T83" fmla="*/ 353 h 822"/>
                  <a:gd name="T84" fmla="*/ 396 w 872"/>
                  <a:gd name="T85" fmla="*/ 280 h 822"/>
                  <a:gd name="T86" fmla="*/ 357 w 872"/>
                  <a:gd name="T87" fmla="*/ 207 h 822"/>
                  <a:gd name="T88" fmla="*/ 284 w 872"/>
                  <a:gd name="T89" fmla="*/ 167 h 822"/>
                  <a:gd name="T90" fmla="*/ 513 w 872"/>
                  <a:gd name="T91" fmla="*/ 745 h 822"/>
                  <a:gd name="T92" fmla="*/ 478 w 872"/>
                  <a:gd name="T93" fmla="*/ 613 h 822"/>
                  <a:gd name="T94" fmla="*/ 403 w 872"/>
                  <a:gd name="T95" fmla="*/ 526 h 822"/>
                  <a:gd name="T96" fmla="*/ 163 w 872"/>
                  <a:gd name="T97" fmla="*/ 495 h 822"/>
                  <a:gd name="T98" fmla="*/ 71 w 872"/>
                  <a:gd name="T99" fmla="*/ 559 h 822"/>
                  <a:gd name="T100" fmla="*/ 12 w 872"/>
                  <a:gd name="T101" fmla="*/ 672 h 822"/>
                  <a:gd name="T102" fmla="*/ 35 w 872"/>
                  <a:gd name="T103" fmla="*/ 784 h 822"/>
                  <a:gd name="T104" fmla="*/ 234 w 872"/>
                  <a:gd name="T105" fmla="*/ 822 h 822"/>
                  <a:gd name="T106" fmla="*/ 423 w 872"/>
                  <a:gd name="T107" fmla="*/ 801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72" h="822">
                    <a:moveTo>
                      <a:pt x="405" y="0"/>
                    </a:moveTo>
                    <a:lnTo>
                      <a:pt x="774" y="0"/>
                    </a:lnTo>
                    <a:lnTo>
                      <a:pt x="774" y="0"/>
                    </a:lnTo>
                    <a:lnTo>
                      <a:pt x="793" y="2"/>
                    </a:lnTo>
                    <a:lnTo>
                      <a:pt x="811" y="9"/>
                    </a:lnTo>
                    <a:lnTo>
                      <a:pt x="828" y="17"/>
                    </a:lnTo>
                    <a:lnTo>
                      <a:pt x="843" y="29"/>
                    </a:lnTo>
                    <a:lnTo>
                      <a:pt x="843" y="29"/>
                    </a:lnTo>
                    <a:lnTo>
                      <a:pt x="855" y="44"/>
                    </a:lnTo>
                    <a:lnTo>
                      <a:pt x="866" y="61"/>
                    </a:lnTo>
                    <a:lnTo>
                      <a:pt x="870" y="79"/>
                    </a:lnTo>
                    <a:lnTo>
                      <a:pt x="872" y="100"/>
                    </a:lnTo>
                    <a:lnTo>
                      <a:pt x="872" y="307"/>
                    </a:lnTo>
                    <a:lnTo>
                      <a:pt x="872" y="307"/>
                    </a:lnTo>
                    <a:lnTo>
                      <a:pt x="870" y="326"/>
                    </a:lnTo>
                    <a:lnTo>
                      <a:pt x="866" y="344"/>
                    </a:lnTo>
                    <a:lnTo>
                      <a:pt x="855" y="361"/>
                    </a:lnTo>
                    <a:lnTo>
                      <a:pt x="843" y="376"/>
                    </a:lnTo>
                    <a:lnTo>
                      <a:pt x="843" y="376"/>
                    </a:lnTo>
                    <a:lnTo>
                      <a:pt x="828" y="388"/>
                    </a:lnTo>
                    <a:lnTo>
                      <a:pt x="811" y="399"/>
                    </a:lnTo>
                    <a:lnTo>
                      <a:pt x="793" y="403"/>
                    </a:lnTo>
                    <a:lnTo>
                      <a:pt x="774" y="405"/>
                    </a:lnTo>
                    <a:lnTo>
                      <a:pt x="565" y="405"/>
                    </a:lnTo>
                    <a:lnTo>
                      <a:pt x="463" y="497"/>
                    </a:lnTo>
                    <a:lnTo>
                      <a:pt x="455" y="490"/>
                    </a:lnTo>
                    <a:lnTo>
                      <a:pt x="455" y="490"/>
                    </a:lnTo>
                    <a:lnTo>
                      <a:pt x="428" y="472"/>
                    </a:lnTo>
                    <a:lnTo>
                      <a:pt x="444" y="405"/>
                    </a:lnTo>
                    <a:lnTo>
                      <a:pt x="434" y="405"/>
                    </a:lnTo>
                    <a:lnTo>
                      <a:pt x="434" y="405"/>
                    </a:lnTo>
                    <a:lnTo>
                      <a:pt x="444" y="384"/>
                    </a:lnTo>
                    <a:lnTo>
                      <a:pt x="453" y="361"/>
                    </a:lnTo>
                    <a:lnTo>
                      <a:pt x="473" y="361"/>
                    </a:lnTo>
                    <a:lnTo>
                      <a:pt x="501" y="361"/>
                    </a:lnTo>
                    <a:lnTo>
                      <a:pt x="494" y="388"/>
                    </a:lnTo>
                    <a:lnTo>
                      <a:pt x="488" y="415"/>
                    </a:lnTo>
                    <a:lnTo>
                      <a:pt x="542" y="367"/>
                    </a:lnTo>
                    <a:lnTo>
                      <a:pt x="549" y="361"/>
                    </a:lnTo>
                    <a:lnTo>
                      <a:pt x="557" y="361"/>
                    </a:lnTo>
                    <a:lnTo>
                      <a:pt x="774" y="361"/>
                    </a:lnTo>
                    <a:lnTo>
                      <a:pt x="774" y="361"/>
                    </a:lnTo>
                    <a:lnTo>
                      <a:pt x="784" y="361"/>
                    </a:lnTo>
                    <a:lnTo>
                      <a:pt x="795" y="357"/>
                    </a:lnTo>
                    <a:lnTo>
                      <a:pt x="803" y="353"/>
                    </a:lnTo>
                    <a:lnTo>
                      <a:pt x="811" y="344"/>
                    </a:lnTo>
                    <a:lnTo>
                      <a:pt x="811" y="344"/>
                    </a:lnTo>
                    <a:lnTo>
                      <a:pt x="820" y="336"/>
                    </a:lnTo>
                    <a:lnTo>
                      <a:pt x="824" y="328"/>
                    </a:lnTo>
                    <a:lnTo>
                      <a:pt x="828" y="317"/>
                    </a:lnTo>
                    <a:lnTo>
                      <a:pt x="828" y="307"/>
                    </a:lnTo>
                    <a:lnTo>
                      <a:pt x="828" y="100"/>
                    </a:lnTo>
                    <a:lnTo>
                      <a:pt x="828" y="100"/>
                    </a:lnTo>
                    <a:lnTo>
                      <a:pt x="828" y="90"/>
                    </a:lnTo>
                    <a:lnTo>
                      <a:pt x="824" y="79"/>
                    </a:lnTo>
                    <a:lnTo>
                      <a:pt x="820" y="69"/>
                    </a:lnTo>
                    <a:lnTo>
                      <a:pt x="811" y="61"/>
                    </a:lnTo>
                    <a:lnTo>
                      <a:pt x="811" y="61"/>
                    </a:lnTo>
                    <a:lnTo>
                      <a:pt x="803" y="54"/>
                    </a:lnTo>
                    <a:lnTo>
                      <a:pt x="795" y="50"/>
                    </a:lnTo>
                    <a:lnTo>
                      <a:pt x="784" y="46"/>
                    </a:lnTo>
                    <a:lnTo>
                      <a:pt x="774" y="44"/>
                    </a:lnTo>
                    <a:lnTo>
                      <a:pt x="405" y="44"/>
                    </a:lnTo>
                    <a:lnTo>
                      <a:pt x="405" y="44"/>
                    </a:lnTo>
                    <a:lnTo>
                      <a:pt x="394" y="46"/>
                    </a:lnTo>
                    <a:lnTo>
                      <a:pt x="384" y="50"/>
                    </a:lnTo>
                    <a:lnTo>
                      <a:pt x="375" y="54"/>
                    </a:lnTo>
                    <a:lnTo>
                      <a:pt x="367" y="61"/>
                    </a:lnTo>
                    <a:lnTo>
                      <a:pt x="367" y="61"/>
                    </a:lnTo>
                    <a:lnTo>
                      <a:pt x="361" y="69"/>
                    </a:lnTo>
                    <a:lnTo>
                      <a:pt x="355" y="79"/>
                    </a:lnTo>
                    <a:lnTo>
                      <a:pt x="352" y="90"/>
                    </a:lnTo>
                    <a:lnTo>
                      <a:pt x="350" y="100"/>
                    </a:lnTo>
                    <a:lnTo>
                      <a:pt x="350" y="130"/>
                    </a:lnTo>
                    <a:lnTo>
                      <a:pt x="350" y="130"/>
                    </a:lnTo>
                    <a:lnTo>
                      <a:pt x="330" y="119"/>
                    </a:lnTo>
                    <a:lnTo>
                      <a:pt x="307" y="111"/>
                    </a:lnTo>
                    <a:lnTo>
                      <a:pt x="307" y="100"/>
                    </a:lnTo>
                    <a:lnTo>
                      <a:pt x="307" y="100"/>
                    </a:lnTo>
                    <a:lnTo>
                      <a:pt x="309" y="79"/>
                    </a:lnTo>
                    <a:lnTo>
                      <a:pt x="315" y="61"/>
                    </a:lnTo>
                    <a:lnTo>
                      <a:pt x="323" y="44"/>
                    </a:lnTo>
                    <a:lnTo>
                      <a:pt x="336" y="29"/>
                    </a:lnTo>
                    <a:lnTo>
                      <a:pt x="336" y="29"/>
                    </a:lnTo>
                    <a:lnTo>
                      <a:pt x="350" y="17"/>
                    </a:lnTo>
                    <a:lnTo>
                      <a:pt x="367" y="9"/>
                    </a:lnTo>
                    <a:lnTo>
                      <a:pt x="386" y="2"/>
                    </a:lnTo>
                    <a:lnTo>
                      <a:pt x="405" y="0"/>
                    </a:lnTo>
                    <a:lnTo>
                      <a:pt x="405" y="0"/>
                    </a:lnTo>
                    <a:close/>
                    <a:moveTo>
                      <a:pt x="703" y="167"/>
                    </a:moveTo>
                    <a:lnTo>
                      <a:pt x="703" y="167"/>
                    </a:lnTo>
                    <a:lnTo>
                      <a:pt x="697" y="167"/>
                    </a:lnTo>
                    <a:lnTo>
                      <a:pt x="688" y="169"/>
                    </a:lnTo>
                    <a:lnTo>
                      <a:pt x="684" y="171"/>
                    </a:lnTo>
                    <a:lnTo>
                      <a:pt x="678" y="175"/>
                    </a:lnTo>
                    <a:lnTo>
                      <a:pt x="674" y="182"/>
                    </a:lnTo>
                    <a:lnTo>
                      <a:pt x="670" y="188"/>
                    </a:lnTo>
                    <a:lnTo>
                      <a:pt x="667" y="194"/>
                    </a:lnTo>
                    <a:lnTo>
                      <a:pt x="667" y="203"/>
                    </a:lnTo>
                    <a:lnTo>
                      <a:pt x="667" y="203"/>
                    </a:lnTo>
                    <a:lnTo>
                      <a:pt x="667" y="209"/>
                    </a:lnTo>
                    <a:lnTo>
                      <a:pt x="670" y="215"/>
                    </a:lnTo>
                    <a:lnTo>
                      <a:pt x="674" y="221"/>
                    </a:lnTo>
                    <a:lnTo>
                      <a:pt x="678" y="228"/>
                    </a:lnTo>
                    <a:lnTo>
                      <a:pt x="684" y="232"/>
                    </a:lnTo>
                    <a:lnTo>
                      <a:pt x="688" y="234"/>
                    </a:lnTo>
                    <a:lnTo>
                      <a:pt x="697" y="236"/>
                    </a:lnTo>
                    <a:lnTo>
                      <a:pt x="703" y="238"/>
                    </a:lnTo>
                    <a:lnTo>
                      <a:pt x="703" y="238"/>
                    </a:lnTo>
                    <a:lnTo>
                      <a:pt x="709" y="236"/>
                    </a:lnTo>
                    <a:lnTo>
                      <a:pt x="718" y="234"/>
                    </a:lnTo>
                    <a:lnTo>
                      <a:pt x="724" y="232"/>
                    </a:lnTo>
                    <a:lnTo>
                      <a:pt x="728" y="228"/>
                    </a:lnTo>
                    <a:lnTo>
                      <a:pt x="732" y="221"/>
                    </a:lnTo>
                    <a:lnTo>
                      <a:pt x="736" y="215"/>
                    </a:lnTo>
                    <a:lnTo>
                      <a:pt x="738" y="209"/>
                    </a:lnTo>
                    <a:lnTo>
                      <a:pt x="738" y="203"/>
                    </a:lnTo>
                    <a:lnTo>
                      <a:pt x="738" y="203"/>
                    </a:lnTo>
                    <a:lnTo>
                      <a:pt x="738" y="194"/>
                    </a:lnTo>
                    <a:lnTo>
                      <a:pt x="736" y="188"/>
                    </a:lnTo>
                    <a:lnTo>
                      <a:pt x="732" y="182"/>
                    </a:lnTo>
                    <a:lnTo>
                      <a:pt x="728" y="175"/>
                    </a:lnTo>
                    <a:lnTo>
                      <a:pt x="724" y="171"/>
                    </a:lnTo>
                    <a:lnTo>
                      <a:pt x="718" y="169"/>
                    </a:lnTo>
                    <a:lnTo>
                      <a:pt x="709" y="167"/>
                    </a:lnTo>
                    <a:lnTo>
                      <a:pt x="703" y="167"/>
                    </a:lnTo>
                    <a:lnTo>
                      <a:pt x="703" y="167"/>
                    </a:lnTo>
                    <a:close/>
                    <a:moveTo>
                      <a:pt x="590" y="167"/>
                    </a:moveTo>
                    <a:lnTo>
                      <a:pt x="590" y="167"/>
                    </a:lnTo>
                    <a:lnTo>
                      <a:pt x="584" y="167"/>
                    </a:lnTo>
                    <a:lnTo>
                      <a:pt x="576" y="169"/>
                    </a:lnTo>
                    <a:lnTo>
                      <a:pt x="571" y="171"/>
                    </a:lnTo>
                    <a:lnTo>
                      <a:pt x="565" y="175"/>
                    </a:lnTo>
                    <a:lnTo>
                      <a:pt x="561" y="182"/>
                    </a:lnTo>
                    <a:lnTo>
                      <a:pt x="557" y="188"/>
                    </a:lnTo>
                    <a:lnTo>
                      <a:pt x="555" y="194"/>
                    </a:lnTo>
                    <a:lnTo>
                      <a:pt x="555" y="203"/>
                    </a:lnTo>
                    <a:lnTo>
                      <a:pt x="555" y="203"/>
                    </a:lnTo>
                    <a:lnTo>
                      <a:pt x="555" y="209"/>
                    </a:lnTo>
                    <a:lnTo>
                      <a:pt x="557" y="215"/>
                    </a:lnTo>
                    <a:lnTo>
                      <a:pt x="561" y="221"/>
                    </a:lnTo>
                    <a:lnTo>
                      <a:pt x="565" y="228"/>
                    </a:lnTo>
                    <a:lnTo>
                      <a:pt x="571" y="232"/>
                    </a:lnTo>
                    <a:lnTo>
                      <a:pt x="576" y="234"/>
                    </a:lnTo>
                    <a:lnTo>
                      <a:pt x="584" y="236"/>
                    </a:lnTo>
                    <a:lnTo>
                      <a:pt x="590" y="238"/>
                    </a:lnTo>
                    <a:lnTo>
                      <a:pt x="590" y="238"/>
                    </a:lnTo>
                    <a:lnTo>
                      <a:pt x="599" y="236"/>
                    </a:lnTo>
                    <a:lnTo>
                      <a:pt x="605" y="234"/>
                    </a:lnTo>
                    <a:lnTo>
                      <a:pt x="611" y="232"/>
                    </a:lnTo>
                    <a:lnTo>
                      <a:pt x="615" y="228"/>
                    </a:lnTo>
                    <a:lnTo>
                      <a:pt x="619" y="221"/>
                    </a:lnTo>
                    <a:lnTo>
                      <a:pt x="624" y="215"/>
                    </a:lnTo>
                    <a:lnTo>
                      <a:pt x="626" y="209"/>
                    </a:lnTo>
                    <a:lnTo>
                      <a:pt x="626" y="203"/>
                    </a:lnTo>
                    <a:lnTo>
                      <a:pt x="626" y="203"/>
                    </a:lnTo>
                    <a:lnTo>
                      <a:pt x="626" y="194"/>
                    </a:lnTo>
                    <a:lnTo>
                      <a:pt x="624" y="188"/>
                    </a:lnTo>
                    <a:lnTo>
                      <a:pt x="619" y="182"/>
                    </a:lnTo>
                    <a:lnTo>
                      <a:pt x="615" y="175"/>
                    </a:lnTo>
                    <a:lnTo>
                      <a:pt x="611" y="171"/>
                    </a:lnTo>
                    <a:lnTo>
                      <a:pt x="605" y="169"/>
                    </a:lnTo>
                    <a:lnTo>
                      <a:pt x="599" y="167"/>
                    </a:lnTo>
                    <a:lnTo>
                      <a:pt x="590" y="167"/>
                    </a:lnTo>
                    <a:lnTo>
                      <a:pt x="590" y="167"/>
                    </a:lnTo>
                    <a:close/>
                    <a:moveTo>
                      <a:pt x="480" y="167"/>
                    </a:moveTo>
                    <a:lnTo>
                      <a:pt x="480" y="167"/>
                    </a:lnTo>
                    <a:lnTo>
                      <a:pt x="473" y="167"/>
                    </a:lnTo>
                    <a:lnTo>
                      <a:pt x="467" y="169"/>
                    </a:lnTo>
                    <a:lnTo>
                      <a:pt x="461" y="171"/>
                    </a:lnTo>
                    <a:lnTo>
                      <a:pt x="455" y="175"/>
                    </a:lnTo>
                    <a:lnTo>
                      <a:pt x="450" y="182"/>
                    </a:lnTo>
                    <a:lnTo>
                      <a:pt x="448" y="188"/>
                    </a:lnTo>
                    <a:lnTo>
                      <a:pt x="446" y="194"/>
                    </a:lnTo>
                    <a:lnTo>
                      <a:pt x="444" y="203"/>
                    </a:lnTo>
                    <a:lnTo>
                      <a:pt x="444" y="203"/>
                    </a:lnTo>
                    <a:lnTo>
                      <a:pt x="446" y="209"/>
                    </a:lnTo>
                    <a:lnTo>
                      <a:pt x="448" y="215"/>
                    </a:lnTo>
                    <a:lnTo>
                      <a:pt x="450" y="221"/>
                    </a:lnTo>
                    <a:lnTo>
                      <a:pt x="455" y="228"/>
                    </a:lnTo>
                    <a:lnTo>
                      <a:pt x="461" y="232"/>
                    </a:lnTo>
                    <a:lnTo>
                      <a:pt x="467" y="234"/>
                    </a:lnTo>
                    <a:lnTo>
                      <a:pt x="473" y="236"/>
                    </a:lnTo>
                    <a:lnTo>
                      <a:pt x="480" y="238"/>
                    </a:lnTo>
                    <a:lnTo>
                      <a:pt x="480" y="238"/>
                    </a:lnTo>
                    <a:lnTo>
                      <a:pt x="488" y="236"/>
                    </a:lnTo>
                    <a:lnTo>
                      <a:pt x="494" y="234"/>
                    </a:lnTo>
                    <a:lnTo>
                      <a:pt x="501" y="232"/>
                    </a:lnTo>
                    <a:lnTo>
                      <a:pt x="505" y="228"/>
                    </a:lnTo>
                    <a:lnTo>
                      <a:pt x="509" y="221"/>
                    </a:lnTo>
                    <a:lnTo>
                      <a:pt x="513" y="215"/>
                    </a:lnTo>
                    <a:lnTo>
                      <a:pt x="515" y="209"/>
                    </a:lnTo>
                    <a:lnTo>
                      <a:pt x="515" y="203"/>
                    </a:lnTo>
                    <a:lnTo>
                      <a:pt x="515" y="203"/>
                    </a:lnTo>
                    <a:lnTo>
                      <a:pt x="515" y="194"/>
                    </a:lnTo>
                    <a:lnTo>
                      <a:pt x="513" y="188"/>
                    </a:lnTo>
                    <a:lnTo>
                      <a:pt x="509" y="182"/>
                    </a:lnTo>
                    <a:lnTo>
                      <a:pt x="505" y="175"/>
                    </a:lnTo>
                    <a:lnTo>
                      <a:pt x="501" y="171"/>
                    </a:lnTo>
                    <a:lnTo>
                      <a:pt x="494" y="169"/>
                    </a:lnTo>
                    <a:lnTo>
                      <a:pt x="488" y="167"/>
                    </a:lnTo>
                    <a:lnTo>
                      <a:pt x="480" y="167"/>
                    </a:lnTo>
                    <a:lnTo>
                      <a:pt x="480" y="167"/>
                    </a:lnTo>
                    <a:close/>
                    <a:moveTo>
                      <a:pt x="254" y="165"/>
                    </a:moveTo>
                    <a:lnTo>
                      <a:pt x="254" y="165"/>
                    </a:lnTo>
                    <a:lnTo>
                      <a:pt x="240" y="165"/>
                    </a:lnTo>
                    <a:lnTo>
                      <a:pt x="225" y="167"/>
                    </a:lnTo>
                    <a:lnTo>
                      <a:pt x="211" y="171"/>
                    </a:lnTo>
                    <a:lnTo>
                      <a:pt x="198" y="175"/>
                    </a:lnTo>
                    <a:lnTo>
                      <a:pt x="186" y="182"/>
                    </a:lnTo>
                    <a:lnTo>
                      <a:pt x="173" y="190"/>
                    </a:lnTo>
                    <a:lnTo>
                      <a:pt x="163" y="198"/>
                    </a:lnTo>
                    <a:lnTo>
                      <a:pt x="152" y="207"/>
                    </a:lnTo>
                    <a:lnTo>
                      <a:pt x="142" y="217"/>
                    </a:lnTo>
                    <a:lnTo>
                      <a:pt x="133" y="228"/>
                    </a:lnTo>
                    <a:lnTo>
                      <a:pt x="127" y="240"/>
                    </a:lnTo>
                    <a:lnTo>
                      <a:pt x="121" y="253"/>
                    </a:lnTo>
                    <a:lnTo>
                      <a:pt x="117" y="265"/>
                    </a:lnTo>
                    <a:lnTo>
                      <a:pt x="113" y="280"/>
                    </a:lnTo>
                    <a:lnTo>
                      <a:pt x="110" y="294"/>
                    </a:lnTo>
                    <a:lnTo>
                      <a:pt x="110" y="309"/>
                    </a:lnTo>
                    <a:lnTo>
                      <a:pt x="110" y="309"/>
                    </a:lnTo>
                    <a:lnTo>
                      <a:pt x="110" y="323"/>
                    </a:lnTo>
                    <a:lnTo>
                      <a:pt x="113" y="338"/>
                    </a:lnTo>
                    <a:lnTo>
                      <a:pt x="117" y="353"/>
                    </a:lnTo>
                    <a:lnTo>
                      <a:pt x="121" y="365"/>
                    </a:lnTo>
                    <a:lnTo>
                      <a:pt x="127" y="378"/>
                    </a:lnTo>
                    <a:lnTo>
                      <a:pt x="133" y="390"/>
                    </a:lnTo>
                    <a:lnTo>
                      <a:pt x="142" y="401"/>
                    </a:lnTo>
                    <a:lnTo>
                      <a:pt x="152" y="411"/>
                    </a:lnTo>
                    <a:lnTo>
                      <a:pt x="163" y="422"/>
                    </a:lnTo>
                    <a:lnTo>
                      <a:pt x="173" y="430"/>
                    </a:lnTo>
                    <a:lnTo>
                      <a:pt x="186" y="436"/>
                    </a:lnTo>
                    <a:lnTo>
                      <a:pt x="198" y="442"/>
                    </a:lnTo>
                    <a:lnTo>
                      <a:pt x="211" y="447"/>
                    </a:lnTo>
                    <a:lnTo>
                      <a:pt x="225" y="451"/>
                    </a:lnTo>
                    <a:lnTo>
                      <a:pt x="240" y="453"/>
                    </a:lnTo>
                    <a:lnTo>
                      <a:pt x="254" y="455"/>
                    </a:lnTo>
                    <a:lnTo>
                      <a:pt x="254" y="455"/>
                    </a:lnTo>
                    <a:lnTo>
                      <a:pt x="269" y="453"/>
                    </a:lnTo>
                    <a:lnTo>
                      <a:pt x="284" y="451"/>
                    </a:lnTo>
                    <a:lnTo>
                      <a:pt x="298" y="447"/>
                    </a:lnTo>
                    <a:lnTo>
                      <a:pt x="311" y="442"/>
                    </a:lnTo>
                    <a:lnTo>
                      <a:pt x="323" y="436"/>
                    </a:lnTo>
                    <a:lnTo>
                      <a:pt x="336" y="430"/>
                    </a:lnTo>
                    <a:lnTo>
                      <a:pt x="346" y="422"/>
                    </a:lnTo>
                    <a:lnTo>
                      <a:pt x="357" y="411"/>
                    </a:lnTo>
                    <a:lnTo>
                      <a:pt x="367" y="401"/>
                    </a:lnTo>
                    <a:lnTo>
                      <a:pt x="375" y="390"/>
                    </a:lnTo>
                    <a:lnTo>
                      <a:pt x="382" y="378"/>
                    </a:lnTo>
                    <a:lnTo>
                      <a:pt x="388" y="365"/>
                    </a:lnTo>
                    <a:lnTo>
                      <a:pt x="392" y="353"/>
                    </a:lnTo>
                    <a:lnTo>
                      <a:pt x="396" y="338"/>
                    </a:lnTo>
                    <a:lnTo>
                      <a:pt x="398" y="323"/>
                    </a:lnTo>
                    <a:lnTo>
                      <a:pt x="400" y="309"/>
                    </a:lnTo>
                    <a:lnTo>
                      <a:pt x="400" y="309"/>
                    </a:lnTo>
                    <a:lnTo>
                      <a:pt x="398" y="294"/>
                    </a:lnTo>
                    <a:lnTo>
                      <a:pt x="396" y="280"/>
                    </a:lnTo>
                    <a:lnTo>
                      <a:pt x="392" y="265"/>
                    </a:lnTo>
                    <a:lnTo>
                      <a:pt x="388" y="253"/>
                    </a:lnTo>
                    <a:lnTo>
                      <a:pt x="382" y="240"/>
                    </a:lnTo>
                    <a:lnTo>
                      <a:pt x="375" y="228"/>
                    </a:lnTo>
                    <a:lnTo>
                      <a:pt x="367" y="217"/>
                    </a:lnTo>
                    <a:lnTo>
                      <a:pt x="357" y="207"/>
                    </a:lnTo>
                    <a:lnTo>
                      <a:pt x="346" y="198"/>
                    </a:lnTo>
                    <a:lnTo>
                      <a:pt x="336" y="190"/>
                    </a:lnTo>
                    <a:lnTo>
                      <a:pt x="323" y="182"/>
                    </a:lnTo>
                    <a:lnTo>
                      <a:pt x="311" y="175"/>
                    </a:lnTo>
                    <a:lnTo>
                      <a:pt x="298" y="171"/>
                    </a:lnTo>
                    <a:lnTo>
                      <a:pt x="284" y="167"/>
                    </a:lnTo>
                    <a:lnTo>
                      <a:pt x="269" y="165"/>
                    </a:lnTo>
                    <a:lnTo>
                      <a:pt x="254" y="165"/>
                    </a:lnTo>
                    <a:lnTo>
                      <a:pt x="254" y="165"/>
                    </a:lnTo>
                    <a:close/>
                    <a:moveTo>
                      <a:pt x="515" y="772"/>
                    </a:moveTo>
                    <a:lnTo>
                      <a:pt x="515" y="772"/>
                    </a:lnTo>
                    <a:lnTo>
                      <a:pt x="513" y="745"/>
                    </a:lnTo>
                    <a:lnTo>
                      <a:pt x="511" y="720"/>
                    </a:lnTo>
                    <a:lnTo>
                      <a:pt x="507" y="697"/>
                    </a:lnTo>
                    <a:lnTo>
                      <a:pt x="501" y="674"/>
                    </a:lnTo>
                    <a:lnTo>
                      <a:pt x="494" y="653"/>
                    </a:lnTo>
                    <a:lnTo>
                      <a:pt x="486" y="632"/>
                    </a:lnTo>
                    <a:lnTo>
                      <a:pt x="478" y="613"/>
                    </a:lnTo>
                    <a:lnTo>
                      <a:pt x="467" y="595"/>
                    </a:lnTo>
                    <a:lnTo>
                      <a:pt x="457" y="578"/>
                    </a:lnTo>
                    <a:lnTo>
                      <a:pt x="444" y="563"/>
                    </a:lnTo>
                    <a:lnTo>
                      <a:pt x="430" y="549"/>
                    </a:lnTo>
                    <a:lnTo>
                      <a:pt x="417" y="536"/>
                    </a:lnTo>
                    <a:lnTo>
                      <a:pt x="403" y="526"/>
                    </a:lnTo>
                    <a:lnTo>
                      <a:pt x="388" y="515"/>
                    </a:lnTo>
                    <a:lnTo>
                      <a:pt x="371" y="507"/>
                    </a:lnTo>
                    <a:lnTo>
                      <a:pt x="355" y="499"/>
                    </a:lnTo>
                    <a:lnTo>
                      <a:pt x="256" y="651"/>
                    </a:lnTo>
                    <a:lnTo>
                      <a:pt x="163" y="495"/>
                    </a:lnTo>
                    <a:lnTo>
                      <a:pt x="163" y="495"/>
                    </a:lnTo>
                    <a:lnTo>
                      <a:pt x="146" y="503"/>
                    </a:lnTo>
                    <a:lnTo>
                      <a:pt x="129" y="511"/>
                    </a:lnTo>
                    <a:lnTo>
                      <a:pt x="115" y="522"/>
                    </a:lnTo>
                    <a:lnTo>
                      <a:pt x="100" y="532"/>
                    </a:lnTo>
                    <a:lnTo>
                      <a:pt x="85" y="545"/>
                    </a:lnTo>
                    <a:lnTo>
                      <a:pt x="71" y="559"/>
                    </a:lnTo>
                    <a:lnTo>
                      <a:pt x="58" y="574"/>
                    </a:lnTo>
                    <a:lnTo>
                      <a:pt x="48" y="590"/>
                    </a:lnTo>
                    <a:lnTo>
                      <a:pt x="37" y="609"/>
                    </a:lnTo>
                    <a:lnTo>
                      <a:pt x="27" y="628"/>
                    </a:lnTo>
                    <a:lnTo>
                      <a:pt x="19" y="649"/>
                    </a:lnTo>
                    <a:lnTo>
                      <a:pt x="12" y="672"/>
                    </a:lnTo>
                    <a:lnTo>
                      <a:pt x="8" y="695"/>
                    </a:lnTo>
                    <a:lnTo>
                      <a:pt x="4" y="718"/>
                    </a:lnTo>
                    <a:lnTo>
                      <a:pt x="2" y="745"/>
                    </a:lnTo>
                    <a:lnTo>
                      <a:pt x="0" y="772"/>
                    </a:lnTo>
                    <a:lnTo>
                      <a:pt x="0" y="772"/>
                    </a:lnTo>
                    <a:lnTo>
                      <a:pt x="35" y="784"/>
                    </a:lnTo>
                    <a:lnTo>
                      <a:pt x="69" y="795"/>
                    </a:lnTo>
                    <a:lnTo>
                      <a:pt x="102" y="803"/>
                    </a:lnTo>
                    <a:lnTo>
                      <a:pt x="136" y="809"/>
                    </a:lnTo>
                    <a:lnTo>
                      <a:pt x="169" y="816"/>
                    </a:lnTo>
                    <a:lnTo>
                      <a:pt x="200" y="820"/>
                    </a:lnTo>
                    <a:lnTo>
                      <a:pt x="234" y="822"/>
                    </a:lnTo>
                    <a:lnTo>
                      <a:pt x="265" y="822"/>
                    </a:lnTo>
                    <a:lnTo>
                      <a:pt x="296" y="820"/>
                    </a:lnTo>
                    <a:lnTo>
                      <a:pt x="330" y="818"/>
                    </a:lnTo>
                    <a:lnTo>
                      <a:pt x="361" y="814"/>
                    </a:lnTo>
                    <a:lnTo>
                      <a:pt x="392" y="809"/>
                    </a:lnTo>
                    <a:lnTo>
                      <a:pt x="423" y="801"/>
                    </a:lnTo>
                    <a:lnTo>
                      <a:pt x="453" y="793"/>
                    </a:lnTo>
                    <a:lnTo>
                      <a:pt x="484" y="782"/>
                    </a:lnTo>
                    <a:lnTo>
                      <a:pt x="515" y="772"/>
                    </a:lnTo>
                    <a:lnTo>
                      <a:pt x="515" y="772"/>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
            <p:nvSpPr>
              <p:cNvPr id="44" name="文本框 43">
                <a:extLst>
                  <a:ext uri="{FF2B5EF4-FFF2-40B4-BE49-F238E27FC236}">
                    <a16:creationId xmlns:a16="http://schemas.microsoft.com/office/drawing/2014/main" id="{E6F3E21D-2004-4E47-ABDF-E378F8CF6AC2}"/>
                  </a:ext>
                </a:extLst>
              </p:cNvPr>
              <p:cNvSpPr txBox="1"/>
              <p:nvPr/>
            </p:nvSpPr>
            <p:spPr>
              <a:xfrm>
                <a:off x="1481114" y="1466464"/>
                <a:ext cx="939869" cy="246221"/>
              </a:xfrm>
              <a:prstGeom prst="rect">
                <a:avLst/>
              </a:prstGeom>
              <a:noFill/>
            </p:spPr>
            <p:txBody>
              <a:bodyPr wrap="square" rtlCol="0">
                <a:spAutoFit/>
              </a:bodyPr>
              <a:lstStyle/>
              <a:p>
                <a:r>
                  <a:rPr lang="en-US" altLang="zh-CN" sz="1000" dirty="0">
                    <a:solidFill>
                      <a:srgbClr val="0A4776"/>
                    </a:solidFill>
                    <a:latin typeface="微软雅黑" panose="020B0503020204020204" pitchFamily="34" charset="-122"/>
                    <a:ea typeface="微软雅黑" panose="020B0503020204020204" pitchFamily="34" charset="-122"/>
                  </a:rPr>
                  <a:t>Compliance</a:t>
                </a:r>
                <a:endParaRPr lang="zh-CN" altLang="en-US" sz="1000" dirty="0">
                  <a:solidFill>
                    <a:srgbClr val="0A4776"/>
                  </a:solidFill>
                  <a:latin typeface="微软雅黑" panose="020B0503020204020204" pitchFamily="34" charset="-122"/>
                  <a:ea typeface="微软雅黑" panose="020B0503020204020204" pitchFamily="34" charset="-122"/>
                </a:endParaRPr>
              </a:p>
            </p:txBody>
          </p:sp>
        </p:grpSp>
        <p:grpSp>
          <p:nvGrpSpPr>
            <p:cNvPr id="45" name="组合 44">
              <a:extLst>
                <a:ext uri="{FF2B5EF4-FFF2-40B4-BE49-F238E27FC236}">
                  <a16:creationId xmlns:a16="http://schemas.microsoft.com/office/drawing/2014/main" id="{65212CBE-CC95-4FCF-A078-7817B98F44D3}"/>
                </a:ext>
              </a:extLst>
            </p:cNvPr>
            <p:cNvGrpSpPr/>
            <p:nvPr/>
          </p:nvGrpSpPr>
          <p:grpSpPr>
            <a:xfrm>
              <a:off x="6504090" y="2197622"/>
              <a:ext cx="1091949" cy="748596"/>
              <a:chOff x="933450" y="964089"/>
              <a:chExt cx="1091949" cy="748596"/>
            </a:xfrm>
          </p:grpSpPr>
          <p:sp>
            <p:nvSpPr>
              <p:cNvPr id="46" name="PA_任意多边形 21">
                <a:extLst>
                  <a:ext uri="{FF2B5EF4-FFF2-40B4-BE49-F238E27FC236}">
                    <a16:creationId xmlns:a16="http://schemas.microsoft.com/office/drawing/2014/main" id="{CBEA2D7B-4218-447B-A456-E8ED38B10FC3}"/>
                  </a:ext>
                </a:extLst>
              </p:cNvPr>
              <p:cNvSpPr>
                <a:spLocks noEditPoints="1"/>
              </p:cNvSpPr>
              <p:nvPr>
                <p:custDataLst>
                  <p:tags r:id="rId5"/>
                </p:custDataLst>
              </p:nvPr>
            </p:nvSpPr>
            <p:spPr bwMode="auto">
              <a:xfrm>
                <a:off x="933450" y="964089"/>
                <a:ext cx="819807" cy="748596"/>
              </a:xfrm>
              <a:custGeom>
                <a:avLst/>
                <a:gdLst>
                  <a:gd name="T0" fmla="*/ 828 w 872"/>
                  <a:gd name="T1" fmla="*/ 17 h 822"/>
                  <a:gd name="T2" fmla="*/ 872 w 872"/>
                  <a:gd name="T3" fmla="*/ 100 h 822"/>
                  <a:gd name="T4" fmla="*/ 843 w 872"/>
                  <a:gd name="T5" fmla="*/ 376 h 822"/>
                  <a:gd name="T6" fmla="*/ 565 w 872"/>
                  <a:gd name="T7" fmla="*/ 405 h 822"/>
                  <a:gd name="T8" fmla="*/ 434 w 872"/>
                  <a:gd name="T9" fmla="*/ 405 h 822"/>
                  <a:gd name="T10" fmla="*/ 494 w 872"/>
                  <a:gd name="T11" fmla="*/ 388 h 822"/>
                  <a:gd name="T12" fmla="*/ 774 w 872"/>
                  <a:gd name="T13" fmla="*/ 361 h 822"/>
                  <a:gd name="T14" fmla="*/ 820 w 872"/>
                  <a:gd name="T15" fmla="*/ 336 h 822"/>
                  <a:gd name="T16" fmla="*/ 828 w 872"/>
                  <a:gd name="T17" fmla="*/ 90 h 822"/>
                  <a:gd name="T18" fmla="*/ 795 w 872"/>
                  <a:gd name="T19" fmla="*/ 50 h 822"/>
                  <a:gd name="T20" fmla="*/ 384 w 872"/>
                  <a:gd name="T21" fmla="*/ 50 h 822"/>
                  <a:gd name="T22" fmla="*/ 352 w 872"/>
                  <a:gd name="T23" fmla="*/ 90 h 822"/>
                  <a:gd name="T24" fmla="*/ 307 w 872"/>
                  <a:gd name="T25" fmla="*/ 100 h 822"/>
                  <a:gd name="T26" fmla="*/ 336 w 872"/>
                  <a:gd name="T27" fmla="*/ 29 h 822"/>
                  <a:gd name="T28" fmla="*/ 703 w 872"/>
                  <a:gd name="T29" fmla="*/ 167 h 822"/>
                  <a:gd name="T30" fmla="*/ 674 w 872"/>
                  <a:gd name="T31" fmla="*/ 182 h 822"/>
                  <a:gd name="T32" fmla="*/ 670 w 872"/>
                  <a:gd name="T33" fmla="*/ 215 h 822"/>
                  <a:gd name="T34" fmla="*/ 703 w 872"/>
                  <a:gd name="T35" fmla="*/ 238 h 822"/>
                  <a:gd name="T36" fmla="*/ 732 w 872"/>
                  <a:gd name="T37" fmla="*/ 221 h 822"/>
                  <a:gd name="T38" fmla="*/ 736 w 872"/>
                  <a:gd name="T39" fmla="*/ 188 h 822"/>
                  <a:gd name="T40" fmla="*/ 703 w 872"/>
                  <a:gd name="T41" fmla="*/ 167 h 822"/>
                  <a:gd name="T42" fmla="*/ 571 w 872"/>
                  <a:gd name="T43" fmla="*/ 171 h 822"/>
                  <a:gd name="T44" fmla="*/ 555 w 872"/>
                  <a:gd name="T45" fmla="*/ 203 h 822"/>
                  <a:gd name="T46" fmla="*/ 576 w 872"/>
                  <a:gd name="T47" fmla="*/ 234 h 822"/>
                  <a:gd name="T48" fmla="*/ 611 w 872"/>
                  <a:gd name="T49" fmla="*/ 232 h 822"/>
                  <a:gd name="T50" fmla="*/ 626 w 872"/>
                  <a:gd name="T51" fmla="*/ 203 h 822"/>
                  <a:gd name="T52" fmla="*/ 605 w 872"/>
                  <a:gd name="T53" fmla="*/ 169 h 822"/>
                  <a:gd name="T54" fmla="*/ 473 w 872"/>
                  <a:gd name="T55" fmla="*/ 167 h 822"/>
                  <a:gd name="T56" fmla="*/ 446 w 872"/>
                  <a:gd name="T57" fmla="*/ 194 h 822"/>
                  <a:gd name="T58" fmla="*/ 455 w 872"/>
                  <a:gd name="T59" fmla="*/ 228 h 822"/>
                  <a:gd name="T60" fmla="*/ 488 w 872"/>
                  <a:gd name="T61" fmla="*/ 236 h 822"/>
                  <a:gd name="T62" fmla="*/ 515 w 872"/>
                  <a:gd name="T63" fmla="*/ 209 h 822"/>
                  <a:gd name="T64" fmla="*/ 505 w 872"/>
                  <a:gd name="T65" fmla="*/ 175 h 822"/>
                  <a:gd name="T66" fmla="*/ 254 w 872"/>
                  <a:gd name="T67" fmla="*/ 165 h 822"/>
                  <a:gd name="T68" fmla="*/ 186 w 872"/>
                  <a:gd name="T69" fmla="*/ 182 h 822"/>
                  <a:gd name="T70" fmla="*/ 127 w 872"/>
                  <a:gd name="T71" fmla="*/ 240 h 822"/>
                  <a:gd name="T72" fmla="*/ 110 w 872"/>
                  <a:gd name="T73" fmla="*/ 309 h 822"/>
                  <a:gd name="T74" fmla="*/ 133 w 872"/>
                  <a:gd name="T75" fmla="*/ 390 h 822"/>
                  <a:gd name="T76" fmla="*/ 198 w 872"/>
                  <a:gd name="T77" fmla="*/ 442 h 822"/>
                  <a:gd name="T78" fmla="*/ 269 w 872"/>
                  <a:gd name="T79" fmla="*/ 453 h 822"/>
                  <a:gd name="T80" fmla="*/ 346 w 872"/>
                  <a:gd name="T81" fmla="*/ 422 h 822"/>
                  <a:gd name="T82" fmla="*/ 392 w 872"/>
                  <a:gd name="T83" fmla="*/ 353 h 822"/>
                  <a:gd name="T84" fmla="*/ 396 w 872"/>
                  <a:gd name="T85" fmla="*/ 280 h 822"/>
                  <a:gd name="T86" fmla="*/ 357 w 872"/>
                  <a:gd name="T87" fmla="*/ 207 h 822"/>
                  <a:gd name="T88" fmla="*/ 284 w 872"/>
                  <a:gd name="T89" fmla="*/ 167 h 822"/>
                  <a:gd name="T90" fmla="*/ 513 w 872"/>
                  <a:gd name="T91" fmla="*/ 745 h 822"/>
                  <a:gd name="T92" fmla="*/ 478 w 872"/>
                  <a:gd name="T93" fmla="*/ 613 h 822"/>
                  <a:gd name="T94" fmla="*/ 403 w 872"/>
                  <a:gd name="T95" fmla="*/ 526 h 822"/>
                  <a:gd name="T96" fmla="*/ 163 w 872"/>
                  <a:gd name="T97" fmla="*/ 495 h 822"/>
                  <a:gd name="T98" fmla="*/ 71 w 872"/>
                  <a:gd name="T99" fmla="*/ 559 h 822"/>
                  <a:gd name="T100" fmla="*/ 12 w 872"/>
                  <a:gd name="T101" fmla="*/ 672 h 822"/>
                  <a:gd name="T102" fmla="*/ 35 w 872"/>
                  <a:gd name="T103" fmla="*/ 784 h 822"/>
                  <a:gd name="T104" fmla="*/ 234 w 872"/>
                  <a:gd name="T105" fmla="*/ 822 h 822"/>
                  <a:gd name="T106" fmla="*/ 423 w 872"/>
                  <a:gd name="T107" fmla="*/ 801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72" h="822">
                    <a:moveTo>
                      <a:pt x="405" y="0"/>
                    </a:moveTo>
                    <a:lnTo>
                      <a:pt x="774" y="0"/>
                    </a:lnTo>
                    <a:lnTo>
                      <a:pt x="774" y="0"/>
                    </a:lnTo>
                    <a:lnTo>
                      <a:pt x="793" y="2"/>
                    </a:lnTo>
                    <a:lnTo>
                      <a:pt x="811" y="9"/>
                    </a:lnTo>
                    <a:lnTo>
                      <a:pt x="828" y="17"/>
                    </a:lnTo>
                    <a:lnTo>
                      <a:pt x="843" y="29"/>
                    </a:lnTo>
                    <a:lnTo>
                      <a:pt x="843" y="29"/>
                    </a:lnTo>
                    <a:lnTo>
                      <a:pt x="855" y="44"/>
                    </a:lnTo>
                    <a:lnTo>
                      <a:pt x="866" y="61"/>
                    </a:lnTo>
                    <a:lnTo>
                      <a:pt x="870" y="79"/>
                    </a:lnTo>
                    <a:lnTo>
                      <a:pt x="872" y="100"/>
                    </a:lnTo>
                    <a:lnTo>
                      <a:pt x="872" y="307"/>
                    </a:lnTo>
                    <a:lnTo>
                      <a:pt x="872" y="307"/>
                    </a:lnTo>
                    <a:lnTo>
                      <a:pt x="870" y="326"/>
                    </a:lnTo>
                    <a:lnTo>
                      <a:pt x="866" y="344"/>
                    </a:lnTo>
                    <a:lnTo>
                      <a:pt x="855" y="361"/>
                    </a:lnTo>
                    <a:lnTo>
                      <a:pt x="843" y="376"/>
                    </a:lnTo>
                    <a:lnTo>
                      <a:pt x="843" y="376"/>
                    </a:lnTo>
                    <a:lnTo>
                      <a:pt x="828" y="388"/>
                    </a:lnTo>
                    <a:lnTo>
                      <a:pt x="811" y="399"/>
                    </a:lnTo>
                    <a:lnTo>
                      <a:pt x="793" y="403"/>
                    </a:lnTo>
                    <a:lnTo>
                      <a:pt x="774" y="405"/>
                    </a:lnTo>
                    <a:lnTo>
                      <a:pt x="565" y="405"/>
                    </a:lnTo>
                    <a:lnTo>
                      <a:pt x="463" y="497"/>
                    </a:lnTo>
                    <a:lnTo>
                      <a:pt x="455" y="490"/>
                    </a:lnTo>
                    <a:lnTo>
                      <a:pt x="455" y="490"/>
                    </a:lnTo>
                    <a:lnTo>
                      <a:pt x="428" y="472"/>
                    </a:lnTo>
                    <a:lnTo>
                      <a:pt x="444" y="405"/>
                    </a:lnTo>
                    <a:lnTo>
                      <a:pt x="434" y="405"/>
                    </a:lnTo>
                    <a:lnTo>
                      <a:pt x="434" y="405"/>
                    </a:lnTo>
                    <a:lnTo>
                      <a:pt x="444" y="384"/>
                    </a:lnTo>
                    <a:lnTo>
                      <a:pt x="453" y="361"/>
                    </a:lnTo>
                    <a:lnTo>
                      <a:pt x="473" y="361"/>
                    </a:lnTo>
                    <a:lnTo>
                      <a:pt x="501" y="361"/>
                    </a:lnTo>
                    <a:lnTo>
                      <a:pt x="494" y="388"/>
                    </a:lnTo>
                    <a:lnTo>
                      <a:pt x="488" y="415"/>
                    </a:lnTo>
                    <a:lnTo>
                      <a:pt x="542" y="367"/>
                    </a:lnTo>
                    <a:lnTo>
                      <a:pt x="549" y="361"/>
                    </a:lnTo>
                    <a:lnTo>
                      <a:pt x="557" y="361"/>
                    </a:lnTo>
                    <a:lnTo>
                      <a:pt x="774" y="361"/>
                    </a:lnTo>
                    <a:lnTo>
                      <a:pt x="774" y="361"/>
                    </a:lnTo>
                    <a:lnTo>
                      <a:pt x="784" y="361"/>
                    </a:lnTo>
                    <a:lnTo>
                      <a:pt x="795" y="357"/>
                    </a:lnTo>
                    <a:lnTo>
                      <a:pt x="803" y="353"/>
                    </a:lnTo>
                    <a:lnTo>
                      <a:pt x="811" y="344"/>
                    </a:lnTo>
                    <a:lnTo>
                      <a:pt x="811" y="344"/>
                    </a:lnTo>
                    <a:lnTo>
                      <a:pt x="820" y="336"/>
                    </a:lnTo>
                    <a:lnTo>
                      <a:pt x="824" y="328"/>
                    </a:lnTo>
                    <a:lnTo>
                      <a:pt x="828" y="317"/>
                    </a:lnTo>
                    <a:lnTo>
                      <a:pt x="828" y="307"/>
                    </a:lnTo>
                    <a:lnTo>
                      <a:pt x="828" y="100"/>
                    </a:lnTo>
                    <a:lnTo>
                      <a:pt x="828" y="100"/>
                    </a:lnTo>
                    <a:lnTo>
                      <a:pt x="828" y="90"/>
                    </a:lnTo>
                    <a:lnTo>
                      <a:pt x="824" y="79"/>
                    </a:lnTo>
                    <a:lnTo>
                      <a:pt x="820" y="69"/>
                    </a:lnTo>
                    <a:lnTo>
                      <a:pt x="811" y="61"/>
                    </a:lnTo>
                    <a:lnTo>
                      <a:pt x="811" y="61"/>
                    </a:lnTo>
                    <a:lnTo>
                      <a:pt x="803" y="54"/>
                    </a:lnTo>
                    <a:lnTo>
                      <a:pt x="795" y="50"/>
                    </a:lnTo>
                    <a:lnTo>
                      <a:pt x="784" y="46"/>
                    </a:lnTo>
                    <a:lnTo>
                      <a:pt x="774" y="44"/>
                    </a:lnTo>
                    <a:lnTo>
                      <a:pt x="405" y="44"/>
                    </a:lnTo>
                    <a:lnTo>
                      <a:pt x="405" y="44"/>
                    </a:lnTo>
                    <a:lnTo>
                      <a:pt x="394" y="46"/>
                    </a:lnTo>
                    <a:lnTo>
                      <a:pt x="384" y="50"/>
                    </a:lnTo>
                    <a:lnTo>
                      <a:pt x="375" y="54"/>
                    </a:lnTo>
                    <a:lnTo>
                      <a:pt x="367" y="61"/>
                    </a:lnTo>
                    <a:lnTo>
                      <a:pt x="367" y="61"/>
                    </a:lnTo>
                    <a:lnTo>
                      <a:pt x="361" y="69"/>
                    </a:lnTo>
                    <a:lnTo>
                      <a:pt x="355" y="79"/>
                    </a:lnTo>
                    <a:lnTo>
                      <a:pt x="352" y="90"/>
                    </a:lnTo>
                    <a:lnTo>
                      <a:pt x="350" y="100"/>
                    </a:lnTo>
                    <a:lnTo>
                      <a:pt x="350" y="130"/>
                    </a:lnTo>
                    <a:lnTo>
                      <a:pt x="350" y="130"/>
                    </a:lnTo>
                    <a:lnTo>
                      <a:pt x="330" y="119"/>
                    </a:lnTo>
                    <a:lnTo>
                      <a:pt x="307" y="111"/>
                    </a:lnTo>
                    <a:lnTo>
                      <a:pt x="307" y="100"/>
                    </a:lnTo>
                    <a:lnTo>
                      <a:pt x="307" y="100"/>
                    </a:lnTo>
                    <a:lnTo>
                      <a:pt x="309" y="79"/>
                    </a:lnTo>
                    <a:lnTo>
                      <a:pt x="315" y="61"/>
                    </a:lnTo>
                    <a:lnTo>
                      <a:pt x="323" y="44"/>
                    </a:lnTo>
                    <a:lnTo>
                      <a:pt x="336" y="29"/>
                    </a:lnTo>
                    <a:lnTo>
                      <a:pt x="336" y="29"/>
                    </a:lnTo>
                    <a:lnTo>
                      <a:pt x="350" y="17"/>
                    </a:lnTo>
                    <a:lnTo>
                      <a:pt x="367" y="9"/>
                    </a:lnTo>
                    <a:lnTo>
                      <a:pt x="386" y="2"/>
                    </a:lnTo>
                    <a:lnTo>
                      <a:pt x="405" y="0"/>
                    </a:lnTo>
                    <a:lnTo>
                      <a:pt x="405" y="0"/>
                    </a:lnTo>
                    <a:close/>
                    <a:moveTo>
                      <a:pt x="703" y="167"/>
                    </a:moveTo>
                    <a:lnTo>
                      <a:pt x="703" y="167"/>
                    </a:lnTo>
                    <a:lnTo>
                      <a:pt x="697" y="167"/>
                    </a:lnTo>
                    <a:lnTo>
                      <a:pt x="688" y="169"/>
                    </a:lnTo>
                    <a:lnTo>
                      <a:pt x="684" y="171"/>
                    </a:lnTo>
                    <a:lnTo>
                      <a:pt x="678" y="175"/>
                    </a:lnTo>
                    <a:lnTo>
                      <a:pt x="674" y="182"/>
                    </a:lnTo>
                    <a:lnTo>
                      <a:pt x="670" y="188"/>
                    </a:lnTo>
                    <a:lnTo>
                      <a:pt x="667" y="194"/>
                    </a:lnTo>
                    <a:lnTo>
                      <a:pt x="667" y="203"/>
                    </a:lnTo>
                    <a:lnTo>
                      <a:pt x="667" y="203"/>
                    </a:lnTo>
                    <a:lnTo>
                      <a:pt x="667" y="209"/>
                    </a:lnTo>
                    <a:lnTo>
                      <a:pt x="670" y="215"/>
                    </a:lnTo>
                    <a:lnTo>
                      <a:pt x="674" y="221"/>
                    </a:lnTo>
                    <a:lnTo>
                      <a:pt x="678" y="228"/>
                    </a:lnTo>
                    <a:lnTo>
                      <a:pt x="684" y="232"/>
                    </a:lnTo>
                    <a:lnTo>
                      <a:pt x="688" y="234"/>
                    </a:lnTo>
                    <a:lnTo>
                      <a:pt x="697" y="236"/>
                    </a:lnTo>
                    <a:lnTo>
                      <a:pt x="703" y="238"/>
                    </a:lnTo>
                    <a:lnTo>
                      <a:pt x="703" y="238"/>
                    </a:lnTo>
                    <a:lnTo>
                      <a:pt x="709" y="236"/>
                    </a:lnTo>
                    <a:lnTo>
                      <a:pt x="718" y="234"/>
                    </a:lnTo>
                    <a:lnTo>
                      <a:pt x="724" y="232"/>
                    </a:lnTo>
                    <a:lnTo>
                      <a:pt x="728" y="228"/>
                    </a:lnTo>
                    <a:lnTo>
                      <a:pt x="732" y="221"/>
                    </a:lnTo>
                    <a:lnTo>
                      <a:pt x="736" y="215"/>
                    </a:lnTo>
                    <a:lnTo>
                      <a:pt x="738" y="209"/>
                    </a:lnTo>
                    <a:lnTo>
                      <a:pt x="738" y="203"/>
                    </a:lnTo>
                    <a:lnTo>
                      <a:pt x="738" y="203"/>
                    </a:lnTo>
                    <a:lnTo>
                      <a:pt x="738" y="194"/>
                    </a:lnTo>
                    <a:lnTo>
                      <a:pt x="736" y="188"/>
                    </a:lnTo>
                    <a:lnTo>
                      <a:pt x="732" y="182"/>
                    </a:lnTo>
                    <a:lnTo>
                      <a:pt x="728" y="175"/>
                    </a:lnTo>
                    <a:lnTo>
                      <a:pt x="724" y="171"/>
                    </a:lnTo>
                    <a:lnTo>
                      <a:pt x="718" y="169"/>
                    </a:lnTo>
                    <a:lnTo>
                      <a:pt x="709" y="167"/>
                    </a:lnTo>
                    <a:lnTo>
                      <a:pt x="703" y="167"/>
                    </a:lnTo>
                    <a:lnTo>
                      <a:pt x="703" y="167"/>
                    </a:lnTo>
                    <a:close/>
                    <a:moveTo>
                      <a:pt x="590" y="167"/>
                    </a:moveTo>
                    <a:lnTo>
                      <a:pt x="590" y="167"/>
                    </a:lnTo>
                    <a:lnTo>
                      <a:pt x="584" y="167"/>
                    </a:lnTo>
                    <a:lnTo>
                      <a:pt x="576" y="169"/>
                    </a:lnTo>
                    <a:lnTo>
                      <a:pt x="571" y="171"/>
                    </a:lnTo>
                    <a:lnTo>
                      <a:pt x="565" y="175"/>
                    </a:lnTo>
                    <a:lnTo>
                      <a:pt x="561" y="182"/>
                    </a:lnTo>
                    <a:lnTo>
                      <a:pt x="557" y="188"/>
                    </a:lnTo>
                    <a:lnTo>
                      <a:pt x="555" y="194"/>
                    </a:lnTo>
                    <a:lnTo>
                      <a:pt x="555" y="203"/>
                    </a:lnTo>
                    <a:lnTo>
                      <a:pt x="555" y="203"/>
                    </a:lnTo>
                    <a:lnTo>
                      <a:pt x="555" y="209"/>
                    </a:lnTo>
                    <a:lnTo>
                      <a:pt x="557" y="215"/>
                    </a:lnTo>
                    <a:lnTo>
                      <a:pt x="561" y="221"/>
                    </a:lnTo>
                    <a:lnTo>
                      <a:pt x="565" y="228"/>
                    </a:lnTo>
                    <a:lnTo>
                      <a:pt x="571" y="232"/>
                    </a:lnTo>
                    <a:lnTo>
                      <a:pt x="576" y="234"/>
                    </a:lnTo>
                    <a:lnTo>
                      <a:pt x="584" y="236"/>
                    </a:lnTo>
                    <a:lnTo>
                      <a:pt x="590" y="238"/>
                    </a:lnTo>
                    <a:lnTo>
                      <a:pt x="590" y="238"/>
                    </a:lnTo>
                    <a:lnTo>
                      <a:pt x="599" y="236"/>
                    </a:lnTo>
                    <a:lnTo>
                      <a:pt x="605" y="234"/>
                    </a:lnTo>
                    <a:lnTo>
                      <a:pt x="611" y="232"/>
                    </a:lnTo>
                    <a:lnTo>
                      <a:pt x="615" y="228"/>
                    </a:lnTo>
                    <a:lnTo>
                      <a:pt x="619" y="221"/>
                    </a:lnTo>
                    <a:lnTo>
                      <a:pt x="624" y="215"/>
                    </a:lnTo>
                    <a:lnTo>
                      <a:pt x="626" y="209"/>
                    </a:lnTo>
                    <a:lnTo>
                      <a:pt x="626" y="203"/>
                    </a:lnTo>
                    <a:lnTo>
                      <a:pt x="626" y="203"/>
                    </a:lnTo>
                    <a:lnTo>
                      <a:pt x="626" y="194"/>
                    </a:lnTo>
                    <a:lnTo>
                      <a:pt x="624" y="188"/>
                    </a:lnTo>
                    <a:lnTo>
                      <a:pt x="619" y="182"/>
                    </a:lnTo>
                    <a:lnTo>
                      <a:pt x="615" y="175"/>
                    </a:lnTo>
                    <a:lnTo>
                      <a:pt x="611" y="171"/>
                    </a:lnTo>
                    <a:lnTo>
                      <a:pt x="605" y="169"/>
                    </a:lnTo>
                    <a:lnTo>
                      <a:pt x="599" y="167"/>
                    </a:lnTo>
                    <a:lnTo>
                      <a:pt x="590" y="167"/>
                    </a:lnTo>
                    <a:lnTo>
                      <a:pt x="590" y="167"/>
                    </a:lnTo>
                    <a:close/>
                    <a:moveTo>
                      <a:pt x="480" y="167"/>
                    </a:moveTo>
                    <a:lnTo>
                      <a:pt x="480" y="167"/>
                    </a:lnTo>
                    <a:lnTo>
                      <a:pt x="473" y="167"/>
                    </a:lnTo>
                    <a:lnTo>
                      <a:pt x="467" y="169"/>
                    </a:lnTo>
                    <a:lnTo>
                      <a:pt x="461" y="171"/>
                    </a:lnTo>
                    <a:lnTo>
                      <a:pt x="455" y="175"/>
                    </a:lnTo>
                    <a:lnTo>
                      <a:pt x="450" y="182"/>
                    </a:lnTo>
                    <a:lnTo>
                      <a:pt x="448" y="188"/>
                    </a:lnTo>
                    <a:lnTo>
                      <a:pt x="446" y="194"/>
                    </a:lnTo>
                    <a:lnTo>
                      <a:pt x="444" y="203"/>
                    </a:lnTo>
                    <a:lnTo>
                      <a:pt x="444" y="203"/>
                    </a:lnTo>
                    <a:lnTo>
                      <a:pt x="446" y="209"/>
                    </a:lnTo>
                    <a:lnTo>
                      <a:pt x="448" y="215"/>
                    </a:lnTo>
                    <a:lnTo>
                      <a:pt x="450" y="221"/>
                    </a:lnTo>
                    <a:lnTo>
                      <a:pt x="455" y="228"/>
                    </a:lnTo>
                    <a:lnTo>
                      <a:pt x="461" y="232"/>
                    </a:lnTo>
                    <a:lnTo>
                      <a:pt x="467" y="234"/>
                    </a:lnTo>
                    <a:lnTo>
                      <a:pt x="473" y="236"/>
                    </a:lnTo>
                    <a:lnTo>
                      <a:pt x="480" y="238"/>
                    </a:lnTo>
                    <a:lnTo>
                      <a:pt x="480" y="238"/>
                    </a:lnTo>
                    <a:lnTo>
                      <a:pt x="488" y="236"/>
                    </a:lnTo>
                    <a:lnTo>
                      <a:pt x="494" y="234"/>
                    </a:lnTo>
                    <a:lnTo>
                      <a:pt x="501" y="232"/>
                    </a:lnTo>
                    <a:lnTo>
                      <a:pt x="505" y="228"/>
                    </a:lnTo>
                    <a:lnTo>
                      <a:pt x="509" y="221"/>
                    </a:lnTo>
                    <a:lnTo>
                      <a:pt x="513" y="215"/>
                    </a:lnTo>
                    <a:lnTo>
                      <a:pt x="515" y="209"/>
                    </a:lnTo>
                    <a:lnTo>
                      <a:pt x="515" y="203"/>
                    </a:lnTo>
                    <a:lnTo>
                      <a:pt x="515" y="203"/>
                    </a:lnTo>
                    <a:lnTo>
                      <a:pt x="515" y="194"/>
                    </a:lnTo>
                    <a:lnTo>
                      <a:pt x="513" y="188"/>
                    </a:lnTo>
                    <a:lnTo>
                      <a:pt x="509" y="182"/>
                    </a:lnTo>
                    <a:lnTo>
                      <a:pt x="505" y="175"/>
                    </a:lnTo>
                    <a:lnTo>
                      <a:pt x="501" y="171"/>
                    </a:lnTo>
                    <a:lnTo>
                      <a:pt x="494" y="169"/>
                    </a:lnTo>
                    <a:lnTo>
                      <a:pt x="488" y="167"/>
                    </a:lnTo>
                    <a:lnTo>
                      <a:pt x="480" y="167"/>
                    </a:lnTo>
                    <a:lnTo>
                      <a:pt x="480" y="167"/>
                    </a:lnTo>
                    <a:close/>
                    <a:moveTo>
                      <a:pt x="254" y="165"/>
                    </a:moveTo>
                    <a:lnTo>
                      <a:pt x="254" y="165"/>
                    </a:lnTo>
                    <a:lnTo>
                      <a:pt x="240" y="165"/>
                    </a:lnTo>
                    <a:lnTo>
                      <a:pt x="225" y="167"/>
                    </a:lnTo>
                    <a:lnTo>
                      <a:pt x="211" y="171"/>
                    </a:lnTo>
                    <a:lnTo>
                      <a:pt x="198" y="175"/>
                    </a:lnTo>
                    <a:lnTo>
                      <a:pt x="186" y="182"/>
                    </a:lnTo>
                    <a:lnTo>
                      <a:pt x="173" y="190"/>
                    </a:lnTo>
                    <a:lnTo>
                      <a:pt x="163" y="198"/>
                    </a:lnTo>
                    <a:lnTo>
                      <a:pt x="152" y="207"/>
                    </a:lnTo>
                    <a:lnTo>
                      <a:pt x="142" y="217"/>
                    </a:lnTo>
                    <a:lnTo>
                      <a:pt x="133" y="228"/>
                    </a:lnTo>
                    <a:lnTo>
                      <a:pt x="127" y="240"/>
                    </a:lnTo>
                    <a:lnTo>
                      <a:pt x="121" y="253"/>
                    </a:lnTo>
                    <a:lnTo>
                      <a:pt x="117" y="265"/>
                    </a:lnTo>
                    <a:lnTo>
                      <a:pt x="113" y="280"/>
                    </a:lnTo>
                    <a:lnTo>
                      <a:pt x="110" y="294"/>
                    </a:lnTo>
                    <a:lnTo>
                      <a:pt x="110" y="309"/>
                    </a:lnTo>
                    <a:lnTo>
                      <a:pt x="110" y="309"/>
                    </a:lnTo>
                    <a:lnTo>
                      <a:pt x="110" y="323"/>
                    </a:lnTo>
                    <a:lnTo>
                      <a:pt x="113" y="338"/>
                    </a:lnTo>
                    <a:lnTo>
                      <a:pt x="117" y="353"/>
                    </a:lnTo>
                    <a:lnTo>
                      <a:pt x="121" y="365"/>
                    </a:lnTo>
                    <a:lnTo>
                      <a:pt x="127" y="378"/>
                    </a:lnTo>
                    <a:lnTo>
                      <a:pt x="133" y="390"/>
                    </a:lnTo>
                    <a:lnTo>
                      <a:pt x="142" y="401"/>
                    </a:lnTo>
                    <a:lnTo>
                      <a:pt x="152" y="411"/>
                    </a:lnTo>
                    <a:lnTo>
                      <a:pt x="163" y="422"/>
                    </a:lnTo>
                    <a:lnTo>
                      <a:pt x="173" y="430"/>
                    </a:lnTo>
                    <a:lnTo>
                      <a:pt x="186" y="436"/>
                    </a:lnTo>
                    <a:lnTo>
                      <a:pt x="198" y="442"/>
                    </a:lnTo>
                    <a:lnTo>
                      <a:pt x="211" y="447"/>
                    </a:lnTo>
                    <a:lnTo>
                      <a:pt x="225" y="451"/>
                    </a:lnTo>
                    <a:lnTo>
                      <a:pt x="240" y="453"/>
                    </a:lnTo>
                    <a:lnTo>
                      <a:pt x="254" y="455"/>
                    </a:lnTo>
                    <a:lnTo>
                      <a:pt x="254" y="455"/>
                    </a:lnTo>
                    <a:lnTo>
                      <a:pt x="269" y="453"/>
                    </a:lnTo>
                    <a:lnTo>
                      <a:pt x="284" y="451"/>
                    </a:lnTo>
                    <a:lnTo>
                      <a:pt x="298" y="447"/>
                    </a:lnTo>
                    <a:lnTo>
                      <a:pt x="311" y="442"/>
                    </a:lnTo>
                    <a:lnTo>
                      <a:pt x="323" y="436"/>
                    </a:lnTo>
                    <a:lnTo>
                      <a:pt x="336" y="430"/>
                    </a:lnTo>
                    <a:lnTo>
                      <a:pt x="346" y="422"/>
                    </a:lnTo>
                    <a:lnTo>
                      <a:pt x="357" y="411"/>
                    </a:lnTo>
                    <a:lnTo>
                      <a:pt x="367" y="401"/>
                    </a:lnTo>
                    <a:lnTo>
                      <a:pt x="375" y="390"/>
                    </a:lnTo>
                    <a:lnTo>
                      <a:pt x="382" y="378"/>
                    </a:lnTo>
                    <a:lnTo>
                      <a:pt x="388" y="365"/>
                    </a:lnTo>
                    <a:lnTo>
                      <a:pt x="392" y="353"/>
                    </a:lnTo>
                    <a:lnTo>
                      <a:pt x="396" y="338"/>
                    </a:lnTo>
                    <a:lnTo>
                      <a:pt x="398" y="323"/>
                    </a:lnTo>
                    <a:lnTo>
                      <a:pt x="400" y="309"/>
                    </a:lnTo>
                    <a:lnTo>
                      <a:pt x="400" y="309"/>
                    </a:lnTo>
                    <a:lnTo>
                      <a:pt x="398" y="294"/>
                    </a:lnTo>
                    <a:lnTo>
                      <a:pt x="396" y="280"/>
                    </a:lnTo>
                    <a:lnTo>
                      <a:pt x="392" y="265"/>
                    </a:lnTo>
                    <a:lnTo>
                      <a:pt x="388" y="253"/>
                    </a:lnTo>
                    <a:lnTo>
                      <a:pt x="382" y="240"/>
                    </a:lnTo>
                    <a:lnTo>
                      <a:pt x="375" y="228"/>
                    </a:lnTo>
                    <a:lnTo>
                      <a:pt x="367" y="217"/>
                    </a:lnTo>
                    <a:lnTo>
                      <a:pt x="357" y="207"/>
                    </a:lnTo>
                    <a:lnTo>
                      <a:pt x="346" y="198"/>
                    </a:lnTo>
                    <a:lnTo>
                      <a:pt x="336" y="190"/>
                    </a:lnTo>
                    <a:lnTo>
                      <a:pt x="323" y="182"/>
                    </a:lnTo>
                    <a:lnTo>
                      <a:pt x="311" y="175"/>
                    </a:lnTo>
                    <a:lnTo>
                      <a:pt x="298" y="171"/>
                    </a:lnTo>
                    <a:lnTo>
                      <a:pt x="284" y="167"/>
                    </a:lnTo>
                    <a:lnTo>
                      <a:pt x="269" y="165"/>
                    </a:lnTo>
                    <a:lnTo>
                      <a:pt x="254" y="165"/>
                    </a:lnTo>
                    <a:lnTo>
                      <a:pt x="254" y="165"/>
                    </a:lnTo>
                    <a:close/>
                    <a:moveTo>
                      <a:pt x="515" y="772"/>
                    </a:moveTo>
                    <a:lnTo>
                      <a:pt x="515" y="772"/>
                    </a:lnTo>
                    <a:lnTo>
                      <a:pt x="513" y="745"/>
                    </a:lnTo>
                    <a:lnTo>
                      <a:pt x="511" y="720"/>
                    </a:lnTo>
                    <a:lnTo>
                      <a:pt x="507" y="697"/>
                    </a:lnTo>
                    <a:lnTo>
                      <a:pt x="501" y="674"/>
                    </a:lnTo>
                    <a:lnTo>
                      <a:pt x="494" y="653"/>
                    </a:lnTo>
                    <a:lnTo>
                      <a:pt x="486" y="632"/>
                    </a:lnTo>
                    <a:lnTo>
                      <a:pt x="478" y="613"/>
                    </a:lnTo>
                    <a:lnTo>
                      <a:pt x="467" y="595"/>
                    </a:lnTo>
                    <a:lnTo>
                      <a:pt x="457" y="578"/>
                    </a:lnTo>
                    <a:lnTo>
                      <a:pt x="444" y="563"/>
                    </a:lnTo>
                    <a:lnTo>
                      <a:pt x="430" y="549"/>
                    </a:lnTo>
                    <a:lnTo>
                      <a:pt x="417" y="536"/>
                    </a:lnTo>
                    <a:lnTo>
                      <a:pt x="403" y="526"/>
                    </a:lnTo>
                    <a:lnTo>
                      <a:pt x="388" y="515"/>
                    </a:lnTo>
                    <a:lnTo>
                      <a:pt x="371" y="507"/>
                    </a:lnTo>
                    <a:lnTo>
                      <a:pt x="355" y="499"/>
                    </a:lnTo>
                    <a:lnTo>
                      <a:pt x="256" y="651"/>
                    </a:lnTo>
                    <a:lnTo>
                      <a:pt x="163" y="495"/>
                    </a:lnTo>
                    <a:lnTo>
                      <a:pt x="163" y="495"/>
                    </a:lnTo>
                    <a:lnTo>
                      <a:pt x="146" y="503"/>
                    </a:lnTo>
                    <a:lnTo>
                      <a:pt x="129" y="511"/>
                    </a:lnTo>
                    <a:lnTo>
                      <a:pt x="115" y="522"/>
                    </a:lnTo>
                    <a:lnTo>
                      <a:pt x="100" y="532"/>
                    </a:lnTo>
                    <a:lnTo>
                      <a:pt x="85" y="545"/>
                    </a:lnTo>
                    <a:lnTo>
                      <a:pt x="71" y="559"/>
                    </a:lnTo>
                    <a:lnTo>
                      <a:pt x="58" y="574"/>
                    </a:lnTo>
                    <a:lnTo>
                      <a:pt x="48" y="590"/>
                    </a:lnTo>
                    <a:lnTo>
                      <a:pt x="37" y="609"/>
                    </a:lnTo>
                    <a:lnTo>
                      <a:pt x="27" y="628"/>
                    </a:lnTo>
                    <a:lnTo>
                      <a:pt x="19" y="649"/>
                    </a:lnTo>
                    <a:lnTo>
                      <a:pt x="12" y="672"/>
                    </a:lnTo>
                    <a:lnTo>
                      <a:pt x="8" y="695"/>
                    </a:lnTo>
                    <a:lnTo>
                      <a:pt x="4" y="718"/>
                    </a:lnTo>
                    <a:lnTo>
                      <a:pt x="2" y="745"/>
                    </a:lnTo>
                    <a:lnTo>
                      <a:pt x="0" y="772"/>
                    </a:lnTo>
                    <a:lnTo>
                      <a:pt x="0" y="772"/>
                    </a:lnTo>
                    <a:lnTo>
                      <a:pt x="35" y="784"/>
                    </a:lnTo>
                    <a:lnTo>
                      <a:pt x="69" y="795"/>
                    </a:lnTo>
                    <a:lnTo>
                      <a:pt x="102" y="803"/>
                    </a:lnTo>
                    <a:lnTo>
                      <a:pt x="136" y="809"/>
                    </a:lnTo>
                    <a:lnTo>
                      <a:pt x="169" y="816"/>
                    </a:lnTo>
                    <a:lnTo>
                      <a:pt x="200" y="820"/>
                    </a:lnTo>
                    <a:lnTo>
                      <a:pt x="234" y="822"/>
                    </a:lnTo>
                    <a:lnTo>
                      <a:pt x="265" y="822"/>
                    </a:lnTo>
                    <a:lnTo>
                      <a:pt x="296" y="820"/>
                    </a:lnTo>
                    <a:lnTo>
                      <a:pt x="330" y="818"/>
                    </a:lnTo>
                    <a:lnTo>
                      <a:pt x="361" y="814"/>
                    </a:lnTo>
                    <a:lnTo>
                      <a:pt x="392" y="809"/>
                    </a:lnTo>
                    <a:lnTo>
                      <a:pt x="423" y="801"/>
                    </a:lnTo>
                    <a:lnTo>
                      <a:pt x="453" y="793"/>
                    </a:lnTo>
                    <a:lnTo>
                      <a:pt x="484" y="782"/>
                    </a:lnTo>
                    <a:lnTo>
                      <a:pt x="515" y="772"/>
                    </a:lnTo>
                    <a:lnTo>
                      <a:pt x="515" y="772"/>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
            <p:nvSpPr>
              <p:cNvPr id="47" name="文本框 46">
                <a:extLst>
                  <a:ext uri="{FF2B5EF4-FFF2-40B4-BE49-F238E27FC236}">
                    <a16:creationId xmlns:a16="http://schemas.microsoft.com/office/drawing/2014/main" id="{6BBEB4A2-567E-40F8-B01C-C6242ADF332C}"/>
                  </a:ext>
                </a:extLst>
              </p:cNvPr>
              <p:cNvSpPr txBox="1"/>
              <p:nvPr/>
            </p:nvSpPr>
            <p:spPr>
              <a:xfrm>
                <a:off x="1481114" y="1466464"/>
                <a:ext cx="544285" cy="246221"/>
              </a:xfrm>
              <a:prstGeom prst="rect">
                <a:avLst/>
              </a:prstGeom>
              <a:noFill/>
            </p:spPr>
            <p:txBody>
              <a:bodyPr wrap="square" rtlCol="0">
                <a:spAutoFit/>
              </a:bodyPr>
              <a:lstStyle/>
              <a:p>
                <a:r>
                  <a:rPr lang="en-US" altLang="zh-CN" sz="1000" dirty="0">
                    <a:solidFill>
                      <a:srgbClr val="0A4776"/>
                    </a:solidFill>
                    <a:latin typeface="微软雅黑" panose="020B0503020204020204" pitchFamily="34" charset="-122"/>
                    <a:ea typeface="微软雅黑" panose="020B0503020204020204" pitchFamily="34" charset="-122"/>
                  </a:rPr>
                  <a:t>Dev</a:t>
                </a:r>
                <a:endParaRPr lang="zh-CN" altLang="en-US" sz="1000" dirty="0">
                  <a:solidFill>
                    <a:srgbClr val="0A4776"/>
                  </a:solidFill>
                  <a:latin typeface="微软雅黑" panose="020B0503020204020204" pitchFamily="34" charset="-122"/>
                  <a:ea typeface="微软雅黑" panose="020B0503020204020204" pitchFamily="34" charset="-122"/>
                </a:endParaRPr>
              </a:p>
            </p:txBody>
          </p:sp>
        </p:grpSp>
        <p:grpSp>
          <p:nvGrpSpPr>
            <p:cNvPr id="48" name="组合 47">
              <a:extLst>
                <a:ext uri="{FF2B5EF4-FFF2-40B4-BE49-F238E27FC236}">
                  <a16:creationId xmlns:a16="http://schemas.microsoft.com/office/drawing/2014/main" id="{6BA16A62-F0AB-4B3F-ADE8-46FF54AAB19B}"/>
                </a:ext>
              </a:extLst>
            </p:cNvPr>
            <p:cNvGrpSpPr/>
            <p:nvPr/>
          </p:nvGrpSpPr>
          <p:grpSpPr>
            <a:xfrm>
              <a:off x="6502401" y="1155331"/>
              <a:ext cx="1367471" cy="748596"/>
              <a:chOff x="933450" y="964089"/>
              <a:chExt cx="1367471" cy="748596"/>
            </a:xfrm>
          </p:grpSpPr>
          <p:sp>
            <p:nvSpPr>
              <p:cNvPr id="49" name="PA_任意多边形 21">
                <a:extLst>
                  <a:ext uri="{FF2B5EF4-FFF2-40B4-BE49-F238E27FC236}">
                    <a16:creationId xmlns:a16="http://schemas.microsoft.com/office/drawing/2014/main" id="{5C5222ED-5569-49A0-B19A-291C1123041C}"/>
                  </a:ext>
                </a:extLst>
              </p:cNvPr>
              <p:cNvSpPr>
                <a:spLocks noEditPoints="1"/>
              </p:cNvSpPr>
              <p:nvPr>
                <p:custDataLst>
                  <p:tags r:id="rId4"/>
                </p:custDataLst>
              </p:nvPr>
            </p:nvSpPr>
            <p:spPr bwMode="auto">
              <a:xfrm>
                <a:off x="933450" y="964089"/>
                <a:ext cx="819807" cy="748596"/>
              </a:xfrm>
              <a:custGeom>
                <a:avLst/>
                <a:gdLst>
                  <a:gd name="T0" fmla="*/ 828 w 872"/>
                  <a:gd name="T1" fmla="*/ 17 h 822"/>
                  <a:gd name="T2" fmla="*/ 872 w 872"/>
                  <a:gd name="T3" fmla="*/ 100 h 822"/>
                  <a:gd name="T4" fmla="*/ 843 w 872"/>
                  <a:gd name="T5" fmla="*/ 376 h 822"/>
                  <a:gd name="T6" fmla="*/ 565 w 872"/>
                  <a:gd name="T7" fmla="*/ 405 h 822"/>
                  <a:gd name="T8" fmla="*/ 434 w 872"/>
                  <a:gd name="T9" fmla="*/ 405 h 822"/>
                  <a:gd name="T10" fmla="*/ 494 w 872"/>
                  <a:gd name="T11" fmla="*/ 388 h 822"/>
                  <a:gd name="T12" fmla="*/ 774 w 872"/>
                  <a:gd name="T13" fmla="*/ 361 h 822"/>
                  <a:gd name="T14" fmla="*/ 820 w 872"/>
                  <a:gd name="T15" fmla="*/ 336 h 822"/>
                  <a:gd name="T16" fmla="*/ 828 w 872"/>
                  <a:gd name="T17" fmla="*/ 90 h 822"/>
                  <a:gd name="T18" fmla="*/ 795 w 872"/>
                  <a:gd name="T19" fmla="*/ 50 h 822"/>
                  <a:gd name="T20" fmla="*/ 384 w 872"/>
                  <a:gd name="T21" fmla="*/ 50 h 822"/>
                  <a:gd name="T22" fmla="*/ 352 w 872"/>
                  <a:gd name="T23" fmla="*/ 90 h 822"/>
                  <a:gd name="T24" fmla="*/ 307 w 872"/>
                  <a:gd name="T25" fmla="*/ 100 h 822"/>
                  <a:gd name="T26" fmla="*/ 336 w 872"/>
                  <a:gd name="T27" fmla="*/ 29 h 822"/>
                  <a:gd name="T28" fmla="*/ 703 w 872"/>
                  <a:gd name="T29" fmla="*/ 167 h 822"/>
                  <a:gd name="T30" fmla="*/ 674 w 872"/>
                  <a:gd name="T31" fmla="*/ 182 h 822"/>
                  <a:gd name="T32" fmla="*/ 670 w 872"/>
                  <a:gd name="T33" fmla="*/ 215 h 822"/>
                  <a:gd name="T34" fmla="*/ 703 w 872"/>
                  <a:gd name="T35" fmla="*/ 238 h 822"/>
                  <a:gd name="T36" fmla="*/ 732 w 872"/>
                  <a:gd name="T37" fmla="*/ 221 h 822"/>
                  <a:gd name="T38" fmla="*/ 736 w 872"/>
                  <a:gd name="T39" fmla="*/ 188 h 822"/>
                  <a:gd name="T40" fmla="*/ 703 w 872"/>
                  <a:gd name="T41" fmla="*/ 167 h 822"/>
                  <a:gd name="T42" fmla="*/ 571 w 872"/>
                  <a:gd name="T43" fmla="*/ 171 h 822"/>
                  <a:gd name="T44" fmla="*/ 555 w 872"/>
                  <a:gd name="T45" fmla="*/ 203 h 822"/>
                  <a:gd name="T46" fmla="*/ 576 w 872"/>
                  <a:gd name="T47" fmla="*/ 234 h 822"/>
                  <a:gd name="T48" fmla="*/ 611 w 872"/>
                  <a:gd name="T49" fmla="*/ 232 h 822"/>
                  <a:gd name="T50" fmla="*/ 626 w 872"/>
                  <a:gd name="T51" fmla="*/ 203 h 822"/>
                  <a:gd name="T52" fmla="*/ 605 w 872"/>
                  <a:gd name="T53" fmla="*/ 169 h 822"/>
                  <a:gd name="T54" fmla="*/ 473 w 872"/>
                  <a:gd name="T55" fmla="*/ 167 h 822"/>
                  <a:gd name="T56" fmla="*/ 446 w 872"/>
                  <a:gd name="T57" fmla="*/ 194 h 822"/>
                  <a:gd name="T58" fmla="*/ 455 w 872"/>
                  <a:gd name="T59" fmla="*/ 228 h 822"/>
                  <a:gd name="T60" fmla="*/ 488 w 872"/>
                  <a:gd name="T61" fmla="*/ 236 h 822"/>
                  <a:gd name="T62" fmla="*/ 515 w 872"/>
                  <a:gd name="T63" fmla="*/ 209 h 822"/>
                  <a:gd name="T64" fmla="*/ 505 w 872"/>
                  <a:gd name="T65" fmla="*/ 175 h 822"/>
                  <a:gd name="T66" fmla="*/ 254 w 872"/>
                  <a:gd name="T67" fmla="*/ 165 h 822"/>
                  <a:gd name="T68" fmla="*/ 186 w 872"/>
                  <a:gd name="T69" fmla="*/ 182 h 822"/>
                  <a:gd name="T70" fmla="*/ 127 w 872"/>
                  <a:gd name="T71" fmla="*/ 240 h 822"/>
                  <a:gd name="T72" fmla="*/ 110 w 872"/>
                  <a:gd name="T73" fmla="*/ 309 h 822"/>
                  <a:gd name="T74" fmla="*/ 133 w 872"/>
                  <a:gd name="T75" fmla="*/ 390 h 822"/>
                  <a:gd name="T76" fmla="*/ 198 w 872"/>
                  <a:gd name="T77" fmla="*/ 442 h 822"/>
                  <a:gd name="T78" fmla="*/ 269 w 872"/>
                  <a:gd name="T79" fmla="*/ 453 h 822"/>
                  <a:gd name="T80" fmla="*/ 346 w 872"/>
                  <a:gd name="T81" fmla="*/ 422 h 822"/>
                  <a:gd name="T82" fmla="*/ 392 w 872"/>
                  <a:gd name="T83" fmla="*/ 353 h 822"/>
                  <a:gd name="T84" fmla="*/ 396 w 872"/>
                  <a:gd name="T85" fmla="*/ 280 h 822"/>
                  <a:gd name="T86" fmla="*/ 357 w 872"/>
                  <a:gd name="T87" fmla="*/ 207 h 822"/>
                  <a:gd name="T88" fmla="*/ 284 w 872"/>
                  <a:gd name="T89" fmla="*/ 167 h 822"/>
                  <a:gd name="T90" fmla="*/ 513 w 872"/>
                  <a:gd name="T91" fmla="*/ 745 h 822"/>
                  <a:gd name="T92" fmla="*/ 478 w 872"/>
                  <a:gd name="T93" fmla="*/ 613 h 822"/>
                  <a:gd name="T94" fmla="*/ 403 w 872"/>
                  <a:gd name="T95" fmla="*/ 526 h 822"/>
                  <a:gd name="T96" fmla="*/ 163 w 872"/>
                  <a:gd name="T97" fmla="*/ 495 h 822"/>
                  <a:gd name="T98" fmla="*/ 71 w 872"/>
                  <a:gd name="T99" fmla="*/ 559 h 822"/>
                  <a:gd name="T100" fmla="*/ 12 w 872"/>
                  <a:gd name="T101" fmla="*/ 672 h 822"/>
                  <a:gd name="T102" fmla="*/ 35 w 872"/>
                  <a:gd name="T103" fmla="*/ 784 h 822"/>
                  <a:gd name="T104" fmla="*/ 234 w 872"/>
                  <a:gd name="T105" fmla="*/ 822 h 822"/>
                  <a:gd name="T106" fmla="*/ 423 w 872"/>
                  <a:gd name="T107" fmla="*/ 801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72" h="822">
                    <a:moveTo>
                      <a:pt x="405" y="0"/>
                    </a:moveTo>
                    <a:lnTo>
                      <a:pt x="774" y="0"/>
                    </a:lnTo>
                    <a:lnTo>
                      <a:pt x="774" y="0"/>
                    </a:lnTo>
                    <a:lnTo>
                      <a:pt x="793" y="2"/>
                    </a:lnTo>
                    <a:lnTo>
                      <a:pt x="811" y="9"/>
                    </a:lnTo>
                    <a:lnTo>
                      <a:pt x="828" y="17"/>
                    </a:lnTo>
                    <a:lnTo>
                      <a:pt x="843" y="29"/>
                    </a:lnTo>
                    <a:lnTo>
                      <a:pt x="843" y="29"/>
                    </a:lnTo>
                    <a:lnTo>
                      <a:pt x="855" y="44"/>
                    </a:lnTo>
                    <a:lnTo>
                      <a:pt x="866" y="61"/>
                    </a:lnTo>
                    <a:lnTo>
                      <a:pt x="870" y="79"/>
                    </a:lnTo>
                    <a:lnTo>
                      <a:pt x="872" y="100"/>
                    </a:lnTo>
                    <a:lnTo>
                      <a:pt x="872" y="307"/>
                    </a:lnTo>
                    <a:lnTo>
                      <a:pt x="872" y="307"/>
                    </a:lnTo>
                    <a:lnTo>
                      <a:pt x="870" y="326"/>
                    </a:lnTo>
                    <a:lnTo>
                      <a:pt x="866" y="344"/>
                    </a:lnTo>
                    <a:lnTo>
                      <a:pt x="855" y="361"/>
                    </a:lnTo>
                    <a:lnTo>
                      <a:pt x="843" y="376"/>
                    </a:lnTo>
                    <a:lnTo>
                      <a:pt x="843" y="376"/>
                    </a:lnTo>
                    <a:lnTo>
                      <a:pt x="828" y="388"/>
                    </a:lnTo>
                    <a:lnTo>
                      <a:pt x="811" y="399"/>
                    </a:lnTo>
                    <a:lnTo>
                      <a:pt x="793" y="403"/>
                    </a:lnTo>
                    <a:lnTo>
                      <a:pt x="774" y="405"/>
                    </a:lnTo>
                    <a:lnTo>
                      <a:pt x="565" y="405"/>
                    </a:lnTo>
                    <a:lnTo>
                      <a:pt x="463" y="497"/>
                    </a:lnTo>
                    <a:lnTo>
                      <a:pt x="455" y="490"/>
                    </a:lnTo>
                    <a:lnTo>
                      <a:pt x="455" y="490"/>
                    </a:lnTo>
                    <a:lnTo>
                      <a:pt x="428" y="472"/>
                    </a:lnTo>
                    <a:lnTo>
                      <a:pt x="444" y="405"/>
                    </a:lnTo>
                    <a:lnTo>
                      <a:pt x="434" y="405"/>
                    </a:lnTo>
                    <a:lnTo>
                      <a:pt x="434" y="405"/>
                    </a:lnTo>
                    <a:lnTo>
                      <a:pt x="444" y="384"/>
                    </a:lnTo>
                    <a:lnTo>
                      <a:pt x="453" y="361"/>
                    </a:lnTo>
                    <a:lnTo>
                      <a:pt x="473" y="361"/>
                    </a:lnTo>
                    <a:lnTo>
                      <a:pt x="501" y="361"/>
                    </a:lnTo>
                    <a:lnTo>
                      <a:pt x="494" y="388"/>
                    </a:lnTo>
                    <a:lnTo>
                      <a:pt x="488" y="415"/>
                    </a:lnTo>
                    <a:lnTo>
                      <a:pt x="542" y="367"/>
                    </a:lnTo>
                    <a:lnTo>
                      <a:pt x="549" y="361"/>
                    </a:lnTo>
                    <a:lnTo>
                      <a:pt x="557" y="361"/>
                    </a:lnTo>
                    <a:lnTo>
                      <a:pt x="774" y="361"/>
                    </a:lnTo>
                    <a:lnTo>
                      <a:pt x="774" y="361"/>
                    </a:lnTo>
                    <a:lnTo>
                      <a:pt x="784" y="361"/>
                    </a:lnTo>
                    <a:lnTo>
                      <a:pt x="795" y="357"/>
                    </a:lnTo>
                    <a:lnTo>
                      <a:pt x="803" y="353"/>
                    </a:lnTo>
                    <a:lnTo>
                      <a:pt x="811" y="344"/>
                    </a:lnTo>
                    <a:lnTo>
                      <a:pt x="811" y="344"/>
                    </a:lnTo>
                    <a:lnTo>
                      <a:pt x="820" y="336"/>
                    </a:lnTo>
                    <a:lnTo>
                      <a:pt x="824" y="328"/>
                    </a:lnTo>
                    <a:lnTo>
                      <a:pt x="828" y="317"/>
                    </a:lnTo>
                    <a:lnTo>
                      <a:pt x="828" y="307"/>
                    </a:lnTo>
                    <a:lnTo>
                      <a:pt x="828" y="100"/>
                    </a:lnTo>
                    <a:lnTo>
                      <a:pt x="828" y="100"/>
                    </a:lnTo>
                    <a:lnTo>
                      <a:pt x="828" y="90"/>
                    </a:lnTo>
                    <a:lnTo>
                      <a:pt x="824" y="79"/>
                    </a:lnTo>
                    <a:lnTo>
                      <a:pt x="820" y="69"/>
                    </a:lnTo>
                    <a:lnTo>
                      <a:pt x="811" y="61"/>
                    </a:lnTo>
                    <a:lnTo>
                      <a:pt x="811" y="61"/>
                    </a:lnTo>
                    <a:lnTo>
                      <a:pt x="803" y="54"/>
                    </a:lnTo>
                    <a:lnTo>
                      <a:pt x="795" y="50"/>
                    </a:lnTo>
                    <a:lnTo>
                      <a:pt x="784" y="46"/>
                    </a:lnTo>
                    <a:lnTo>
                      <a:pt x="774" y="44"/>
                    </a:lnTo>
                    <a:lnTo>
                      <a:pt x="405" y="44"/>
                    </a:lnTo>
                    <a:lnTo>
                      <a:pt x="405" y="44"/>
                    </a:lnTo>
                    <a:lnTo>
                      <a:pt x="394" y="46"/>
                    </a:lnTo>
                    <a:lnTo>
                      <a:pt x="384" y="50"/>
                    </a:lnTo>
                    <a:lnTo>
                      <a:pt x="375" y="54"/>
                    </a:lnTo>
                    <a:lnTo>
                      <a:pt x="367" y="61"/>
                    </a:lnTo>
                    <a:lnTo>
                      <a:pt x="367" y="61"/>
                    </a:lnTo>
                    <a:lnTo>
                      <a:pt x="361" y="69"/>
                    </a:lnTo>
                    <a:lnTo>
                      <a:pt x="355" y="79"/>
                    </a:lnTo>
                    <a:lnTo>
                      <a:pt x="352" y="90"/>
                    </a:lnTo>
                    <a:lnTo>
                      <a:pt x="350" y="100"/>
                    </a:lnTo>
                    <a:lnTo>
                      <a:pt x="350" y="130"/>
                    </a:lnTo>
                    <a:lnTo>
                      <a:pt x="350" y="130"/>
                    </a:lnTo>
                    <a:lnTo>
                      <a:pt x="330" y="119"/>
                    </a:lnTo>
                    <a:lnTo>
                      <a:pt x="307" y="111"/>
                    </a:lnTo>
                    <a:lnTo>
                      <a:pt x="307" y="100"/>
                    </a:lnTo>
                    <a:lnTo>
                      <a:pt x="307" y="100"/>
                    </a:lnTo>
                    <a:lnTo>
                      <a:pt x="309" y="79"/>
                    </a:lnTo>
                    <a:lnTo>
                      <a:pt x="315" y="61"/>
                    </a:lnTo>
                    <a:lnTo>
                      <a:pt x="323" y="44"/>
                    </a:lnTo>
                    <a:lnTo>
                      <a:pt x="336" y="29"/>
                    </a:lnTo>
                    <a:lnTo>
                      <a:pt x="336" y="29"/>
                    </a:lnTo>
                    <a:lnTo>
                      <a:pt x="350" y="17"/>
                    </a:lnTo>
                    <a:lnTo>
                      <a:pt x="367" y="9"/>
                    </a:lnTo>
                    <a:lnTo>
                      <a:pt x="386" y="2"/>
                    </a:lnTo>
                    <a:lnTo>
                      <a:pt x="405" y="0"/>
                    </a:lnTo>
                    <a:lnTo>
                      <a:pt x="405" y="0"/>
                    </a:lnTo>
                    <a:close/>
                    <a:moveTo>
                      <a:pt x="703" y="167"/>
                    </a:moveTo>
                    <a:lnTo>
                      <a:pt x="703" y="167"/>
                    </a:lnTo>
                    <a:lnTo>
                      <a:pt x="697" y="167"/>
                    </a:lnTo>
                    <a:lnTo>
                      <a:pt x="688" y="169"/>
                    </a:lnTo>
                    <a:lnTo>
                      <a:pt x="684" y="171"/>
                    </a:lnTo>
                    <a:lnTo>
                      <a:pt x="678" y="175"/>
                    </a:lnTo>
                    <a:lnTo>
                      <a:pt x="674" y="182"/>
                    </a:lnTo>
                    <a:lnTo>
                      <a:pt x="670" y="188"/>
                    </a:lnTo>
                    <a:lnTo>
                      <a:pt x="667" y="194"/>
                    </a:lnTo>
                    <a:lnTo>
                      <a:pt x="667" y="203"/>
                    </a:lnTo>
                    <a:lnTo>
                      <a:pt x="667" y="203"/>
                    </a:lnTo>
                    <a:lnTo>
                      <a:pt x="667" y="209"/>
                    </a:lnTo>
                    <a:lnTo>
                      <a:pt x="670" y="215"/>
                    </a:lnTo>
                    <a:lnTo>
                      <a:pt x="674" y="221"/>
                    </a:lnTo>
                    <a:lnTo>
                      <a:pt x="678" y="228"/>
                    </a:lnTo>
                    <a:lnTo>
                      <a:pt x="684" y="232"/>
                    </a:lnTo>
                    <a:lnTo>
                      <a:pt x="688" y="234"/>
                    </a:lnTo>
                    <a:lnTo>
                      <a:pt x="697" y="236"/>
                    </a:lnTo>
                    <a:lnTo>
                      <a:pt x="703" y="238"/>
                    </a:lnTo>
                    <a:lnTo>
                      <a:pt x="703" y="238"/>
                    </a:lnTo>
                    <a:lnTo>
                      <a:pt x="709" y="236"/>
                    </a:lnTo>
                    <a:lnTo>
                      <a:pt x="718" y="234"/>
                    </a:lnTo>
                    <a:lnTo>
                      <a:pt x="724" y="232"/>
                    </a:lnTo>
                    <a:lnTo>
                      <a:pt x="728" y="228"/>
                    </a:lnTo>
                    <a:lnTo>
                      <a:pt x="732" y="221"/>
                    </a:lnTo>
                    <a:lnTo>
                      <a:pt x="736" y="215"/>
                    </a:lnTo>
                    <a:lnTo>
                      <a:pt x="738" y="209"/>
                    </a:lnTo>
                    <a:lnTo>
                      <a:pt x="738" y="203"/>
                    </a:lnTo>
                    <a:lnTo>
                      <a:pt x="738" y="203"/>
                    </a:lnTo>
                    <a:lnTo>
                      <a:pt x="738" y="194"/>
                    </a:lnTo>
                    <a:lnTo>
                      <a:pt x="736" y="188"/>
                    </a:lnTo>
                    <a:lnTo>
                      <a:pt x="732" y="182"/>
                    </a:lnTo>
                    <a:lnTo>
                      <a:pt x="728" y="175"/>
                    </a:lnTo>
                    <a:lnTo>
                      <a:pt x="724" y="171"/>
                    </a:lnTo>
                    <a:lnTo>
                      <a:pt x="718" y="169"/>
                    </a:lnTo>
                    <a:lnTo>
                      <a:pt x="709" y="167"/>
                    </a:lnTo>
                    <a:lnTo>
                      <a:pt x="703" y="167"/>
                    </a:lnTo>
                    <a:lnTo>
                      <a:pt x="703" y="167"/>
                    </a:lnTo>
                    <a:close/>
                    <a:moveTo>
                      <a:pt x="590" y="167"/>
                    </a:moveTo>
                    <a:lnTo>
                      <a:pt x="590" y="167"/>
                    </a:lnTo>
                    <a:lnTo>
                      <a:pt x="584" y="167"/>
                    </a:lnTo>
                    <a:lnTo>
                      <a:pt x="576" y="169"/>
                    </a:lnTo>
                    <a:lnTo>
                      <a:pt x="571" y="171"/>
                    </a:lnTo>
                    <a:lnTo>
                      <a:pt x="565" y="175"/>
                    </a:lnTo>
                    <a:lnTo>
                      <a:pt x="561" y="182"/>
                    </a:lnTo>
                    <a:lnTo>
                      <a:pt x="557" y="188"/>
                    </a:lnTo>
                    <a:lnTo>
                      <a:pt x="555" y="194"/>
                    </a:lnTo>
                    <a:lnTo>
                      <a:pt x="555" y="203"/>
                    </a:lnTo>
                    <a:lnTo>
                      <a:pt x="555" y="203"/>
                    </a:lnTo>
                    <a:lnTo>
                      <a:pt x="555" y="209"/>
                    </a:lnTo>
                    <a:lnTo>
                      <a:pt x="557" y="215"/>
                    </a:lnTo>
                    <a:lnTo>
                      <a:pt x="561" y="221"/>
                    </a:lnTo>
                    <a:lnTo>
                      <a:pt x="565" y="228"/>
                    </a:lnTo>
                    <a:lnTo>
                      <a:pt x="571" y="232"/>
                    </a:lnTo>
                    <a:lnTo>
                      <a:pt x="576" y="234"/>
                    </a:lnTo>
                    <a:lnTo>
                      <a:pt x="584" y="236"/>
                    </a:lnTo>
                    <a:lnTo>
                      <a:pt x="590" y="238"/>
                    </a:lnTo>
                    <a:lnTo>
                      <a:pt x="590" y="238"/>
                    </a:lnTo>
                    <a:lnTo>
                      <a:pt x="599" y="236"/>
                    </a:lnTo>
                    <a:lnTo>
                      <a:pt x="605" y="234"/>
                    </a:lnTo>
                    <a:lnTo>
                      <a:pt x="611" y="232"/>
                    </a:lnTo>
                    <a:lnTo>
                      <a:pt x="615" y="228"/>
                    </a:lnTo>
                    <a:lnTo>
                      <a:pt x="619" y="221"/>
                    </a:lnTo>
                    <a:lnTo>
                      <a:pt x="624" y="215"/>
                    </a:lnTo>
                    <a:lnTo>
                      <a:pt x="626" y="209"/>
                    </a:lnTo>
                    <a:lnTo>
                      <a:pt x="626" y="203"/>
                    </a:lnTo>
                    <a:lnTo>
                      <a:pt x="626" y="203"/>
                    </a:lnTo>
                    <a:lnTo>
                      <a:pt x="626" y="194"/>
                    </a:lnTo>
                    <a:lnTo>
                      <a:pt x="624" y="188"/>
                    </a:lnTo>
                    <a:lnTo>
                      <a:pt x="619" y="182"/>
                    </a:lnTo>
                    <a:lnTo>
                      <a:pt x="615" y="175"/>
                    </a:lnTo>
                    <a:lnTo>
                      <a:pt x="611" y="171"/>
                    </a:lnTo>
                    <a:lnTo>
                      <a:pt x="605" y="169"/>
                    </a:lnTo>
                    <a:lnTo>
                      <a:pt x="599" y="167"/>
                    </a:lnTo>
                    <a:lnTo>
                      <a:pt x="590" y="167"/>
                    </a:lnTo>
                    <a:lnTo>
                      <a:pt x="590" y="167"/>
                    </a:lnTo>
                    <a:close/>
                    <a:moveTo>
                      <a:pt x="480" y="167"/>
                    </a:moveTo>
                    <a:lnTo>
                      <a:pt x="480" y="167"/>
                    </a:lnTo>
                    <a:lnTo>
                      <a:pt x="473" y="167"/>
                    </a:lnTo>
                    <a:lnTo>
                      <a:pt x="467" y="169"/>
                    </a:lnTo>
                    <a:lnTo>
                      <a:pt x="461" y="171"/>
                    </a:lnTo>
                    <a:lnTo>
                      <a:pt x="455" y="175"/>
                    </a:lnTo>
                    <a:lnTo>
                      <a:pt x="450" y="182"/>
                    </a:lnTo>
                    <a:lnTo>
                      <a:pt x="448" y="188"/>
                    </a:lnTo>
                    <a:lnTo>
                      <a:pt x="446" y="194"/>
                    </a:lnTo>
                    <a:lnTo>
                      <a:pt x="444" y="203"/>
                    </a:lnTo>
                    <a:lnTo>
                      <a:pt x="444" y="203"/>
                    </a:lnTo>
                    <a:lnTo>
                      <a:pt x="446" y="209"/>
                    </a:lnTo>
                    <a:lnTo>
                      <a:pt x="448" y="215"/>
                    </a:lnTo>
                    <a:lnTo>
                      <a:pt x="450" y="221"/>
                    </a:lnTo>
                    <a:lnTo>
                      <a:pt x="455" y="228"/>
                    </a:lnTo>
                    <a:lnTo>
                      <a:pt x="461" y="232"/>
                    </a:lnTo>
                    <a:lnTo>
                      <a:pt x="467" y="234"/>
                    </a:lnTo>
                    <a:lnTo>
                      <a:pt x="473" y="236"/>
                    </a:lnTo>
                    <a:lnTo>
                      <a:pt x="480" y="238"/>
                    </a:lnTo>
                    <a:lnTo>
                      <a:pt x="480" y="238"/>
                    </a:lnTo>
                    <a:lnTo>
                      <a:pt x="488" y="236"/>
                    </a:lnTo>
                    <a:lnTo>
                      <a:pt x="494" y="234"/>
                    </a:lnTo>
                    <a:lnTo>
                      <a:pt x="501" y="232"/>
                    </a:lnTo>
                    <a:lnTo>
                      <a:pt x="505" y="228"/>
                    </a:lnTo>
                    <a:lnTo>
                      <a:pt x="509" y="221"/>
                    </a:lnTo>
                    <a:lnTo>
                      <a:pt x="513" y="215"/>
                    </a:lnTo>
                    <a:lnTo>
                      <a:pt x="515" y="209"/>
                    </a:lnTo>
                    <a:lnTo>
                      <a:pt x="515" y="203"/>
                    </a:lnTo>
                    <a:lnTo>
                      <a:pt x="515" y="203"/>
                    </a:lnTo>
                    <a:lnTo>
                      <a:pt x="515" y="194"/>
                    </a:lnTo>
                    <a:lnTo>
                      <a:pt x="513" y="188"/>
                    </a:lnTo>
                    <a:lnTo>
                      <a:pt x="509" y="182"/>
                    </a:lnTo>
                    <a:lnTo>
                      <a:pt x="505" y="175"/>
                    </a:lnTo>
                    <a:lnTo>
                      <a:pt x="501" y="171"/>
                    </a:lnTo>
                    <a:lnTo>
                      <a:pt x="494" y="169"/>
                    </a:lnTo>
                    <a:lnTo>
                      <a:pt x="488" y="167"/>
                    </a:lnTo>
                    <a:lnTo>
                      <a:pt x="480" y="167"/>
                    </a:lnTo>
                    <a:lnTo>
                      <a:pt x="480" y="167"/>
                    </a:lnTo>
                    <a:close/>
                    <a:moveTo>
                      <a:pt x="254" y="165"/>
                    </a:moveTo>
                    <a:lnTo>
                      <a:pt x="254" y="165"/>
                    </a:lnTo>
                    <a:lnTo>
                      <a:pt x="240" y="165"/>
                    </a:lnTo>
                    <a:lnTo>
                      <a:pt x="225" y="167"/>
                    </a:lnTo>
                    <a:lnTo>
                      <a:pt x="211" y="171"/>
                    </a:lnTo>
                    <a:lnTo>
                      <a:pt x="198" y="175"/>
                    </a:lnTo>
                    <a:lnTo>
                      <a:pt x="186" y="182"/>
                    </a:lnTo>
                    <a:lnTo>
                      <a:pt x="173" y="190"/>
                    </a:lnTo>
                    <a:lnTo>
                      <a:pt x="163" y="198"/>
                    </a:lnTo>
                    <a:lnTo>
                      <a:pt x="152" y="207"/>
                    </a:lnTo>
                    <a:lnTo>
                      <a:pt x="142" y="217"/>
                    </a:lnTo>
                    <a:lnTo>
                      <a:pt x="133" y="228"/>
                    </a:lnTo>
                    <a:lnTo>
                      <a:pt x="127" y="240"/>
                    </a:lnTo>
                    <a:lnTo>
                      <a:pt x="121" y="253"/>
                    </a:lnTo>
                    <a:lnTo>
                      <a:pt x="117" y="265"/>
                    </a:lnTo>
                    <a:lnTo>
                      <a:pt x="113" y="280"/>
                    </a:lnTo>
                    <a:lnTo>
                      <a:pt x="110" y="294"/>
                    </a:lnTo>
                    <a:lnTo>
                      <a:pt x="110" y="309"/>
                    </a:lnTo>
                    <a:lnTo>
                      <a:pt x="110" y="309"/>
                    </a:lnTo>
                    <a:lnTo>
                      <a:pt x="110" y="323"/>
                    </a:lnTo>
                    <a:lnTo>
                      <a:pt x="113" y="338"/>
                    </a:lnTo>
                    <a:lnTo>
                      <a:pt x="117" y="353"/>
                    </a:lnTo>
                    <a:lnTo>
                      <a:pt x="121" y="365"/>
                    </a:lnTo>
                    <a:lnTo>
                      <a:pt x="127" y="378"/>
                    </a:lnTo>
                    <a:lnTo>
                      <a:pt x="133" y="390"/>
                    </a:lnTo>
                    <a:lnTo>
                      <a:pt x="142" y="401"/>
                    </a:lnTo>
                    <a:lnTo>
                      <a:pt x="152" y="411"/>
                    </a:lnTo>
                    <a:lnTo>
                      <a:pt x="163" y="422"/>
                    </a:lnTo>
                    <a:lnTo>
                      <a:pt x="173" y="430"/>
                    </a:lnTo>
                    <a:lnTo>
                      <a:pt x="186" y="436"/>
                    </a:lnTo>
                    <a:lnTo>
                      <a:pt x="198" y="442"/>
                    </a:lnTo>
                    <a:lnTo>
                      <a:pt x="211" y="447"/>
                    </a:lnTo>
                    <a:lnTo>
                      <a:pt x="225" y="451"/>
                    </a:lnTo>
                    <a:lnTo>
                      <a:pt x="240" y="453"/>
                    </a:lnTo>
                    <a:lnTo>
                      <a:pt x="254" y="455"/>
                    </a:lnTo>
                    <a:lnTo>
                      <a:pt x="254" y="455"/>
                    </a:lnTo>
                    <a:lnTo>
                      <a:pt x="269" y="453"/>
                    </a:lnTo>
                    <a:lnTo>
                      <a:pt x="284" y="451"/>
                    </a:lnTo>
                    <a:lnTo>
                      <a:pt x="298" y="447"/>
                    </a:lnTo>
                    <a:lnTo>
                      <a:pt x="311" y="442"/>
                    </a:lnTo>
                    <a:lnTo>
                      <a:pt x="323" y="436"/>
                    </a:lnTo>
                    <a:lnTo>
                      <a:pt x="336" y="430"/>
                    </a:lnTo>
                    <a:lnTo>
                      <a:pt x="346" y="422"/>
                    </a:lnTo>
                    <a:lnTo>
                      <a:pt x="357" y="411"/>
                    </a:lnTo>
                    <a:lnTo>
                      <a:pt x="367" y="401"/>
                    </a:lnTo>
                    <a:lnTo>
                      <a:pt x="375" y="390"/>
                    </a:lnTo>
                    <a:lnTo>
                      <a:pt x="382" y="378"/>
                    </a:lnTo>
                    <a:lnTo>
                      <a:pt x="388" y="365"/>
                    </a:lnTo>
                    <a:lnTo>
                      <a:pt x="392" y="353"/>
                    </a:lnTo>
                    <a:lnTo>
                      <a:pt x="396" y="338"/>
                    </a:lnTo>
                    <a:lnTo>
                      <a:pt x="398" y="323"/>
                    </a:lnTo>
                    <a:lnTo>
                      <a:pt x="400" y="309"/>
                    </a:lnTo>
                    <a:lnTo>
                      <a:pt x="400" y="309"/>
                    </a:lnTo>
                    <a:lnTo>
                      <a:pt x="398" y="294"/>
                    </a:lnTo>
                    <a:lnTo>
                      <a:pt x="396" y="280"/>
                    </a:lnTo>
                    <a:lnTo>
                      <a:pt x="392" y="265"/>
                    </a:lnTo>
                    <a:lnTo>
                      <a:pt x="388" y="253"/>
                    </a:lnTo>
                    <a:lnTo>
                      <a:pt x="382" y="240"/>
                    </a:lnTo>
                    <a:lnTo>
                      <a:pt x="375" y="228"/>
                    </a:lnTo>
                    <a:lnTo>
                      <a:pt x="367" y="217"/>
                    </a:lnTo>
                    <a:lnTo>
                      <a:pt x="357" y="207"/>
                    </a:lnTo>
                    <a:lnTo>
                      <a:pt x="346" y="198"/>
                    </a:lnTo>
                    <a:lnTo>
                      <a:pt x="336" y="190"/>
                    </a:lnTo>
                    <a:lnTo>
                      <a:pt x="323" y="182"/>
                    </a:lnTo>
                    <a:lnTo>
                      <a:pt x="311" y="175"/>
                    </a:lnTo>
                    <a:lnTo>
                      <a:pt x="298" y="171"/>
                    </a:lnTo>
                    <a:lnTo>
                      <a:pt x="284" y="167"/>
                    </a:lnTo>
                    <a:lnTo>
                      <a:pt x="269" y="165"/>
                    </a:lnTo>
                    <a:lnTo>
                      <a:pt x="254" y="165"/>
                    </a:lnTo>
                    <a:lnTo>
                      <a:pt x="254" y="165"/>
                    </a:lnTo>
                    <a:close/>
                    <a:moveTo>
                      <a:pt x="515" y="772"/>
                    </a:moveTo>
                    <a:lnTo>
                      <a:pt x="515" y="772"/>
                    </a:lnTo>
                    <a:lnTo>
                      <a:pt x="513" y="745"/>
                    </a:lnTo>
                    <a:lnTo>
                      <a:pt x="511" y="720"/>
                    </a:lnTo>
                    <a:lnTo>
                      <a:pt x="507" y="697"/>
                    </a:lnTo>
                    <a:lnTo>
                      <a:pt x="501" y="674"/>
                    </a:lnTo>
                    <a:lnTo>
                      <a:pt x="494" y="653"/>
                    </a:lnTo>
                    <a:lnTo>
                      <a:pt x="486" y="632"/>
                    </a:lnTo>
                    <a:lnTo>
                      <a:pt x="478" y="613"/>
                    </a:lnTo>
                    <a:lnTo>
                      <a:pt x="467" y="595"/>
                    </a:lnTo>
                    <a:lnTo>
                      <a:pt x="457" y="578"/>
                    </a:lnTo>
                    <a:lnTo>
                      <a:pt x="444" y="563"/>
                    </a:lnTo>
                    <a:lnTo>
                      <a:pt x="430" y="549"/>
                    </a:lnTo>
                    <a:lnTo>
                      <a:pt x="417" y="536"/>
                    </a:lnTo>
                    <a:lnTo>
                      <a:pt x="403" y="526"/>
                    </a:lnTo>
                    <a:lnTo>
                      <a:pt x="388" y="515"/>
                    </a:lnTo>
                    <a:lnTo>
                      <a:pt x="371" y="507"/>
                    </a:lnTo>
                    <a:lnTo>
                      <a:pt x="355" y="499"/>
                    </a:lnTo>
                    <a:lnTo>
                      <a:pt x="256" y="651"/>
                    </a:lnTo>
                    <a:lnTo>
                      <a:pt x="163" y="495"/>
                    </a:lnTo>
                    <a:lnTo>
                      <a:pt x="163" y="495"/>
                    </a:lnTo>
                    <a:lnTo>
                      <a:pt x="146" y="503"/>
                    </a:lnTo>
                    <a:lnTo>
                      <a:pt x="129" y="511"/>
                    </a:lnTo>
                    <a:lnTo>
                      <a:pt x="115" y="522"/>
                    </a:lnTo>
                    <a:lnTo>
                      <a:pt x="100" y="532"/>
                    </a:lnTo>
                    <a:lnTo>
                      <a:pt x="85" y="545"/>
                    </a:lnTo>
                    <a:lnTo>
                      <a:pt x="71" y="559"/>
                    </a:lnTo>
                    <a:lnTo>
                      <a:pt x="58" y="574"/>
                    </a:lnTo>
                    <a:lnTo>
                      <a:pt x="48" y="590"/>
                    </a:lnTo>
                    <a:lnTo>
                      <a:pt x="37" y="609"/>
                    </a:lnTo>
                    <a:lnTo>
                      <a:pt x="27" y="628"/>
                    </a:lnTo>
                    <a:lnTo>
                      <a:pt x="19" y="649"/>
                    </a:lnTo>
                    <a:lnTo>
                      <a:pt x="12" y="672"/>
                    </a:lnTo>
                    <a:lnTo>
                      <a:pt x="8" y="695"/>
                    </a:lnTo>
                    <a:lnTo>
                      <a:pt x="4" y="718"/>
                    </a:lnTo>
                    <a:lnTo>
                      <a:pt x="2" y="745"/>
                    </a:lnTo>
                    <a:lnTo>
                      <a:pt x="0" y="772"/>
                    </a:lnTo>
                    <a:lnTo>
                      <a:pt x="0" y="772"/>
                    </a:lnTo>
                    <a:lnTo>
                      <a:pt x="35" y="784"/>
                    </a:lnTo>
                    <a:lnTo>
                      <a:pt x="69" y="795"/>
                    </a:lnTo>
                    <a:lnTo>
                      <a:pt x="102" y="803"/>
                    </a:lnTo>
                    <a:lnTo>
                      <a:pt x="136" y="809"/>
                    </a:lnTo>
                    <a:lnTo>
                      <a:pt x="169" y="816"/>
                    </a:lnTo>
                    <a:lnTo>
                      <a:pt x="200" y="820"/>
                    </a:lnTo>
                    <a:lnTo>
                      <a:pt x="234" y="822"/>
                    </a:lnTo>
                    <a:lnTo>
                      <a:pt x="265" y="822"/>
                    </a:lnTo>
                    <a:lnTo>
                      <a:pt x="296" y="820"/>
                    </a:lnTo>
                    <a:lnTo>
                      <a:pt x="330" y="818"/>
                    </a:lnTo>
                    <a:lnTo>
                      <a:pt x="361" y="814"/>
                    </a:lnTo>
                    <a:lnTo>
                      <a:pt x="392" y="809"/>
                    </a:lnTo>
                    <a:lnTo>
                      <a:pt x="423" y="801"/>
                    </a:lnTo>
                    <a:lnTo>
                      <a:pt x="453" y="793"/>
                    </a:lnTo>
                    <a:lnTo>
                      <a:pt x="484" y="782"/>
                    </a:lnTo>
                    <a:lnTo>
                      <a:pt x="515" y="772"/>
                    </a:lnTo>
                    <a:lnTo>
                      <a:pt x="515" y="772"/>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
            <p:nvSpPr>
              <p:cNvPr id="50" name="文本框 49">
                <a:extLst>
                  <a:ext uri="{FF2B5EF4-FFF2-40B4-BE49-F238E27FC236}">
                    <a16:creationId xmlns:a16="http://schemas.microsoft.com/office/drawing/2014/main" id="{E610759F-C8C1-4027-8C06-37E7B0FA4734}"/>
                  </a:ext>
                </a:extLst>
              </p:cNvPr>
              <p:cNvSpPr txBox="1"/>
              <p:nvPr/>
            </p:nvSpPr>
            <p:spPr>
              <a:xfrm>
                <a:off x="1481114" y="1466464"/>
                <a:ext cx="819807" cy="246221"/>
              </a:xfrm>
              <a:prstGeom prst="rect">
                <a:avLst/>
              </a:prstGeom>
              <a:noFill/>
            </p:spPr>
            <p:txBody>
              <a:bodyPr wrap="square" rtlCol="0">
                <a:spAutoFit/>
              </a:bodyPr>
              <a:lstStyle/>
              <a:p>
                <a:r>
                  <a:rPr lang="en-US" altLang="zh-CN" sz="1000" dirty="0">
                    <a:solidFill>
                      <a:srgbClr val="0A4776"/>
                    </a:solidFill>
                    <a:latin typeface="微软雅黑" panose="020B0503020204020204" pitchFamily="34" charset="-122"/>
                    <a:ea typeface="微软雅黑" panose="020B0503020204020204" pitchFamily="34" charset="-122"/>
                  </a:rPr>
                  <a:t>Business</a:t>
                </a:r>
                <a:endParaRPr lang="zh-CN" altLang="en-US" sz="1000" dirty="0">
                  <a:solidFill>
                    <a:srgbClr val="0A4776"/>
                  </a:solidFill>
                  <a:latin typeface="微软雅黑" panose="020B0503020204020204" pitchFamily="34" charset="-122"/>
                  <a:ea typeface="微软雅黑" panose="020B0503020204020204" pitchFamily="34" charset="-122"/>
                </a:endParaRPr>
              </a:p>
            </p:txBody>
          </p:sp>
        </p:grpSp>
        <p:grpSp>
          <p:nvGrpSpPr>
            <p:cNvPr id="51" name="组合 50">
              <a:extLst>
                <a:ext uri="{FF2B5EF4-FFF2-40B4-BE49-F238E27FC236}">
                  <a16:creationId xmlns:a16="http://schemas.microsoft.com/office/drawing/2014/main" id="{5A297823-0C66-46D0-89BD-C865CEADB969}"/>
                </a:ext>
              </a:extLst>
            </p:cNvPr>
            <p:cNvGrpSpPr/>
            <p:nvPr/>
          </p:nvGrpSpPr>
          <p:grpSpPr>
            <a:xfrm>
              <a:off x="6502401" y="3202202"/>
              <a:ext cx="1091949" cy="748596"/>
              <a:chOff x="933450" y="964089"/>
              <a:chExt cx="1091949" cy="748596"/>
            </a:xfrm>
          </p:grpSpPr>
          <p:sp>
            <p:nvSpPr>
              <p:cNvPr id="52" name="PA_任意多边形 21">
                <a:extLst>
                  <a:ext uri="{FF2B5EF4-FFF2-40B4-BE49-F238E27FC236}">
                    <a16:creationId xmlns:a16="http://schemas.microsoft.com/office/drawing/2014/main" id="{F01FCB7A-39F9-469C-BFA8-5AD23317EA27}"/>
                  </a:ext>
                </a:extLst>
              </p:cNvPr>
              <p:cNvSpPr>
                <a:spLocks noEditPoints="1"/>
              </p:cNvSpPr>
              <p:nvPr>
                <p:custDataLst>
                  <p:tags r:id="rId3"/>
                </p:custDataLst>
              </p:nvPr>
            </p:nvSpPr>
            <p:spPr bwMode="auto">
              <a:xfrm>
                <a:off x="933450" y="964089"/>
                <a:ext cx="819807" cy="748596"/>
              </a:xfrm>
              <a:custGeom>
                <a:avLst/>
                <a:gdLst>
                  <a:gd name="T0" fmla="*/ 828 w 872"/>
                  <a:gd name="T1" fmla="*/ 17 h 822"/>
                  <a:gd name="T2" fmla="*/ 872 w 872"/>
                  <a:gd name="T3" fmla="*/ 100 h 822"/>
                  <a:gd name="T4" fmla="*/ 843 w 872"/>
                  <a:gd name="T5" fmla="*/ 376 h 822"/>
                  <a:gd name="T6" fmla="*/ 565 w 872"/>
                  <a:gd name="T7" fmla="*/ 405 h 822"/>
                  <a:gd name="T8" fmla="*/ 434 w 872"/>
                  <a:gd name="T9" fmla="*/ 405 h 822"/>
                  <a:gd name="T10" fmla="*/ 494 w 872"/>
                  <a:gd name="T11" fmla="*/ 388 h 822"/>
                  <a:gd name="T12" fmla="*/ 774 w 872"/>
                  <a:gd name="T13" fmla="*/ 361 h 822"/>
                  <a:gd name="T14" fmla="*/ 820 w 872"/>
                  <a:gd name="T15" fmla="*/ 336 h 822"/>
                  <a:gd name="T16" fmla="*/ 828 w 872"/>
                  <a:gd name="T17" fmla="*/ 90 h 822"/>
                  <a:gd name="T18" fmla="*/ 795 w 872"/>
                  <a:gd name="T19" fmla="*/ 50 h 822"/>
                  <a:gd name="T20" fmla="*/ 384 w 872"/>
                  <a:gd name="T21" fmla="*/ 50 h 822"/>
                  <a:gd name="T22" fmla="*/ 352 w 872"/>
                  <a:gd name="T23" fmla="*/ 90 h 822"/>
                  <a:gd name="T24" fmla="*/ 307 w 872"/>
                  <a:gd name="T25" fmla="*/ 100 h 822"/>
                  <a:gd name="T26" fmla="*/ 336 w 872"/>
                  <a:gd name="T27" fmla="*/ 29 h 822"/>
                  <a:gd name="T28" fmla="*/ 703 w 872"/>
                  <a:gd name="T29" fmla="*/ 167 h 822"/>
                  <a:gd name="T30" fmla="*/ 674 w 872"/>
                  <a:gd name="T31" fmla="*/ 182 h 822"/>
                  <a:gd name="T32" fmla="*/ 670 w 872"/>
                  <a:gd name="T33" fmla="*/ 215 h 822"/>
                  <a:gd name="T34" fmla="*/ 703 w 872"/>
                  <a:gd name="T35" fmla="*/ 238 h 822"/>
                  <a:gd name="T36" fmla="*/ 732 w 872"/>
                  <a:gd name="T37" fmla="*/ 221 h 822"/>
                  <a:gd name="T38" fmla="*/ 736 w 872"/>
                  <a:gd name="T39" fmla="*/ 188 h 822"/>
                  <a:gd name="T40" fmla="*/ 703 w 872"/>
                  <a:gd name="T41" fmla="*/ 167 h 822"/>
                  <a:gd name="T42" fmla="*/ 571 w 872"/>
                  <a:gd name="T43" fmla="*/ 171 h 822"/>
                  <a:gd name="T44" fmla="*/ 555 w 872"/>
                  <a:gd name="T45" fmla="*/ 203 h 822"/>
                  <a:gd name="T46" fmla="*/ 576 w 872"/>
                  <a:gd name="T47" fmla="*/ 234 h 822"/>
                  <a:gd name="T48" fmla="*/ 611 w 872"/>
                  <a:gd name="T49" fmla="*/ 232 h 822"/>
                  <a:gd name="T50" fmla="*/ 626 w 872"/>
                  <a:gd name="T51" fmla="*/ 203 h 822"/>
                  <a:gd name="T52" fmla="*/ 605 w 872"/>
                  <a:gd name="T53" fmla="*/ 169 h 822"/>
                  <a:gd name="T54" fmla="*/ 473 w 872"/>
                  <a:gd name="T55" fmla="*/ 167 h 822"/>
                  <a:gd name="T56" fmla="*/ 446 w 872"/>
                  <a:gd name="T57" fmla="*/ 194 h 822"/>
                  <a:gd name="T58" fmla="*/ 455 w 872"/>
                  <a:gd name="T59" fmla="*/ 228 h 822"/>
                  <a:gd name="T60" fmla="*/ 488 w 872"/>
                  <a:gd name="T61" fmla="*/ 236 h 822"/>
                  <a:gd name="T62" fmla="*/ 515 w 872"/>
                  <a:gd name="T63" fmla="*/ 209 h 822"/>
                  <a:gd name="T64" fmla="*/ 505 w 872"/>
                  <a:gd name="T65" fmla="*/ 175 h 822"/>
                  <a:gd name="T66" fmla="*/ 254 w 872"/>
                  <a:gd name="T67" fmla="*/ 165 h 822"/>
                  <a:gd name="T68" fmla="*/ 186 w 872"/>
                  <a:gd name="T69" fmla="*/ 182 h 822"/>
                  <a:gd name="T70" fmla="*/ 127 w 872"/>
                  <a:gd name="T71" fmla="*/ 240 h 822"/>
                  <a:gd name="T72" fmla="*/ 110 w 872"/>
                  <a:gd name="T73" fmla="*/ 309 h 822"/>
                  <a:gd name="T74" fmla="*/ 133 w 872"/>
                  <a:gd name="T75" fmla="*/ 390 h 822"/>
                  <a:gd name="T76" fmla="*/ 198 w 872"/>
                  <a:gd name="T77" fmla="*/ 442 h 822"/>
                  <a:gd name="T78" fmla="*/ 269 w 872"/>
                  <a:gd name="T79" fmla="*/ 453 h 822"/>
                  <a:gd name="T80" fmla="*/ 346 w 872"/>
                  <a:gd name="T81" fmla="*/ 422 h 822"/>
                  <a:gd name="T82" fmla="*/ 392 w 872"/>
                  <a:gd name="T83" fmla="*/ 353 h 822"/>
                  <a:gd name="T84" fmla="*/ 396 w 872"/>
                  <a:gd name="T85" fmla="*/ 280 h 822"/>
                  <a:gd name="T86" fmla="*/ 357 w 872"/>
                  <a:gd name="T87" fmla="*/ 207 h 822"/>
                  <a:gd name="T88" fmla="*/ 284 w 872"/>
                  <a:gd name="T89" fmla="*/ 167 h 822"/>
                  <a:gd name="T90" fmla="*/ 513 w 872"/>
                  <a:gd name="T91" fmla="*/ 745 h 822"/>
                  <a:gd name="T92" fmla="*/ 478 w 872"/>
                  <a:gd name="T93" fmla="*/ 613 h 822"/>
                  <a:gd name="T94" fmla="*/ 403 w 872"/>
                  <a:gd name="T95" fmla="*/ 526 h 822"/>
                  <a:gd name="T96" fmla="*/ 163 w 872"/>
                  <a:gd name="T97" fmla="*/ 495 h 822"/>
                  <a:gd name="T98" fmla="*/ 71 w 872"/>
                  <a:gd name="T99" fmla="*/ 559 h 822"/>
                  <a:gd name="T100" fmla="*/ 12 w 872"/>
                  <a:gd name="T101" fmla="*/ 672 h 822"/>
                  <a:gd name="T102" fmla="*/ 35 w 872"/>
                  <a:gd name="T103" fmla="*/ 784 h 822"/>
                  <a:gd name="T104" fmla="*/ 234 w 872"/>
                  <a:gd name="T105" fmla="*/ 822 h 822"/>
                  <a:gd name="T106" fmla="*/ 423 w 872"/>
                  <a:gd name="T107" fmla="*/ 801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72" h="822">
                    <a:moveTo>
                      <a:pt x="405" y="0"/>
                    </a:moveTo>
                    <a:lnTo>
                      <a:pt x="774" y="0"/>
                    </a:lnTo>
                    <a:lnTo>
                      <a:pt x="774" y="0"/>
                    </a:lnTo>
                    <a:lnTo>
                      <a:pt x="793" y="2"/>
                    </a:lnTo>
                    <a:lnTo>
                      <a:pt x="811" y="9"/>
                    </a:lnTo>
                    <a:lnTo>
                      <a:pt x="828" y="17"/>
                    </a:lnTo>
                    <a:lnTo>
                      <a:pt x="843" y="29"/>
                    </a:lnTo>
                    <a:lnTo>
                      <a:pt x="843" y="29"/>
                    </a:lnTo>
                    <a:lnTo>
                      <a:pt x="855" y="44"/>
                    </a:lnTo>
                    <a:lnTo>
                      <a:pt x="866" y="61"/>
                    </a:lnTo>
                    <a:lnTo>
                      <a:pt x="870" y="79"/>
                    </a:lnTo>
                    <a:lnTo>
                      <a:pt x="872" y="100"/>
                    </a:lnTo>
                    <a:lnTo>
                      <a:pt x="872" y="307"/>
                    </a:lnTo>
                    <a:lnTo>
                      <a:pt x="872" y="307"/>
                    </a:lnTo>
                    <a:lnTo>
                      <a:pt x="870" y="326"/>
                    </a:lnTo>
                    <a:lnTo>
                      <a:pt x="866" y="344"/>
                    </a:lnTo>
                    <a:lnTo>
                      <a:pt x="855" y="361"/>
                    </a:lnTo>
                    <a:lnTo>
                      <a:pt x="843" y="376"/>
                    </a:lnTo>
                    <a:lnTo>
                      <a:pt x="843" y="376"/>
                    </a:lnTo>
                    <a:lnTo>
                      <a:pt x="828" y="388"/>
                    </a:lnTo>
                    <a:lnTo>
                      <a:pt x="811" y="399"/>
                    </a:lnTo>
                    <a:lnTo>
                      <a:pt x="793" y="403"/>
                    </a:lnTo>
                    <a:lnTo>
                      <a:pt x="774" y="405"/>
                    </a:lnTo>
                    <a:lnTo>
                      <a:pt x="565" y="405"/>
                    </a:lnTo>
                    <a:lnTo>
                      <a:pt x="463" y="497"/>
                    </a:lnTo>
                    <a:lnTo>
                      <a:pt x="455" y="490"/>
                    </a:lnTo>
                    <a:lnTo>
                      <a:pt x="455" y="490"/>
                    </a:lnTo>
                    <a:lnTo>
                      <a:pt x="428" y="472"/>
                    </a:lnTo>
                    <a:lnTo>
                      <a:pt x="444" y="405"/>
                    </a:lnTo>
                    <a:lnTo>
                      <a:pt x="434" y="405"/>
                    </a:lnTo>
                    <a:lnTo>
                      <a:pt x="434" y="405"/>
                    </a:lnTo>
                    <a:lnTo>
                      <a:pt x="444" y="384"/>
                    </a:lnTo>
                    <a:lnTo>
                      <a:pt x="453" y="361"/>
                    </a:lnTo>
                    <a:lnTo>
                      <a:pt x="473" y="361"/>
                    </a:lnTo>
                    <a:lnTo>
                      <a:pt x="501" y="361"/>
                    </a:lnTo>
                    <a:lnTo>
                      <a:pt x="494" y="388"/>
                    </a:lnTo>
                    <a:lnTo>
                      <a:pt x="488" y="415"/>
                    </a:lnTo>
                    <a:lnTo>
                      <a:pt x="542" y="367"/>
                    </a:lnTo>
                    <a:lnTo>
                      <a:pt x="549" y="361"/>
                    </a:lnTo>
                    <a:lnTo>
                      <a:pt x="557" y="361"/>
                    </a:lnTo>
                    <a:lnTo>
                      <a:pt x="774" y="361"/>
                    </a:lnTo>
                    <a:lnTo>
                      <a:pt x="774" y="361"/>
                    </a:lnTo>
                    <a:lnTo>
                      <a:pt x="784" y="361"/>
                    </a:lnTo>
                    <a:lnTo>
                      <a:pt x="795" y="357"/>
                    </a:lnTo>
                    <a:lnTo>
                      <a:pt x="803" y="353"/>
                    </a:lnTo>
                    <a:lnTo>
                      <a:pt x="811" y="344"/>
                    </a:lnTo>
                    <a:lnTo>
                      <a:pt x="811" y="344"/>
                    </a:lnTo>
                    <a:lnTo>
                      <a:pt x="820" y="336"/>
                    </a:lnTo>
                    <a:lnTo>
                      <a:pt x="824" y="328"/>
                    </a:lnTo>
                    <a:lnTo>
                      <a:pt x="828" y="317"/>
                    </a:lnTo>
                    <a:lnTo>
                      <a:pt x="828" y="307"/>
                    </a:lnTo>
                    <a:lnTo>
                      <a:pt x="828" y="100"/>
                    </a:lnTo>
                    <a:lnTo>
                      <a:pt x="828" y="100"/>
                    </a:lnTo>
                    <a:lnTo>
                      <a:pt x="828" y="90"/>
                    </a:lnTo>
                    <a:lnTo>
                      <a:pt x="824" y="79"/>
                    </a:lnTo>
                    <a:lnTo>
                      <a:pt x="820" y="69"/>
                    </a:lnTo>
                    <a:lnTo>
                      <a:pt x="811" y="61"/>
                    </a:lnTo>
                    <a:lnTo>
                      <a:pt x="811" y="61"/>
                    </a:lnTo>
                    <a:lnTo>
                      <a:pt x="803" y="54"/>
                    </a:lnTo>
                    <a:lnTo>
                      <a:pt x="795" y="50"/>
                    </a:lnTo>
                    <a:lnTo>
                      <a:pt x="784" y="46"/>
                    </a:lnTo>
                    <a:lnTo>
                      <a:pt x="774" y="44"/>
                    </a:lnTo>
                    <a:lnTo>
                      <a:pt x="405" y="44"/>
                    </a:lnTo>
                    <a:lnTo>
                      <a:pt x="405" y="44"/>
                    </a:lnTo>
                    <a:lnTo>
                      <a:pt x="394" y="46"/>
                    </a:lnTo>
                    <a:lnTo>
                      <a:pt x="384" y="50"/>
                    </a:lnTo>
                    <a:lnTo>
                      <a:pt x="375" y="54"/>
                    </a:lnTo>
                    <a:lnTo>
                      <a:pt x="367" y="61"/>
                    </a:lnTo>
                    <a:lnTo>
                      <a:pt x="367" y="61"/>
                    </a:lnTo>
                    <a:lnTo>
                      <a:pt x="361" y="69"/>
                    </a:lnTo>
                    <a:lnTo>
                      <a:pt x="355" y="79"/>
                    </a:lnTo>
                    <a:lnTo>
                      <a:pt x="352" y="90"/>
                    </a:lnTo>
                    <a:lnTo>
                      <a:pt x="350" y="100"/>
                    </a:lnTo>
                    <a:lnTo>
                      <a:pt x="350" y="130"/>
                    </a:lnTo>
                    <a:lnTo>
                      <a:pt x="350" y="130"/>
                    </a:lnTo>
                    <a:lnTo>
                      <a:pt x="330" y="119"/>
                    </a:lnTo>
                    <a:lnTo>
                      <a:pt x="307" y="111"/>
                    </a:lnTo>
                    <a:lnTo>
                      <a:pt x="307" y="100"/>
                    </a:lnTo>
                    <a:lnTo>
                      <a:pt x="307" y="100"/>
                    </a:lnTo>
                    <a:lnTo>
                      <a:pt x="309" y="79"/>
                    </a:lnTo>
                    <a:lnTo>
                      <a:pt x="315" y="61"/>
                    </a:lnTo>
                    <a:lnTo>
                      <a:pt x="323" y="44"/>
                    </a:lnTo>
                    <a:lnTo>
                      <a:pt x="336" y="29"/>
                    </a:lnTo>
                    <a:lnTo>
                      <a:pt x="336" y="29"/>
                    </a:lnTo>
                    <a:lnTo>
                      <a:pt x="350" y="17"/>
                    </a:lnTo>
                    <a:lnTo>
                      <a:pt x="367" y="9"/>
                    </a:lnTo>
                    <a:lnTo>
                      <a:pt x="386" y="2"/>
                    </a:lnTo>
                    <a:lnTo>
                      <a:pt x="405" y="0"/>
                    </a:lnTo>
                    <a:lnTo>
                      <a:pt x="405" y="0"/>
                    </a:lnTo>
                    <a:close/>
                    <a:moveTo>
                      <a:pt x="703" y="167"/>
                    </a:moveTo>
                    <a:lnTo>
                      <a:pt x="703" y="167"/>
                    </a:lnTo>
                    <a:lnTo>
                      <a:pt x="697" y="167"/>
                    </a:lnTo>
                    <a:lnTo>
                      <a:pt x="688" y="169"/>
                    </a:lnTo>
                    <a:lnTo>
                      <a:pt x="684" y="171"/>
                    </a:lnTo>
                    <a:lnTo>
                      <a:pt x="678" y="175"/>
                    </a:lnTo>
                    <a:lnTo>
                      <a:pt x="674" y="182"/>
                    </a:lnTo>
                    <a:lnTo>
                      <a:pt x="670" y="188"/>
                    </a:lnTo>
                    <a:lnTo>
                      <a:pt x="667" y="194"/>
                    </a:lnTo>
                    <a:lnTo>
                      <a:pt x="667" y="203"/>
                    </a:lnTo>
                    <a:lnTo>
                      <a:pt x="667" y="203"/>
                    </a:lnTo>
                    <a:lnTo>
                      <a:pt x="667" y="209"/>
                    </a:lnTo>
                    <a:lnTo>
                      <a:pt x="670" y="215"/>
                    </a:lnTo>
                    <a:lnTo>
                      <a:pt x="674" y="221"/>
                    </a:lnTo>
                    <a:lnTo>
                      <a:pt x="678" y="228"/>
                    </a:lnTo>
                    <a:lnTo>
                      <a:pt x="684" y="232"/>
                    </a:lnTo>
                    <a:lnTo>
                      <a:pt x="688" y="234"/>
                    </a:lnTo>
                    <a:lnTo>
                      <a:pt x="697" y="236"/>
                    </a:lnTo>
                    <a:lnTo>
                      <a:pt x="703" y="238"/>
                    </a:lnTo>
                    <a:lnTo>
                      <a:pt x="703" y="238"/>
                    </a:lnTo>
                    <a:lnTo>
                      <a:pt x="709" y="236"/>
                    </a:lnTo>
                    <a:lnTo>
                      <a:pt x="718" y="234"/>
                    </a:lnTo>
                    <a:lnTo>
                      <a:pt x="724" y="232"/>
                    </a:lnTo>
                    <a:lnTo>
                      <a:pt x="728" y="228"/>
                    </a:lnTo>
                    <a:lnTo>
                      <a:pt x="732" y="221"/>
                    </a:lnTo>
                    <a:lnTo>
                      <a:pt x="736" y="215"/>
                    </a:lnTo>
                    <a:lnTo>
                      <a:pt x="738" y="209"/>
                    </a:lnTo>
                    <a:lnTo>
                      <a:pt x="738" y="203"/>
                    </a:lnTo>
                    <a:lnTo>
                      <a:pt x="738" y="203"/>
                    </a:lnTo>
                    <a:lnTo>
                      <a:pt x="738" y="194"/>
                    </a:lnTo>
                    <a:lnTo>
                      <a:pt x="736" y="188"/>
                    </a:lnTo>
                    <a:lnTo>
                      <a:pt x="732" y="182"/>
                    </a:lnTo>
                    <a:lnTo>
                      <a:pt x="728" y="175"/>
                    </a:lnTo>
                    <a:lnTo>
                      <a:pt x="724" y="171"/>
                    </a:lnTo>
                    <a:lnTo>
                      <a:pt x="718" y="169"/>
                    </a:lnTo>
                    <a:lnTo>
                      <a:pt x="709" y="167"/>
                    </a:lnTo>
                    <a:lnTo>
                      <a:pt x="703" y="167"/>
                    </a:lnTo>
                    <a:lnTo>
                      <a:pt x="703" y="167"/>
                    </a:lnTo>
                    <a:close/>
                    <a:moveTo>
                      <a:pt x="590" y="167"/>
                    </a:moveTo>
                    <a:lnTo>
                      <a:pt x="590" y="167"/>
                    </a:lnTo>
                    <a:lnTo>
                      <a:pt x="584" y="167"/>
                    </a:lnTo>
                    <a:lnTo>
                      <a:pt x="576" y="169"/>
                    </a:lnTo>
                    <a:lnTo>
                      <a:pt x="571" y="171"/>
                    </a:lnTo>
                    <a:lnTo>
                      <a:pt x="565" y="175"/>
                    </a:lnTo>
                    <a:lnTo>
                      <a:pt x="561" y="182"/>
                    </a:lnTo>
                    <a:lnTo>
                      <a:pt x="557" y="188"/>
                    </a:lnTo>
                    <a:lnTo>
                      <a:pt x="555" y="194"/>
                    </a:lnTo>
                    <a:lnTo>
                      <a:pt x="555" y="203"/>
                    </a:lnTo>
                    <a:lnTo>
                      <a:pt x="555" y="203"/>
                    </a:lnTo>
                    <a:lnTo>
                      <a:pt x="555" y="209"/>
                    </a:lnTo>
                    <a:lnTo>
                      <a:pt x="557" y="215"/>
                    </a:lnTo>
                    <a:lnTo>
                      <a:pt x="561" y="221"/>
                    </a:lnTo>
                    <a:lnTo>
                      <a:pt x="565" y="228"/>
                    </a:lnTo>
                    <a:lnTo>
                      <a:pt x="571" y="232"/>
                    </a:lnTo>
                    <a:lnTo>
                      <a:pt x="576" y="234"/>
                    </a:lnTo>
                    <a:lnTo>
                      <a:pt x="584" y="236"/>
                    </a:lnTo>
                    <a:lnTo>
                      <a:pt x="590" y="238"/>
                    </a:lnTo>
                    <a:lnTo>
                      <a:pt x="590" y="238"/>
                    </a:lnTo>
                    <a:lnTo>
                      <a:pt x="599" y="236"/>
                    </a:lnTo>
                    <a:lnTo>
                      <a:pt x="605" y="234"/>
                    </a:lnTo>
                    <a:lnTo>
                      <a:pt x="611" y="232"/>
                    </a:lnTo>
                    <a:lnTo>
                      <a:pt x="615" y="228"/>
                    </a:lnTo>
                    <a:lnTo>
                      <a:pt x="619" y="221"/>
                    </a:lnTo>
                    <a:lnTo>
                      <a:pt x="624" y="215"/>
                    </a:lnTo>
                    <a:lnTo>
                      <a:pt x="626" y="209"/>
                    </a:lnTo>
                    <a:lnTo>
                      <a:pt x="626" y="203"/>
                    </a:lnTo>
                    <a:lnTo>
                      <a:pt x="626" y="203"/>
                    </a:lnTo>
                    <a:lnTo>
                      <a:pt x="626" y="194"/>
                    </a:lnTo>
                    <a:lnTo>
                      <a:pt x="624" y="188"/>
                    </a:lnTo>
                    <a:lnTo>
                      <a:pt x="619" y="182"/>
                    </a:lnTo>
                    <a:lnTo>
                      <a:pt x="615" y="175"/>
                    </a:lnTo>
                    <a:lnTo>
                      <a:pt x="611" y="171"/>
                    </a:lnTo>
                    <a:lnTo>
                      <a:pt x="605" y="169"/>
                    </a:lnTo>
                    <a:lnTo>
                      <a:pt x="599" y="167"/>
                    </a:lnTo>
                    <a:lnTo>
                      <a:pt x="590" y="167"/>
                    </a:lnTo>
                    <a:lnTo>
                      <a:pt x="590" y="167"/>
                    </a:lnTo>
                    <a:close/>
                    <a:moveTo>
                      <a:pt x="480" y="167"/>
                    </a:moveTo>
                    <a:lnTo>
                      <a:pt x="480" y="167"/>
                    </a:lnTo>
                    <a:lnTo>
                      <a:pt x="473" y="167"/>
                    </a:lnTo>
                    <a:lnTo>
                      <a:pt x="467" y="169"/>
                    </a:lnTo>
                    <a:lnTo>
                      <a:pt x="461" y="171"/>
                    </a:lnTo>
                    <a:lnTo>
                      <a:pt x="455" y="175"/>
                    </a:lnTo>
                    <a:lnTo>
                      <a:pt x="450" y="182"/>
                    </a:lnTo>
                    <a:lnTo>
                      <a:pt x="448" y="188"/>
                    </a:lnTo>
                    <a:lnTo>
                      <a:pt x="446" y="194"/>
                    </a:lnTo>
                    <a:lnTo>
                      <a:pt x="444" y="203"/>
                    </a:lnTo>
                    <a:lnTo>
                      <a:pt x="444" y="203"/>
                    </a:lnTo>
                    <a:lnTo>
                      <a:pt x="446" y="209"/>
                    </a:lnTo>
                    <a:lnTo>
                      <a:pt x="448" y="215"/>
                    </a:lnTo>
                    <a:lnTo>
                      <a:pt x="450" y="221"/>
                    </a:lnTo>
                    <a:lnTo>
                      <a:pt x="455" y="228"/>
                    </a:lnTo>
                    <a:lnTo>
                      <a:pt x="461" y="232"/>
                    </a:lnTo>
                    <a:lnTo>
                      <a:pt x="467" y="234"/>
                    </a:lnTo>
                    <a:lnTo>
                      <a:pt x="473" y="236"/>
                    </a:lnTo>
                    <a:lnTo>
                      <a:pt x="480" y="238"/>
                    </a:lnTo>
                    <a:lnTo>
                      <a:pt x="480" y="238"/>
                    </a:lnTo>
                    <a:lnTo>
                      <a:pt x="488" y="236"/>
                    </a:lnTo>
                    <a:lnTo>
                      <a:pt x="494" y="234"/>
                    </a:lnTo>
                    <a:lnTo>
                      <a:pt x="501" y="232"/>
                    </a:lnTo>
                    <a:lnTo>
                      <a:pt x="505" y="228"/>
                    </a:lnTo>
                    <a:lnTo>
                      <a:pt x="509" y="221"/>
                    </a:lnTo>
                    <a:lnTo>
                      <a:pt x="513" y="215"/>
                    </a:lnTo>
                    <a:lnTo>
                      <a:pt x="515" y="209"/>
                    </a:lnTo>
                    <a:lnTo>
                      <a:pt x="515" y="203"/>
                    </a:lnTo>
                    <a:lnTo>
                      <a:pt x="515" y="203"/>
                    </a:lnTo>
                    <a:lnTo>
                      <a:pt x="515" y="194"/>
                    </a:lnTo>
                    <a:lnTo>
                      <a:pt x="513" y="188"/>
                    </a:lnTo>
                    <a:lnTo>
                      <a:pt x="509" y="182"/>
                    </a:lnTo>
                    <a:lnTo>
                      <a:pt x="505" y="175"/>
                    </a:lnTo>
                    <a:lnTo>
                      <a:pt x="501" y="171"/>
                    </a:lnTo>
                    <a:lnTo>
                      <a:pt x="494" y="169"/>
                    </a:lnTo>
                    <a:lnTo>
                      <a:pt x="488" y="167"/>
                    </a:lnTo>
                    <a:lnTo>
                      <a:pt x="480" y="167"/>
                    </a:lnTo>
                    <a:lnTo>
                      <a:pt x="480" y="167"/>
                    </a:lnTo>
                    <a:close/>
                    <a:moveTo>
                      <a:pt x="254" y="165"/>
                    </a:moveTo>
                    <a:lnTo>
                      <a:pt x="254" y="165"/>
                    </a:lnTo>
                    <a:lnTo>
                      <a:pt x="240" y="165"/>
                    </a:lnTo>
                    <a:lnTo>
                      <a:pt x="225" y="167"/>
                    </a:lnTo>
                    <a:lnTo>
                      <a:pt x="211" y="171"/>
                    </a:lnTo>
                    <a:lnTo>
                      <a:pt x="198" y="175"/>
                    </a:lnTo>
                    <a:lnTo>
                      <a:pt x="186" y="182"/>
                    </a:lnTo>
                    <a:lnTo>
                      <a:pt x="173" y="190"/>
                    </a:lnTo>
                    <a:lnTo>
                      <a:pt x="163" y="198"/>
                    </a:lnTo>
                    <a:lnTo>
                      <a:pt x="152" y="207"/>
                    </a:lnTo>
                    <a:lnTo>
                      <a:pt x="142" y="217"/>
                    </a:lnTo>
                    <a:lnTo>
                      <a:pt x="133" y="228"/>
                    </a:lnTo>
                    <a:lnTo>
                      <a:pt x="127" y="240"/>
                    </a:lnTo>
                    <a:lnTo>
                      <a:pt x="121" y="253"/>
                    </a:lnTo>
                    <a:lnTo>
                      <a:pt x="117" y="265"/>
                    </a:lnTo>
                    <a:lnTo>
                      <a:pt x="113" y="280"/>
                    </a:lnTo>
                    <a:lnTo>
                      <a:pt x="110" y="294"/>
                    </a:lnTo>
                    <a:lnTo>
                      <a:pt x="110" y="309"/>
                    </a:lnTo>
                    <a:lnTo>
                      <a:pt x="110" y="309"/>
                    </a:lnTo>
                    <a:lnTo>
                      <a:pt x="110" y="323"/>
                    </a:lnTo>
                    <a:lnTo>
                      <a:pt x="113" y="338"/>
                    </a:lnTo>
                    <a:lnTo>
                      <a:pt x="117" y="353"/>
                    </a:lnTo>
                    <a:lnTo>
                      <a:pt x="121" y="365"/>
                    </a:lnTo>
                    <a:lnTo>
                      <a:pt x="127" y="378"/>
                    </a:lnTo>
                    <a:lnTo>
                      <a:pt x="133" y="390"/>
                    </a:lnTo>
                    <a:lnTo>
                      <a:pt x="142" y="401"/>
                    </a:lnTo>
                    <a:lnTo>
                      <a:pt x="152" y="411"/>
                    </a:lnTo>
                    <a:lnTo>
                      <a:pt x="163" y="422"/>
                    </a:lnTo>
                    <a:lnTo>
                      <a:pt x="173" y="430"/>
                    </a:lnTo>
                    <a:lnTo>
                      <a:pt x="186" y="436"/>
                    </a:lnTo>
                    <a:lnTo>
                      <a:pt x="198" y="442"/>
                    </a:lnTo>
                    <a:lnTo>
                      <a:pt x="211" y="447"/>
                    </a:lnTo>
                    <a:lnTo>
                      <a:pt x="225" y="451"/>
                    </a:lnTo>
                    <a:lnTo>
                      <a:pt x="240" y="453"/>
                    </a:lnTo>
                    <a:lnTo>
                      <a:pt x="254" y="455"/>
                    </a:lnTo>
                    <a:lnTo>
                      <a:pt x="254" y="455"/>
                    </a:lnTo>
                    <a:lnTo>
                      <a:pt x="269" y="453"/>
                    </a:lnTo>
                    <a:lnTo>
                      <a:pt x="284" y="451"/>
                    </a:lnTo>
                    <a:lnTo>
                      <a:pt x="298" y="447"/>
                    </a:lnTo>
                    <a:lnTo>
                      <a:pt x="311" y="442"/>
                    </a:lnTo>
                    <a:lnTo>
                      <a:pt x="323" y="436"/>
                    </a:lnTo>
                    <a:lnTo>
                      <a:pt x="336" y="430"/>
                    </a:lnTo>
                    <a:lnTo>
                      <a:pt x="346" y="422"/>
                    </a:lnTo>
                    <a:lnTo>
                      <a:pt x="357" y="411"/>
                    </a:lnTo>
                    <a:lnTo>
                      <a:pt x="367" y="401"/>
                    </a:lnTo>
                    <a:lnTo>
                      <a:pt x="375" y="390"/>
                    </a:lnTo>
                    <a:lnTo>
                      <a:pt x="382" y="378"/>
                    </a:lnTo>
                    <a:lnTo>
                      <a:pt x="388" y="365"/>
                    </a:lnTo>
                    <a:lnTo>
                      <a:pt x="392" y="353"/>
                    </a:lnTo>
                    <a:lnTo>
                      <a:pt x="396" y="338"/>
                    </a:lnTo>
                    <a:lnTo>
                      <a:pt x="398" y="323"/>
                    </a:lnTo>
                    <a:lnTo>
                      <a:pt x="400" y="309"/>
                    </a:lnTo>
                    <a:lnTo>
                      <a:pt x="400" y="309"/>
                    </a:lnTo>
                    <a:lnTo>
                      <a:pt x="398" y="294"/>
                    </a:lnTo>
                    <a:lnTo>
                      <a:pt x="396" y="280"/>
                    </a:lnTo>
                    <a:lnTo>
                      <a:pt x="392" y="265"/>
                    </a:lnTo>
                    <a:lnTo>
                      <a:pt x="388" y="253"/>
                    </a:lnTo>
                    <a:lnTo>
                      <a:pt x="382" y="240"/>
                    </a:lnTo>
                    <a:lnTo>
                      <a:pt x="375" y="228"/>
                    </a:lnTo>
                    <a:lnTo>
                      <a:pt x="367" y="217"/>
                    </a:lnTo>
                    <a:lnTo>
                      <a:pt x="357" y="207"/>
                    </a:lnTo>
                    <a:lnTo>
                      <a:pt x="346" y="198"/>
                    </a:lnTo>
                    <a:lnTo>
                      <a:pt x="336" y="190"/>
                    </a:lnTo>
                    <a:lnTo>
                      <a:pt x="323" y="182"/>
                    </a:lnTo>
                    <a:lnTo>
                      <a:pt x="311" y="175"/>
                    </a:lnTo>
                    <a:lnTo>
                      <a:pt x="298" y="171"/>
                    </a:lnTo>
                    <a:lnTo>
                      <a:pt x="284" y="167"/>
                    </a:lnTo>
                    <a:lnTo>
                      <a:pt x="269" y="165"/>
                    </a:lnTo>
                    <a:lnTo>
                      <a:pt x="254" y="165"/>
                    </a:lnTo>
                    <a:lnTo>
                      <a:pt x="254" y="165"/>
                    </a:lnTo>
                    <a:close/>
                    <a:moveTo>
                      <a:pt x="515" y="772"/>
                    </a:moveTo>
                    <a:lnTo>
                      <a:pt x="515" y="772"/>
                    </a:lnTo>
                    <a:lnTo>
                      <a:pt x="513" y="745"/>
                    </a:lnTo>
                    <a:lnTo>
                      <a:pt x="511" y="720"/>
                    </a:lnTo>
                    <a:lnTo>
                      <a:pt x="507" y="697"/>
                    </a:lnTo>
                    <a:lnTo>
                      <a:pt x="501" y="674"/>
                    </a:lnTo>
                    <a:lnTo>
                      <a:pt x="494" y="653"/>
                    </a:lnTo>
                    <a:lnTo>
                      <a:pt x="486" y="632"/>
                    </a:lnTo>
                    <a:lnTo>
                      <a:pt x="478" y="613"/>
                    </a:lnTo>
                    <a:lnTo>
                      <a:pt x="467" y="595"/>
                    </a:lnTo>
                    <a:lnTo>
                      <a:pt x="457" y="578"/>
                    </a:lnTo>
                    <a:lnTo>
                      <a:pt x="444" y="563"/>
                    </a:lnTo>
                    <a:lnTo>
                      <a:pt x="430" y="549"/>
                    </a:lnTo>
                    <a:lnTo>
                      <a:pt x="417" y="536"/>
                    </a:lnTo>
                    <a:lnTo>
                      <a:pt x="403" y="526"/>
                    </a:lnTo>
                    <a:lnTo>
                      <a:pt x="388" y="515"/>
                    </a:lnTo>
                    <a:lnTo>
                      <a:pt x="371" y="507"/>
                    </a:lnTo>
                    <a:lnTo>
                      <a:pt x="355" y="499"/>
                    </a:lnTo>
                    <a:lnTo>
                      <a:pt x="256" y="651"/>
                    </a:lnTo>
                    <a:lnTo>
                      <a:pt x="163" y="495"/>
                    </a:lnTo>
                    <a:lnTo>
                      <a:pt x="163" y="495"/>
                    </a:lnTo>
                    <a:lnTo>
                      <a:pt x="146" y="503"/>
                    </a:lnTo>
                    <a:lnTo>
                      <a:pt x="129" y="511"/>
                    </a:lnTo>
                    <a:lnTo>
                      <a:pt x="115" y="522"/>
                    </a:lnTo>
                    <a:lnTo>
                      <a:pt x="100" y="532"/>
                    </a:lnTo>
                    <a:lnTo>
                      <a:pt x="85" y="545"/>
                    </a:lnTo>
                    <a:lnTo>
                      <a:pt x="71" y="559"/>
                    </a:lnTo>
                    <a:lnTo>
                      <a:pt x="58" y="574"/>
                    </a:lnTo>
                    <a:lnTo>
                      <a:pt x="48" y="590"/>
                    </a:lnTo>
                    <a:lnTo>
                      <a:pt x="37" y="609"/>
                    </a:lnTo>
                    <a:lnTo>
                      <a:pt x="27" y="628"/>
                    </a:lnTo>
                    <a:lnTo>
                      <a:pt x="19" y="649"/>
                    </a:lnTo>
                    <a:lnTo>
                      <a:pt x="12" y="672"/>
                    </a:lnTo>
                    <a:lnTo>
                      <a:pt x="8" y="695"/>
                    </a:lnTo>
                    <a:lnTo>
                      <a:pt x="4" y="718"/>
                    </a:lnTo>
                    <a:lnTo>
                      <a:pt x="2" y="745"/>
                    </a:lnTo>
                    <a:lnTo>
                      <a:pt x="0" y="772"/>
                    </a:lnTo>
                    <a:lnTo>
                      <a:pt x="0" y="772"/>
                    </a:lnTo>
                    <a:lnTo>
                      <a:pt x="35" y="784"/>
                    </a:lnTo>
                    <a:lnTo>
                      <a:pt x="69" y="795"/>
                    </a:lnTo>
                    <a:lnTo>
                      <a:pt x="102" y="803"/>
                    </a:lnTo>
                    <a:lnTo>
                      <a:pt x="136" y="809"/>
                    </a:lnTo>
                    <a:lnTo>
                      <a:pt x="169" y="816"/>
                    </a:lnTo>
                    <a:lnTo>
                      <a:pt x="200" y="820"/>
                    </a:lnTo>
                    <a:lnTo>
                      <a:pt x="234" y="822"/>
                    </a:lnTo>
                    <a:lnTo>
                      <a:pt x="265" y="822"/>
                    </a:lnTo>
                    <a:lnTo>
                      <a:pt x="296" y="820"/>
                    </a:lnTo>
                    <a:lnTo>
                      <a:pt x="330" y="818"/>
                    </a:lnTo>
                    <a:lnTo>
                      <a:pt x="361" y="814"/>
                    </a:lnTo>
                    <a:lnTo>
                      <a:pt x="392" y="809"/>
                    </a:lnTo>
                    <a:lnTo>
                      <a:pt x="423" y="801"/>
                    </a:lnTo>
                    <a:lnTo>
                      <a:pt x="453" y="793"/>
                    </a:lnTo>
                    <a:lnTo>
                      <a:pt x="484" y="782"/>
                    </a:lnTo>
                    <a:lnTo>
                      <a:pt x="515" y="772"/>
                    </a:lnTo>
                    <a:lnTo>
                      <a:pt x="515" y="772"/>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
            <p:nvSpPr>
              <p:cNvPr id="53" name="文本框 52">
                <a:extLst>
                  <a:ext uri="{FF2B5EF4-FFF2-40B4-BE49-F238E27FC236}">
                    <a16:creationId xmlns:a16="http://schemas.microsoft.com/office/drawing/2014/main" id="{B140E065-C8F0-4D69-B1B6-AD97BB7E9B43}"/>
                  </a:ext>
                </a:extLst>
              </p:cNvPr>
              <p:cNvSpPr txBox="1"/>
              <p:nvPr/>
            </p:nvSpPr>
            <p:spPr>
              <a:xfrm>
                <a:off x="1481114" y="1466464"/>
                <a:ext cx="544285" cy="246221"/>
              </a:xfrm>
              <a:prstGeom prst="rect">
                <a:avLst/>
              </a:prstGeom>
              <a:noFill/>
            </p:spPr>
            <p:txBody>
              <a:bodyPr wrap="square" rtlCol="0">
                <a:spAutoFit/>
              </a:bodyPr>
              <a:lstStyle/>
              <a:p>
                <a:r>
                  <a:rPr lang="en-US" altLang="zh-CN" sz="1000" dirty="0">
                    <a:solidFill>
                      <a:srgbClr val="0A4776"/>
                    </a:solidFill>
                    <a:latin typeface="微软雅黑" panose="020B0503020204020204" pitchFamily="34" charset="-122"/>
                    <a:ea typeface="微软雅黑" panose="020B0503020204020204" pitchFamily="34" charset="-122"/>
                  </a:rPr>
                  <a:t>IT</a:t>
                </a:r>
                <a:endParaRPr lang="zh-CN" altLang="en-US" sz="1000" dirty="0">
                  <a:solidFill>
                    <a:srgbClr val="0A4776"/>
                  </a:solidFill>
                  <a:latin typeface="微软雅黑" panose="020B0503020204020204" pitchFamily="34" charset="-122"/>
                  <a:ea typeface="微软雅黑" panose="020B0503020204020204" pitchFamily="34" charset="-122"/>
                </a:endParaRPr>
              </a:p>
            </p:txBody>
          </p:sp>
        </p:grpSp>
        <p:grpSp>
          <p:nvGrpSpPr>
            <p:cNvPr id="54" name="组合 53">
              <a:extLst>
                <a:ext uri="{FF2B5EF4-FFF2-40B4-BE49-F238E27FC236}">
                  <a16:creationId xmlns:a16="http://schemas.microsoft.com/office/drawing/2014/main" id="{0BD8A6B6-F825-4A82-9EDE-6B6EEF17B5B7}"/>
                </a:ext>
              </a:extLst>
            </p:cNvPr>
            <p:cNvGrpSpPr/>
            <p:nvPr/>
          </p:nvGrpSpPr>
          <p:grpSpPr>
            <a:xfrm>
              <a:off x="3737430" y="1780815"/>
              <a:ext cx="1894114" cy="1056727"/>
              <a:chOff x="933450" y="964089"/>
              <a:chExt cx="1367471" cy="748596"/>
            </a:xfrm>
            <a:solidFill>
              <a:srgbClr val="C00000"/>
            </a:solidFill>
          </p:grpSpPr>
          <p:sp>
            <p:nvSpPr>
              <p:cNvPr id="55" name="PA_任意多边形 21">
                <a:extLst>
                  <a:ext uri="{FF2B5EF4-FFF2-40B4-BE49-F238E27FC236}">
                    <a16:creationId xmlns:a16="http://schemas.microsoft.com/office/drawing/2014/main" id="{DAE0CC88-30A8-497B-918E-F140A9F2E17B}"/>
                  </a:ext>
                </a:extLst>
              </p:cNvPr>
              <p:cNvSpPr>
                <a:spLocks noEditPoints="1"/>
              </p:cNvSpPr>
              <p:nvPr>
                <p:custDataLst>
                  <p:tags r:id="rId2"/>
                </p:custDataLst>
              </p:nvPr>
            </p:nvSpPr>
            <p:spPr bwMode="auto">
              <a:xfrm>
                <a:off x="933450" y="964089"/>
                <a:ext cx="819807" cy="748596"/>
              </a:xfrm>
              <a:custGeom>
                <a:avLst/>
                <a:gdLst>
                  <a:gd name="T0" fmla="*/ 828 w 872"/>
                  <a:gd name="T1" fmla="*/ 17 h 822"/>
                  <a:gd name="T2" fmla="*/ 872 w 872"/>
                  <a:gd name="T3" fmla="*/ 100 h 822"/>
                  <a:gd name="T4" fmla="*/ 843 w 872"/>
                  <a:gd name="T5" fmla="*/ 376 h 822"/>
                  <a:gd name="T6" fmla="*/ 565 w 872"/>
                  <a:gd name="T7" fmla="*/ 405 h 822"/>
                  <a:gd name="T8" fmla="*/ 434 w 872"/>
                  <a:gd name="T9" fmla="*/ 405 h 822"/>
                  <a:gd name="T10" fmla="*/ 494 w 872"/>
                  <a:gd name="T11" fmla="*/ 388 h 822"/>
                  <a:gd name="T12" fmla="*/ 774 w 872"/>
                  <a:gd name="T13" fmla="*/ 361 h 822"/>
                  <a:gd name="T14" fmla="*/ 820 w 872"/>
                  <a:gd name="T15" fmla="*/ 336 h 822"/>
                  <a:gd name="T16" fmla="*/ 828 w 872"/>
                  <a:gd name="T17" fmla="*/ 90 h 822"/>
                  <a:gd name="T18" fmla="*/ 795 w 872"/>
                  <a:gd name="T19" fmla="*/ 50 h 822"/>
                  <a:gd name="T20" fmla="*/ 384 w 872"/>
                  <a:gd name="T21" fmla="*/ 50 h 822"/>
                  <a:gd name="T22" fmla="*/ 352 w 872"/>
                  <a:gd name="T23" fmla="*/ 90 h 822"/>
                  <a:gd name="T24" fmla="*/ 307 w 872"/>
                  <a:gd name="T25" fmla="*/ 100 h 822"/>
                  <a:gd name="T26" fmla="*/ 336 w 872"/>
                  <a:gd name="T27" fmla="*/ 29 h 822"/>
                  <a:gd name="T28" fmla="*/ 703 w 872"/>
                  <a:gd name="T29" fmla="*/ 167 h 822"/>
                  <a:gd name="T30" fmla="*/ 674 w 872"/>
                  <a:gd name="T31" fmla="*/ 182 h 822"/>
                  <a:gd name="T32" fmla="*/ 670 w 872"/>
                  <a:gd name="T33" fmla="*/ 215 h 822"/>
                  <a:gd name="T34" fmla="*/ 703 w 872"/>
                  <a:gd name="T35" fmla="*/ 238 h 822"/>
                  <a:gd name="T36" fmla="*/ 732 w 872"/>
                  <a:gd name="T37" fmla="*/ 221 h 822"/>
                  <a:gd name="T38" fmla="*/ 736 w 872"/>
                  <a:gd name="T39" fmla="*/ 188 h 822"/>
                  <a:gd name="T40" fmla="*/ 703 w 872"/>
                  <a:gd name="T41" fmla="*/ 167 h 822"/>
                  <a:gd name="T42" fmla="*/ 571 w 872"/>
                  <a:gd name="T43" fmla="*/ 171 h 822"/>
                  <a:gd name="T44" fmla="*/ 555 w 872"/>
                  <a:gd name="T45" fmla="*/ 203 h 822"/>
                  <a:gd name="T46" fmla="*/ 576 w 872"/>
                  <a:gd name="T47" fmla="*/ 234 h 822"/>
                  <a:gd name="T48" fmla="*/ 611 w 872"/>
                  <a:gd name="T49" fmla="*/ 232 h 822"/>
                  <a:gd name="T50" fmla="*/ 626 w 872"/>
                  <a:gd name="T51" fmla="*/ 203 h 822"/>
                  <a:gd name="T52" fmla="*/ 605 w 872"/>
                  <a:gd name="T53" fmla="*/ 169 h 822"/>
                  <a:gd name="T54" fmla="*/ 473 w 872"/>
                  <a:gd name="T55" fmla="*/ 167 h 822"/>
                  <a:gd name="T56" fmla="*/ 446 w 872"/>
                  <a:gd name="T57" fmla="*/ 194 h 822"/>
                  <a:gd name="T58" fmla="*/ 455 w 872"/>
                  <a:gd name="T59" fmla="*/ 228 h 822"/>
                  <a:gd name="T60" fmla="*/ 488 w 872"/>
                  <a:gd name="T61" fmla="*/ 236 h 822"/>
                  <a:gd name="T62" fmla="*/ 515 w 872"/>
                  <a:gd name="T63" fmla="*/ 209 h 822"/>
                  <a:gd name="T64" fmla="*/ 505 w 872"/>
                  <a:gd name="T65" fmla="*/ 175 h 822"/>
                  <a:gd name="T66" fmla="*/ 254 w 872"/>
                  <a:gd name="T67" fmla="*/ 165 h 822"/>
                  <a:gd name="T68" fmla="*/ 186 w 872"/>
                  <a:gd name="T69" fmla="*/ 182 h 822"/>
                  <a:gd name="T70" fmla="*/ 127 w 872"/>
                  <a:gd name="T71" fmla="*/ 240 h 822"/>
                  <a:gd name="T72" fmla="*/ 110 w 872"/>
                  <a:gd name="T73" fmla="*/ 309 h 822"/>
                  <a:gd name="T74" fmla="*/ 133 w 872"/>
                  <a:gd name="T75" fmla="*/ 390 h 822"/>
                  <a:gd name="T76" fmla="*/ 198 w 872"/>
                  <a:gd name="T77" fmla="*/ 442 h 822"/>
                  <a:gd name="T78" fmla="*/ 269 w 872"/>
                  <a:gd name="T79" fmla="*/ 453 h 822"/>
                  <a:gd name="T80" fmla="*/ 346 w 872"/>
                  <a:gd name="T81" fmla="*/ 422 h 822"/>
                  <a:gd name="T82" fmla="*/ 392 w 872"/>
                  <a:gd name="T83" fmla="*/ 353 h 822"/>
                  <a:gd name="T84" fmla="*/ 396 w 872"/>
                  <a:gd name="T85" fmla="*/ 280 h 822"/>
                  <a:gd name="T86" fmla="*/ 357 w 872"/>
                  <a:gd name="T87" fmla="*/ 207 h 822"/>
                  <a:gd name="T88" fmla="*/ 284 w 872"/>
                  <a:gd name="T89" fmla="*/ 167 h 822"/>
                  <a:gd name="T90" fmla="*/ 513 w 872"/>
                  <a:gd name="T91" fmla="*/ 745 h 822"/>
                  <a:gd name="T92" fmla="*/ 478 w 872"/>
                  <a:gd name="T93" fmla="*/ 613 h 822"/>
                  <a:gd name="T94" fmla="*/ 403 w 872"/>
                  <a:gd name="T95" fmla="*/ 526 h 822"/>
                  <a:gd name="T96" fmla="*/ 163 w 872"/>
                  <a:gd name="T97" fmla="*/ 495 h 822"/>
                  <a:gd name="T98" fmla="*/ 71 w 872"/>
                  <a:gd name="T99" fmla="*/ 559 h 822"/>
                  <a:gd name="T100" fmla="*/ 12 w 872"/>
                  <a:gd name="T101" fmla="*/ 672 h 822"/>
                  <a:gd name="T102" fmla="*/ 35 w 872"/>
                  <a:gd name="T103" fmla="*/ 784 h 822"/>
                  <a:gd name="T104" fmla="*/ 234 w 872"/>
                  <a:gd name="T105" fmla="*/ 822 h 822"/>
                  <a:gd name="T106" fmla="*/ 423 w 872"/>
                  <a:gd name="T107" fmla="*/ 801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72" h="822">
                    <a:moveTo>
                      <a:pt x="405" y="0"/>
                    </a:moveTo>
                    <a:lnTo>
                      <a:pt x="774" y="0"/>
                    </a:lnTo>
                    <a:lnTo>
                      <a:pt x="774" y="0"/>
                    </a:lnTo>
                    <a:lnTo>
                      <a:pt x="793" y="2"/>
                    </a:lnTo>
                    <a:lnTo>
                      <a:pt x="811" y="9"/>
                    </a:lnTo>
                    <a:lnTo>
                      <a:pt x="828" y="17"/>
                    </a:lnTo>
                    <a:lnTo>
                      <a:pt x="843" y="29"/>
                    </a:lnTo>
                    <a:lnTo>
                      <a:pt x="843" y="29"/>
                    </a:lnTo>
                    <a:lnTo>
                      <a:pt x="855" y="44"/>
                    </a:lnTo>
                    <a:lnTo>
                      <a:pt x="866" y="61"/>
                    </a:lnTo>
                    <a:lnTo>
                      <a:pt x="870" y="79"/>
                    </a:lnTo>
                    <a:lnTo>
                      <a:pt x="872" y="100"/>
                    </a:lnTo>
                    <a:lnTo>
                      <a:pt x="872" y="307"/>
                    </a:lnTo>
                    <a:lnTo>
                      <a:pt x="872" y="307"/>
                    </a:lnTo>
                    <a:lnTo>
                      <a:pt x="870" y="326"/>
                    </a:lnTo>
                    <a:lnTo>
                      <a:pt x="866" y="344"/>
                    </a:lnTo>
                    <a:lnTo>
                      <a:pt x="855" y="361"/>
                    </a:lnTo>
                    <a:lnTo>
                      <a:pt x="843" y="376"/>
                    </a:lnTo>
                    <a:lnTo>
                      <a:pt x="843" y="376"/>
                    </a:lnTo>
                    <a:lnTo>
                      <a:pt x="828" y="388"/>
                    </a:lnTo>
                    <a:lnTo>
                      <a:pt x="811" y="399"/>
                    </a:lnTo>
                    <a:lnTo>
                      <a:pt x="793" y="403"/>
                    </a:lnTo>
                    <a:lnTo>
                      <a:pt x="774" y="405"/>
                    </a:lnTo>
                    <a:lnTo>
                      <a:pt x="565" y="405"/>
                    </a:lnTo>
                    <a:lnTo>
                      <a:pt x="463" y="497"/>
                    </a:lnTo>
                    <a:lnTo>
                      <a:pt x="455" y="490"/>
                    </a:lnTo>
                    <a:lnTo>
                      <a:pt x="455" y="490"/>
                    </a:lnTo>
                    <a:lnTo>
                      <a:pt x="428" y="472"/>
                    </a:lnTo>
                    <a:lnTo>
                      <a:pt x="444" y="405"/>
                    </a:lnTo>
                    <a:lnTo>
                      <a:pt x="434" y="405"/>
                    </a:lnTo>
                    <a:lnTo>
                      <a:pt x="434" y="405"/>
                    </a:lnTo>
                    <a:lnTo>
                      <a:pt x="444" y="384"/>
                    </a:lnTo>
                    <a:lnTo>
                      <a:pt x="453" y="361"/>
                    </a:lnTo>
                    <a:lnTo>
                      <a:pt x="473" y="361"/>
                    </a:lnTo>
                    <a:lnTo>
                      <a:pt x="501" y="361"/>
                    </a:lnTo>
                    <a:lnTo>
                      <a:pt x="494" y="388"/>
                    </a:lnTo>
                    <a:lnTo>
                      <a:pt x="488" y="415"/>
                    </a:lnTo>
                    <a:lnTo>
                      <a:pt x="542" y="367"/>
                    </a:lnTo>
                    <a:lnTo>
                      <a:pt x="549" y="361"/>
                    </a:lnTo>
                    <a:lnTo>
                      <a:pt x="557" y="361"/>
                    </a:lnTo>
                    <a:lnTo>
                      <a:pt x="774" y="361"/>
                    </a:lnTo>
                    <a:lnTo>
                      <a:pt x="774" y="361"/>
                    </a:lnTo>
                    <a:lnTo>
                      <a:pt x="784" y="361"/>
                    </a:lnTo>
                    <a:lnTo>
                      <a:pt x="795" y="357"/>
                    </a:lnTo>
                    <a:lnTo>
                      <a:pt x="803" y="353"/>
                    </a:lnTo>
                    <a:lnTo>
                      <a:pt x="811" y="344"/>
                    </a:lnTo>
                    <a:lnTo>
                      <a:pt x="811" y="344"/>
                    </a:lnTo>
                    <a:lnTo>
                      <a:pt x="820" y="336"/>
                    </a:lnTo>
                    <a:lnTo>
                      <a:pt x="824" y="328"/>
                    </a:lnTo>
                    <a:lnTo>
                      <a:pt x="828" y="317"/>
                    </a:lnTo>
                    <a:lnTo>
                      <a:pt x="828" y="307"/>
                    </a:lnTo>
                    <a:lnTo>
                      <a:pt x="828" y="100"/>
                    </a:lnTo>
                    <a:lnTo>
                      <a:pt x="828" y="100"/>
                    </a:lnTo>
                    <a:lnTo>
                      <a:pt x="828" y="90"/>
                    </a:lnTo>
                    <a:lnTo>
                      <a:pt x="824" y="79"/>
                    </a:lnTo>
                    <a:lnTo>
                      <a:pt x="820" y="69"/>
                    </a:lnTo>
                    <a:lnTo>
                      <a:pt x="811" y="61"/>
                    </a:lnTo>
                    <a:lnTo>
                      <a:pt x="811" y="61"/>
                    </a:lnTo>
                    <a:lnTo>
                      <a:pt x="803" y="54"/>
                    </a:lnTo>
                    <a:lnTo>
                      <a:pt x="795" y="50"/>
                    </a:lnTo>
                    <a:lnTo>
                      <a:pt x="784" y="46"/>
                    </a:lnTo>
                    <a:lnTo>
                      <a:pt x="774" y="44"/>
                    </a:lnTo>
                    <a:lnTo>
                      <a:pt x="405" y="44"/>
                    </a:lnTo>
                    <a:lnTo>
                      <a:pt x="405" y="44"/>
                    </a:lnTo>
                    <a:lnTo>
                      <a:pt x="394" y="46"/>
                    </a:lnTo>
                    <a:lnTo>
                      <a:pt x="384" y="50"/>
                    </a:lnTo>
                    <a:lnTo>
                      <a:pt x="375" y="54"/>
                    </a:lnTo>
                    <a:lnTo>
                      <a:pt x="367" y="61"/>
                    </a:lnTo>
                    <a:lnTo>
                      <a:pt x="367" y="61"/>
                    </a:lnTo>
                    <a:lnTo>
                      <a:pt x="361" y="69"/>
                    </a:lnTo>
                    <a:lnTo>
                      <a:pt x="355" y="79"/>
                    </a:lnTo>
                    <a:lnTo>
                      <a:pt x="352" y="90"/>
                    </a:lnTo>
                    <a:lnTo>
                      <a:pt x="350" y="100"/>
                    </a:lnTo>
                    <a:lnTo>
                      <a:pt x="350" y="130"/>
                    </a:lnTo>
                    <a:lnTo>
                      <a:pt x="350" y="130"/>
                    </a:lnTo>
                    <a:lnTo>
                      <a:pt x="330" y="119"/>
                    </a:lnTo>
                    <a:lnTo>
                      <a:pt x="307" y="111"/>
                    </a:lnTo>
                    <a:lnTo>
                      <a:pt x="307" y="100"/>
                    </a:lnTo>
                    <a:lnTo>
                      <a:pt x="307" y="100"/>
                    </a:lnTo>
                    <a:lnTo>
                      <a:pt x="309" y="79"/>
                    </a:lnTo>
                    <a:lnTo>
                      <a:pt x="315" y="61"/>
                    </a:lnTo>
                    <a:lnTo>
                      <a:pt x="323" y="44"/>
                    </a:lnTo>
                    <a:lnTo>
                      <a:pt x="336" y="29"/>
                    </a:lnTo>
                    <a:lnTo>
                      <a:pt x="336" y="29"/>
                    </a:lnTo>
                    <a:lnTo>
                      <a:pt x="350" y="17"/>
                    </a:lnTo>
                    <a:lnTo>
                      <a:pt x="367" y="9"/>
                    </a:lnTo>
                    <a:lnTo>
                      <a:pt x="386" y="2"/>
                    </a:lnTo>
                    <a:lnTo>
                      <a:pt x="405" y="0"/>
                    </a:lnTo>
                    <a:lnTo>
                      <a:pt x="405" y="0"/>
                    </a:lnTo>
                    <a:close/>
                    <a:moveTo>
                      <a:pt x="703" y="167"/>
                    </a:moveTo>
                    <a:lnTo>
                      <a:pt x="703" y="167"/>
                    </a:lnTo>
                    <a:lnTo>
                      <a:pt x="697" y="167"/>
                    </a:lnTo>
                    <a:lnTo>
                      <a:pt x="688" y="169"/>
                    </a:lnTo>
                    <a:lnTo>
                      <a:pt x="684" y="171"/>
                    </a:lnTo>
                    <a:lnTo>
                      <a:pt x="678" y="175"/>
                    </a:lnTo>
                    <a:lnTo>
                      <a:pt x="674" y="182"/>
                    </a:lnTo>
                    <a:lnTo>
                      <a:pt x="670" y="188"/>
                    </a:lnTo>
                    <a:lnTo>
                      <a:pt x="667" y="194"/>
                    </a:lnTo>
                    <a:lnTo>
                      <a:pt x="667" y="203"/>
                    </a:lnTo>
                    <a:lnTo>
                      <a:pt x="667" y="203"/>
                    </a:lnTo>
                    <a:lnTo>
                      <a:pt x="667" y="209"/>
                    </a:lnTo>
                    <a:lnTo>
                      <a:pt x="670" y="215"/>
                    </a:lnTo>
                    <a:lnTo>
                      <a:pt x="674" y="221"/>
                    </a:lnTo>
                    <a:lnTo>
                      <a:pt x="678" y="228"/>
                    </a:lnTo>
                    <a:lnTo>
                      <a:pt x="684" y="232"/>
                    </a:lnTo>
                    <a:lnTo>
                      <a:pt x="688" y="234"/>
                    </a:lnTo>
                    <a:lnTo>
                      <a:pt x="697" y="236"/>
                    </a:lnTo>
                    <a:lnTo>
                      <a:pt x="703" y="238"/>
                    </a:lnTo>
                    <a:lnTo>
                      <a:pt x="703" y="238"/>
                    </a:lnTo>
                    <a:lnTo>
                      <a:pt x="709" y="236"/>
                    </a:lnTo>
                    <a:lnTo>
                      <a:pt x="718" y="234"/>
                    </a:lnTo>
                    <a:lnTo>
                      <a:pt x="724" y="232"/>
                    </a:lnTo>
                    <a:lnTo>
                      <a:pt x="728" y="228"/>
                    </a:lnTo>
                    <a:lnTo>
                      <a:pt x="732" y="221"/>
                    </a:lnTo>
                    <a:lnTo>
                      <a:pt x="736" y="215"/>
                    </a:lnTo>
                    <a:lnTo>
                      <a:pt x="738" y="209"/>
                    </a:lnTo>
                    <a:lnTo>
                      <a:pt x="738" y="203"/>
                    </a:lnTo>
                    <a:lnTo>
                      <a:pt x="738" y="203"/>
                    </a:lnTo>
                    <a:lnTo>
                      <a:pt x="738" y="194"/>
                    </a:lnTo>
                    <a:lnTo>
                      <a:pt x="736" y="188"/>
                    </a:lnTo>
                    <a:lnTo>
                      <a:pt x="732" y="182"/>
                    </a:lnTo>
                    <a:lnTo>
                      <a:pt x="728" y="175"/>
                    </a:lnTo>
                    <a:lnTo>
                      <a:pt x="724" y="171"/>
                    </a:lnTo>
                    <a:lnTo>
                      <a:pt x="718" y="169"/>
                    </a:lnTo>
                    <a:lnTo>
                      <a:pt x="709" y="167"/>
                    </a:lnTo>
                    <a:lnTo>
                      <a:pt x="703" y="167"/>
                    </a:lnTo>
                    <a:lnTo>
                      <a:pt x="703" y="167"/>
                    </a:lnTo>
                    <a:close/>
                    <a:moveTo>
                      <a:pt x="590" y="167"/>
                    </a:moveTo>
                    <a:lnTo>
                      <a:pt x="590" y="167"/>
                    </a:lnTo>
                    <a:lnTo>
                      <a:pt x="584" y="167"/>
                    </a:lnTo>
                    <a:lnTo>
                      <a:pt x="576" y="169"/>
                    </a:lnTo>
                    <a:lnTo>
                      <a:pt x="571" y="171"/>
                    </a:lnTo>
                    <a:lnTo>
                      <a:pt x="565" y="175"/>
                    </a:lnTo>
                    <a:lnTo>
                      <a:pt x="561" y="182"/>
                    </a:lnTo>
                    <a:lnTo>
                      <a:pt x="557" y="188"/>
                    </a:lnTo>
                    <a:lnTo>
                      <a:pt x="555" y="194"/>
                    </a:lnTo>
                    <a:lnTo>
                      <a:pt x="555" y="203"/>
                    </a:lnTo>
                    <a:lnTo>
                      <a:pt x="555" y="203"/>
                    </a:lnTo>
                    <a:lnTo>
                      <a:pt x="555" y="209"/>
                    </a:lnTo>
                    <a:lnTo>
                      <a:pt x="557" y="215"/>
                    </a:lnTo>
                    <a:lnTo>
                      <a:pt x="561" y="221"/>
                    </a:lnTo>
                    <a:lnTo>
                      <a:pt x="565" y="228"/>
                    </a:lnTo>
                    <a:lnTo>
                      <a:pt x="571" y="232"/>
                    </a:lnTo>
                    <a:lnTo>
                      <a:pt x="576" y="234"/>
                    </a:lnTo>
                    <a:lnTo>
                      <a:pt x="584" y="236"/>
                    </a:lnTo>
                    <a:lnTo>
                      <a:pt x="590" y="238"/>
                    </a:lnTo>
                    <a:lnTo>
                      <a:pt x="590" y="238"/>
                    </a:lnTo>
                    <a:lnTo>
                      <a:pt x="599" y="236"/>
                    </a:lnTo>
                    <a:lnTo>
                      <a:pt x="605" y="234"/>
                    </a:lnTo>
                    <a:lnTo>
                      <a:pt x="611" y="232"/>
                    </a:lnTo>
                    <a:lnTo>
                      <a:pt x="615" y="228"/>
                    </a:lnTo>
                    <a:lnTo>
                      <a:pt x="619" y="221"/>
                    </a:lnTo>
                    <a:lnTo>
                      <a:pt x="624" y="215"/>
                    </a:lnTo>
                    <a:lnTo>
                      <a:pt x="626" y="209"/>
                    </a:lnTo>
                    <a:lnTo>
                      <a:pt x="626" y="203"/>
                    </a:lnTo>
                    <a:lnTo>
                      <a:pt x="626" y="203"/>
                    </a:lnTo>
                    <a:lnTo>
                      <a:pt x="626" y="194"/>
                    </a:lnTo>
                    <a:lnTo>
                      <a:pt x="624" y="188"/>
                    </a:lnTo>
                    <a:lnTo>
                      <a:pt x="619" y="182"/>
                    </a:lnTo>
                    <a:lnTo>
                      <a:pt x="615" y="175"/>
                    </a:lnTo>
                    <a:lnTo>
                      <a:pt x="611" y="171"/>
                    </a:lnTo>
                    <a:lnTo>
                      <a:pt x="605" y="169"/>
                    </a:lnTo>
                    <a:lnTo>
                      <a:pt x="599" y="167"/>
                    </a:lnTo>
                    <a:lnTo>
                      <a:pt x="590" y="167"/>
                    </a:lnTo>
                    <a:lnTo>
                      <a:pt x="590" y="167"/>
                    </a:lnTo>
                    <a:close/>
                    <a:moveTo>
                      <a:pt x="480" y="167"/>
                    </a:moveTo>
                    <a:lnTo>
                      <a:pt x="480" y="167"/>
                    </a:lnTo>
                    <a:lnTo>
                      <a:pt x="473" y="167"/>
                    </a:lnTo>
                    <a:lnTo>
                      <a:pt x="467" y="169"/>
                    </a:lnTo>
                    <a:lnTo>
                      <a:pt x="461" y="171"/>
                    </a:lnTo>
                    <a:lnTo>
                      <a:pt x="455" y="175"/>
                    </a:lnTo>
                    <a:lnTo>
                      <a:pt x="450" y="182"/>
                    </a:lnTo>
                    <a:lnTo>
                      <a:pt x="448" y="188"/>
                    </a:lnTo>
                    <a:lnTo>
                      <a:pt x="446" y="194"/>
                    </a:lnTo>
                    <a:lnTo>
                      <a:pt x="444" y="203"/>
                    </a:lnTo>
                    <a:lnTo>
                      <a:pt x="444" y="203"/>
                    </a:lnTo>
                    <a:lnTo>
                      <a:pt x="446" y="209"/>
                    </a:lnTo>
                    <a:lnTo>
                      <a:pt x="448" y="215"/>
                    </a:lnTo>
                    <a:lnTo>
                      <a:pt x="450" y="221"/>
                    </a:lnTo>
                    <a:lnTo>
                      <a:pt x="455" y="228"/>
                    </a:lnTo>
                    <a:lnTo>
                      <a:pt x="461" y="232"/>
                    </a:lnTo>
                    <a:lnTo>
                      <a:pt x="467" y="234"/>
                    </a:lnTo>
                    <a:lnTo>
                      <a:pt x="473" y="236"/>
                    </a:lnTo>
                    <a:lnTo>
                      <a:pt x="480" y="238"/>
                    </a:lnTo>
                    <a:lnTo>
                      <a:pt x="480" y="238"/>
                    </a:lnTo>
                    <a:lnTo>
                      <a:pt x="488" y="236"/>
                    </a:lnTo>
                    <a:lnTo>
                      <a:pt x="494" y="234"/>
                    </a:lnTo>
                    <a:lnTo>
                      <a:pt x="501" y="232"/>
                    </a:lnTo>
                    <a:lnTo>
                      <a:pt x="505" y="228"/>
                    </a:lnTo>
                    <a:lnTo>
                      <a:pt x="509" y="221"/>
                    </a:lnTo>
                    <a:lnTo>
                      <a:pt x="513" y="215"/>
                    </a:lnTo>
                    <a:lnTo>
                      <a:pt x="515" y="209"/>
                    </a:lnTo>
                    <a:lnTo>
                      <a:pt x="515" y="203"/>
                    </a:lnTo>
                    <a:lnTo>
                      <a:pt x="515" y="203"/>
                    </a:lnTo>
                    <a:lnTo>
                      <a:pt x="515" y="194"/>
                    </a:lnTo>
                    <a:lnTo>
                      <a:pt x="513" y="188"/>
                    </a:lnTo>
                    <a:lnTo>
                      <a:pt x="509" y="182"/>
                    </a:lnTo>
                    <a:lnTo>
                      <a:pt x="505" y="175"/>
                    </a:lnTo>
                    <a:lnTo>
                      <a:pt x="501" y="171"/>
                    </a:lnTo>
                    <a:lnTo>
                      <a:pt x="494" y="169"/>
                    </a:lnTo>
                    <a:lnTo>
                      <a:pt x="488" y="167"/>
                    </a:lnTo>
                    <a:lnTo>
                      <a:pt x="480" y="167"/>
                    </a:lnTo>
                    <a:lnTo>
                      <a:pt x="480" y="167"/>
                    </a:lnTo>
                    <a:close/>
                    <a:moveTo>
                      <a:pt x="254" y="165"/>
                    </a:moveTo>
                    <a:lnTo>
                      <a:pt x="254" y="165"/>
                    </a:lnTo>
                    <a:lnTo>
                      <a:pt x="240" y="165"/>
                    </a:lnTo>
                    <a:lnTo>
                      <a:pt x="225" y="167"/>
                    </a:lnTo>
                    <a:lnTo>
                      <a:pt x="211" y="171"/>
                    </a:lnTo>
                    <a:lnTo>
                      <a:pt x="198" y="175"/>
                    </a:lnTo>
                    <a:lnTo>
                      <a:pt x="186" y="182"/>
                    </a:lnTo>
                    <a:lnTo>
                      <a:pt x="173" y="190"/>
                    </a:lnTo>
                    <a:lnTo>
                      <a:pt x="163" y="198"/>
                    </a:lnTo>
                    <a:lnTo>
                      <a:pt x="152" y="207"/>
                    </a:lnTo>
                    <a:lnTo>
                      <a:pt x="142" y="217"/>
                    </a:lnTo>
                    <a:lnTo>
                      <a:pt x="133" y="228"/>
                    </a:lnTo>
                    <a:lnTo>
                      <a:pt x="127" y="240"/>
                    </a:lnTo>
                    <a:lnTo>
                      <a:pt x="121" y="253"/>
                    </a:lnTo>
                    <a:lnTo>
                      <a:pt x="117" y="265"/>
                    </a:lnTo>
                    <a:lnTo>
                      <a:pt x="113" y="280"/>
                    </a:lnTo>
                    <a:lnTo>
                      <a:pt x="110" y="294"/>
                    </a:lnTo>
                    <a:lnTo>
                      <a:pt x="110" y="309"/>
                    </a:lnTo>
                    <a:lnTo>
                      <a:pt x="110" y="309"/>
                    </a:lnTo>
                    <a:lnTo>
                      <a:pt x="110" y="323"/>
                    </a:lnTo>
                    <a:lnTo>
                      <a:pt x="113" y="338"/>
                    </a:lnTo>
                    <a:lnTo>
                      <a:pt x="117" y="353"/>
                    </a:lnTo>
                    <a:lnTo>
                      <a:pt x="121" y="365"/>
                    </a:lnTo>
                    <a:lnTo>
                      <a:pt x="127" y="378"/>
                    </a:lnTo>
                    <a:lnTo>
                      <a:pt x="133" y="390"/>
                    </a:lnTo>
                    <a:lnTo>
                      <a:pt x="142" y="401"/>
                    </a:lnTo>
                    <a:lnTo>
                      <a:pt x="152" y="411"/>
                    </a:lnTo>
                    <a:lnTo>
                      <a:pt x="163" y="422"/>
                    </a:lnTo>
                    <a:lnTo>
                      <a:pt x="173" y="430"/>
                    </a:lnTo>
                    <a:lnTo>
                      <a:pt x="186" y="436"/>
                    </a:lnTo>
                    <a:lnTo>
                      <a:pt x="198" y="442"/>
                    </a:lnTo>
                    <a:lnTo>
                      <a:pt x="211" y="447"/>
                    </a:lnTo>
                    <a:lnTo>
                      <a:pt x="225" y="451"/>
                    </a:lnTo>
                    <a:lnTo>
                      <a:pt x="240" y="453"/>
                    </a:lnTo>
                    <a:lnTo>
                      <a:pt x="254" y="455"/>
                    </a:lnTo>
                    <a:lnTo>
                      <a:pt x="254" y="455"/>
                    </a:lnTo>
                    <a:lnTo>
                      <a:pt x="269" y="453"/>
                    </a:lnTo>
                    <a:lnTo>
                      <a:pt x="284" y="451"/>
                    </a:lnTo>
                    <a:lnTo>
                      <a:pt x="298" y="447"/>
                    </a:lnTo>
                    <a:lnTo>
                      <a:pt x="311" y="442"/>
                    </a:lnTo>
                    <a:lnTo>
                      <a:pt x="323" y="436"/>
                    </a:lnTo>
                    <a:lnTo>
                      <a:pt x="336" y="430"/>
                    </a:lnTo>
                    <a:lnTo>
                      <a:pt x="346" y="422"/>
                    </a:lnTo>
                    <a:lnTo>
                      <a:pt x="357" y="411"/>
                    </a:lnTo>
                    <a:lnTo>
                      <a:pt x="367" y="401"/>
                    </a:lnTo>
                    <a:lnTo>
                      <a:pt x="375" y="390"/>
                    </a:lnTo>
                    <a:lnTo>
                      <a:pt x="382" y="378"/>
                    </a:lnTo>
                    <a:lnTo>
                      <a:pt x="388" y="365"/>
                    </a:lnTo>
                    <a:lnTo>
                      <a:pt x="392" y="353"/>
                    </a:lnTo>
                    <a:lnTo>
                      <a:pt x="396" y="338"/>
                    </a:lnTo>
                    <a:lnTo>
                      <a:pt x="398" y="323"/>
                    </a:lnTo>
                    <a:lnTo>
                      <a:pt x="400" y="309"/>
                    </a:lnTo>
                    <a:lnTo>
                      <a:pt x="400" y="309"/>
                    </a:lnTo>
                    <a:lnTo>
                      <a:pt x="398" y="294"/>
                    </a:lnTo>
                    <a:lnTo>
                      <a:pt x="396" y="280"/>
                    </a:lnTo>
                    <a:lnTo>
                      <a:pt x="392" y="265"/>
                    </a:lnTo>
                    <a:lnTo>
                      <a:pt x="388" y="253"/>
                    </a:lnTo>
                    <a:lnTo>
                      <a:pt x="382" y="240"/>
                    </a:lnTo>
                    <a:lnTo>
                      <a:pt x="375" y="228"/>
                    </a:lnTo>
                    <a:lnTo>
                      <a:pt x="367" y="217"/>
                    </a:lnTo>
                    <a:lnTo>
                      <a:pt x="357" y="207"/>
                    </a:lnTo>
                    <a:lnTo>
                      <a:pt x="346" y="198"/>
                    </a:lnTo>
                    <a:lnTo>
                      <a:pt x="336" y="190"/>
                    </a:lnTo>
                    <a:lnTo>
                      <a:pt x="323" y="182"/>
                    </a:lnTo>
                    <a:lnTo>
                      <a:pt x="311" y="175"/>
                    </a:lnTo>
                    <a:lnTo>
                      <a:pt x="298" y="171"/>
                    </a:lnTo>
                    <a:lnTo>
                      <a:pt x="284" y="167"/>
                    </a:lnTo>
                    <a:lnTo>
                      <a:pt x="269" y="165"/>
                    </a:lnTo>
                    <a:lnTo>
                      <a:pt x="254" y="165"/>
                    </a:lnTo>
                    <a:lnTo>
                      <a:pt x="254" y="165"/>
                    </a:lnTo>
                    <a:close/>
                    <a:moveTo>
                      <a:pt x="515" y="772"/>
                    </a:moveTo>
                    <a:lnTo>
                      <a:pt x="515" y="772"/>
                    </a:lnTo>
                    <a:lnTo>
                      <a:pt x="513" y="745"/>
                    </a:lnTo>
                    <a:lnTo>
                      <a:pt x="511" y="720"/>
                    </a:lnTo>
                    <a:lnTo>
                      <a:pt x="507" y="697"/>
                    </a:lnTo>
                    <a:lnTo>
                      <a:pt x="501" y="674"/>
                    </a:lnTo>
                    <a:lnTo>
                      <a:pt x="494" y="653"/>
                    </a:lnTo>
                    <a:lnTo>
                      <a:pt x="486" y="632"/>
                    </a:lnTo>
                    <a:lnTo>
                      <a:pt x="478" y="613"/>
                    </a:lnTo>
                    <a:lnTo>
                      <a:pt x="467" y="595"/>
                    </a:lnTo>
                    <a:lnTo>
                      <a:pt x="457" y="578"/>
                    </a:lnTo>
                    <a:lnTo>
                      <a:pt x="444" y="563"/>
                    </a:lnTo>
                    <a:lnTo>
                      <a:pt x="430" y="549"/>
                    </a:lnTo>
                    <a:lnTo>
                      <a:pt x="417" y="536"/>
                    </a:lnTo>
                    <a:lnTo>
                      <a:pt x="403" y="526"/>
                    </a:lnTo>
                    <a:lnTo>
                      <a:pt x="388" y="515"/>
                    </a:lnTo>
                    <a:lnTo>
                      <a:pt x="371" y="507"/>
                    </a:lnTo>
                    <a:lnTo>
                      <a:pt x="355" y="499"/>
                    </a:lnTo>
                    <a:lnTo>
                      <a:pt x="256" y="651"/>
                    </a:lnTo>
                    <a:lnTo>
                      <a:pt x="163" y="495"/>
                    </a:lnTo>
                    <a:lnTo>
                      <a:pt x="163" y="495"/>
                    </a:lnTo>
                    <a:lnTo>
                      <a:pt x="146" y="503"/>
                    </a:lnTo>
                    <a:lnTo>
                      <a:pt x="129" y="511"/>
                    </a:lnTo>
                    <a:lnTo>
                      <a:pt x="115" y="522"/>
                    </a:lnTo>
                    <a:lnTo>
                      <a:pt x="100" y="532"/>
                    </a:lnTo>
                    <a:lnTo>
                      <a:pt x="85" y="545"/>
                    </a:lnTo>
                    <a:lnTo>
                      <a:pt x="71" y="559"/>
                    </a:lnTo>
                    <a:lnTo>
                      <a:pt x="58" y="574"/>
                    </a:lnTo>
                    <a:lnTo>
                      <a:pt x="48" y="590"/>
                    </a:lnTo>
                    <a:lnTo>
                      <a:pt x="37" y="609"/>
                    </a:lnTo>
                    <a:lnTo>
                      <a:pt x="27" y="628"/>
                    </a:lnTo>
                    <a:lnTo>
                      <a:pt x="19" y="649"/>
                    </a:lnTo>
                    <a:lnTo>
                      <a:pt x="12" y="672"/>
                    </a:lnTo>
                    <a:lnTo>
                      <a:pt x="8" y="695"/>
                    </a:lnTo>
                    <a:lnTo>
                      <a:pt x="4" y="718"/>
                    </a:lnTo>
                    <a:lnTo>
                      <a:pt x="2" y="745"/>
                    </a:lnTo>
                    <a:lnTo>
                      <a:pt x="0" y="772"/>
                    </a:lnTo>
                    <a:lnTo>
                      <a:pt x="0" y="772"/>
                    </a:lnTo>
                    <a:lnTo>
                      <a:pt x="35" y="784"/>
                    </a:lnTo>
                    <a:lnTo>
                      <a:pt x="69" y="795"/>
                    </a:lnTo>
                    <a:lnTo>
                      <a:pt x="102" y="803"/>
                    </a:lnTo>
                    <a:lnTo>
                      <a:pt x="136" y="809"/>
                    </a:lnTo>
                    <a:lnTo>
                      <a:pt x="169" y="816"/>
                    </a:lnTo>
                    <a:lnTo>
                      <a:pt x="200" y="820"/>
                    </a:lnTo>
                    <a:lnTo>
                      <a:pt x="234" y="822"/>
                    </a:lnTo>
                    <a:lnTo>
                      <a:pt x="265" y="822"/>
                    </a:lnTo>
                    <a:lnTo>
                      <a:pt x="296" y="820"/>
                    </a:lnTo>
                    <a:lnTo>
                      <a:pt x="330" y="818"/>
                    </a:lnTo>
                    <a:lnTo>
                      <a:pt x="361" y="814"/>
                    </a:lnTo>
                    <a:lnTo>
                      <a:pt x="392" y="809"/>
                    </a:lnTo>
                    <a:lnTo>
                      <a:pt x="423" y="801"/>
                    </a:lnTo>
                    <a:lnTo>
                      <a:pt x="453" y="793"/>
                    </a:lnTo>
                    <a:lnTo>
                      <a:pt x="484" y="782"/>
                    </a:lnTo>
                    <a:lnTo>
                      <a:pt x="515" y="772"/>
                    </a:lnTo>
                    <a:lnTo>
                      <a:pt x="515" y="772"/>
                    </a:lnTo>
                    <a:close/>
                  </a:path>
                </a:pathLst>
              </a:custGeom>
              <a:grpFill/>
              <a:ln>
                <a:noFill/>
              </a:ln>
            </p:spPr>
            <p:txBody>
              <a:bodyPr vert="horz" wrap="square" lIns="91440" tIns="45720" rIns="91440" bIns="45720" numCol="1" anchor="t" anchorCtr="0" compatLnSpc="1"/>
              <a:lstStyle/>
              <a:p>
                <a:endParaRPr lang="zh-CN" altLang="en-US"/>
              </a:p>
            </p:txBody>
          </p:sp>
          <p:sp>
            <p:nvSpPr>
              <p:cNvPr id="56" name="文本框 55">
                <a:extLst>
                  <a:ext uri="{FF2B5EF4-FFF2-40B4-BE49-F238E27FC236}">
                    <a16:creationId xmlns:a16="http://schemas.microsoft.com/office/drawing/2014/main" id="{F90B76F6-07E8-4E6A-B123-D452E5A4F354}"/>
                  </a:ext>
                </a:extLst>
              </p:cNvPr>
              <p:cNvSpPr txBox="1"/>
              <p:nvPr/>
            </p:nvSpPr>
            <p:spPr>
              <a:xfrm>
                <a:off x="1481114" y="1466464"/>
                <a:ext cx="819807" cy="174425"/>
              </a:xfrm>
              <a:prstGeom prst="rect">
                <a:avLst/>
              </a:prstGeom>
              <a:noFill/>
            </p:spPr>
            <p:txBody>
              <a:bodyPr wrap="square" rtlCol="0">
                <a:spAutoFit/>
              </a:bodyPr>
              <a:lstStyle/>
              <a:p>
                <a:r>
                  <a:rPr lang="en-US" altLang="zh-CN" sz="1000" dirty="0">
                    <a:solidFill>
                      <a:srgbClr val="C00000"/>
                    </a:solidFill>
                    <a:latin typeface="微软雅黑" panose="020B0503020204020204" pitchFamily="34" charset="-122"/>
                    <a:ea typeface="微软雅黑" panose="020B0503020204020204" pitchFamily="34" charset="-122"/>
                  </a:rPr>
                  <a:t>C Level</a:t>
                </a:r>
                <a:endParaRPr lang="zh-CN" altLang="en-US" sz="1000" dirty="0">
                  <a:solidFill>
                    <a:srgbClr val="C00000"/>
                  </a:solidFill>
                  <a:latin typeface="微软雅黑" panose="020B0503020204020204" pitchFamily="34" charset="-122"/>
                  <a:ea typeface="微软雅黑" panose="020B0503020204020204" pitchFamily="34" charset="-122"/>
                </a:endParaRPr>
              </a:p>
            </p:txBody>
          </p:sp>
        </p:grpSp>
        <p:grpSp>
          <p:nvGrpSpPr>
            <p:cNvPr id="57" name="组合 56">
              <a:extLst>
                <a:ext uri="{FF2B5EF4-FFF2-40B4-BE49-F238E27FC236}">
                  <a16:creationId xmlns:a16="http://schemas.microsoft.com/office/drawing/2014/main" id="{96A61885-B181-4668-8D37-3637410C3E14}"/>
                </a:ext>
              </a:extLst>
            </p:cNvPr>
            <p:cNvGrpSpPr/>
            <p:nvPr/>
          </p:nvGrpSpPr>
          <p:grpSpPr>
            <a:xfrm>
              <a:off x="4479355" y="2798105"/>
              <a:ext cx="1215805" cy="748596"/>
              <a:chOff x="933450" y="964089"/>
              <a:chExt cx="1215805" cy="748596"/>
            </a:xfrm>
          </p:grpSpPr>
          <p:sp>
            <p:nvSpPr>
              <p:cNvPr id="58" name="PA_任意多边形 21">
                <a:extLst>
                  <a:ext uri="{FF2B5EF4-FFF2-40B4-BE49-F238E27FC236}">
                    <a16:creationId xmlns:a16="http://schemas.microsoft.com/office/drawing/2014/main" id="{0B623141-D6BB-412C-8D6E-F389638E6795}"/>
                  </a:ext>
                </a:extLst>
              </p:cNvPr>
              <p:cNvSpPr>
                <a:spLocks noEditPoints="1"/>
              </p:cNvSpPr>
              <p:nvPr>
                <p:custDataLst>
                  <p:tags r:id="rId1"/>
                </p:custDataLst>
              </p:nvPr>
            </p:nvSpPr>
            <p:spPr bwMode="auto">
              <a:xfrm>
                <a:off x="933450" y="964089"/>
                <a:ext cx="819807" cy="748596"/>
              </a:xfrm>
              <a:custGeom>
                <a:avLst/>
                <a:gdLst>
                  <a:gd name="T0" fmla="*/ 828 w 872"/>
                  <a:gd name="T1" fmla="*/ 17 h 822"/>
                  <a:gd name="T2" fmla="*/ 872 w 872"/>
                  <a:gd name="T3" fmla="*/ 100 h 822"/>
                  <a:gd name="T4" fmla="*/ 843 w 872"/>
                  <a:gd name="T5" fmla="*/ 376 h 822"/>
                  <a:gd name="T6" fmla="*/ 565 w 872"/>
                  <a:gd name="T7" fmla="*/ 405 h 822"/>
                  <a:gd name="T8" fmla="*/ 434 w 872"/>
                  <a:gd name="T9" fmla="*/ 405 h 822"/>
                  <a:gd name="T10" fmla="*/ 494 w 872"/>
                  <a:gd name="T11" fmla="*/ 388 h 822"/>
                  <a:gd name="T12" fmla="*/ 774 w 872"/>
                  <a:gd name="T13" fmla="*/ 361 h 822"/>
                  <a:gd name="T14" fmla="*/ 820 w 872"/>
                  <a:gd name="T15" fmla="*/ 336 h 822"/>
                  <a:gd name="T16" fmla="*/ 828 w 872"/>
                  <a:gd name="T17" fmla="*/ 90 h 822"/>
                  <a:gd name="T18" fmla="*/ 795 w 872"/>
                  <a:gd name="T19" fmla="*/ 50 h 822"/>
                  <a:gd name="T20" fmla="*/ 384 w 872"/>
                  <a:gd name="T21" fmla="*/ 50 h 822"/>
                  <a:gd name="T22" fmla="*/ 352 w 872"/>
                  <a:gd name="T23" fmla="*/ 90 h 822"/>
                  <a:gd name="T24" fmla="*/ 307 w 872"/>
                  <a:gd name="T25" fmla="*/ 100 h 822"/>
                  <a:gd name="T26" fmla="*/ 336 w 872"/>
                  <a:gd name="T27" fmla="*/ 29 h 822"/>
                  <a:gd name="T28" fmla="*/ 703 w 872"/>
                  <a:gd name="T29" fmla="*/ 167 h 822"/>
                  <a:gd name="T30" fmla="*/ 674 w 872"/>
                  <a:gd name="T31" fmla="*/ 182 h 822"/>
                  <a:gd name="T32" fmla="*/ 670 w 872"/>
                  <a:gd name="T33" fmla="*/ 215 h 822"/>
                  <a:gd name="T34" fmla="*/ 703 w 872"/>
                  <a:gd name="T35" fmla="*/ 238 h 822"/>
                  <a:gd name="T36" fmla="*/ 732 w 872"/>
                  <a:gd name="T37" fmla="*/ 221 h 822"/>
                  <a:gd name="T38" fmla="*/ 736 w 872"/>
                  <a:gd name="T39" fmla="*/ 188 h 822"/>
                  <a:gd name="T40" fmla="*/ 703 w 872"/>
                  <a:gd name="T41" fmla="*/ 167 h 822"/>
                  <a:gd name="T42" fmla="*/ 571 w 872"/>
                  <a:gd name="T43" fmla="*/ 171 h 822"/>
                  <a:gd name="T44" fmla="*/ 555 w 872"/>
                  <a:gd name="T45" fmla="*/ 203 h 822"/>
                  <a:gd name="T46" fmla="*/ 576 w 872"/>
                  <a:gd name="T47" fmla="*/ 234 h 822"/>
                  <a:gd name="T48" fmla="*/ 611 w 872"/>
                  <a:gd name="T49" fmla="*/ 232 h 822"/>
                  <a:gd name="T50" fmla="*/ 626 w 872"/>
                  <a:gd name="T51" fmla="*/ 203 h 822"/>
                  <a:gd name="T52" fmla="*/ 605 w 872"/>
                  <a:gd name="T53" fmla="*/ 169 h 822"/>
                  <a:gd name="T54" fmla="*/ 473 w 872"/>
                  <a:gd name="T55" fmla="*/ 167 h 822"/>
                  <a:gd name="T56" fmla="*/ 446 w 872"/>
                  <a:gd name="T57" fmla="*/ 194 h 822"/>
                  <a:gd name="T58" fmla="*/ 455 w 872"/>
                  <a:gd name="T59" fmla="*/ 228 h 822"/>
                  <a:gd name="T60" fmla="*/ 488 w 872"/>
                  <a:gd name="T61" fmla="*/ 236 h 822"/>
                  <a:gd name="T62" fmla="*/ 515 w 872"/>
                  <a:gd name="T63" fmla="*/ 209 h 822"/>
                  <a:gd name="T64" fmla="*/ 505 w 872"/>
                  <a:gd name="T65" fmla="*/ 175 h 822"/>
                  <a:gd name="T66" fmla="*/ 254 w 872"/>
                  <a:gd name="T67" fmla="*/ 165 h 822"/>
                  <a:gd name="T68" fmla="*/ 186 w 872"/>
                  <a:gd name="T69" fmla="*/ 182 h 822"/>
                  <a:gd name="T70" fmla="*/ 127 w 872"/>
                  <a:gd name="T71" fmla="*/ 240 h 822"/>
                  <a:gd name="T72" fmla="*/ 110 w 872"/>
                  <a:gd name="T73" fmla="*/ 309 h 822"/>
                  <a:gd name="T74" fmla="*/ 133 w 872"/>
                  <a:gd name="T75" fmla="*/ 390 h 822"/>
                  <a:gd name="T76" fmla="*/ 198 w 872"/>
                  <a:gd name="T77" fmla="*/ 442 h 822"/>
                  <a:gd name="T78" fmla="*/ 269 w 872"/>
                  <a:gd name="T79" fmla="*/ 453 h 822"/>
                  <a:gd name="T80" fmla="*/ 346 w 872"/>
                  <a:gd name="T81" fmla="*/ 422 h 822"/>
                  <a:gd name="T82" fmla="*/ 392 w 872"/>
                  <a:gd name="T83" fmla="*/ 353 h 822"/>
                  <a:gd name="T84" fmla="*/ 396 w 872"/>
                  <a:gd name="T85" fmla="*/ 280 h 822"/>
                  <a:gd name="T86" fmla="*/ 357 w 872"/>
                  <a:gd name="T87" fmla="*/ 207 h 822"/>
                  <a:gd name="T88" fmla="*/ 284 w 872"/>
                  <a:gd name="T89" fmla="*/ 167 h 822"/>
                  <a:gd name="T90" fmla="*/ 513 w 872"/>
                  <a:gd name="T91" fmla="*/ 745 h 822"/>
                  <a:gd name="T92" fmla="*/ 478 w 872"/>
                  <a:gd name="T93" fmla="*/ 613 h 822"/>
                  <a:gd name="T94" fmla="*/ 403 w 872"/>
                  <a:gd name="T95" fmla="*/ 526 h 822"/>
                  <a:gd name="T96" fmla="*/ 163 w 872"/>
                  <a:gd name="T97" fmla="*/ 495 h 822"/>
                  <a:gd name="T98" fmla="*/ 71 w 872"/>
                  <a:gd name="T99" fmla="*/ 559 h 822"/>
                  <a:gd name="T100" fmla="*/ 12 w 872"/>
                  <a:gd name="T101" fmla="*/ 672 h 822"/>
                  <a:gd name="T102" fmla="*/ 35 w 872"/>
                  <a:gd name="T103" fmla="*/ 784 h 822"/>
                  <a:gd name="T104" fmla="*/ 234 w 872"/>
                  <a:gd name="T105" fmla="*/ 822 h 822"/>
                  <a:gd name="T106" fmla="*/ 423 w 872"/>
                  <a:gd name="T107" fmla="*/ 801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72" h="822">
                    <a:moveTo>
                      <a:pt x="405" y="0"/>
                    </a:moveTo>
                    <a:lnTo>
                      <a:pt x="774" y="0"/>
                    </a:lnTo>
                    <a:lnTo>
                      <a:pt x="774" y="0"/>
                    </a:lnTo>
                    <a:lnTo>
                      <a:pt x="793" y="2"/>
                    </a:lnTo>
                    <a:lnTo>
                      <a:pt x="811" y="9"/>
                    </a:lnTo>
                    <a:lnTo>
                      <a:pt x="828" y="17"/>
                    </a:lnTo>
                    <a:lnTo>
                      <a:pt x="843" y="29"/>
                    </a:lnTo>
                    <a:lnTo>
                      <a:pt x="843" y="29"/>
                    </a:lnTo>
                    <a:lnTo>
                      <a:pt x="855" y="44"/>
                    </a:lnTo>
                    <a:lnTo>
                      <a:pt x="866" y="61"/>
                    </a:lnTo>
                    <a:lnTo>
                      <a:pt x="870" y="79"/>
                    </a:lnTo>
                    <a:lnTo>
                      <a:pt x="872" y="100"/>
                    </a:lnTo>
                    <a:lnTo>
                      <a:pt x="872" y="307"/>
                    </a:lnTo>
                    <a:lnTo>
                      <a:pt x="872" y="307"/>
                    </a:lnTo>
                    <a:lnTo>
                      <a:pt x="870" y="326"/>
                    </a:lnTo>
                    <a:lnTo>
                      <a:pt x="866" y="344"/>
                    </a:lnTo>
                    <a:lnTo>
                      <a:pt x="855" y="361"/>
                    </a:lnTo>
                    <a:lnTo>
                      <a:pt x="843" y="376"/>
                    </a:lnTo>
                    <a:lnTo>
                      <a:pt x="843" y="376"/>
                    </a:lnTo>
                    <a:lnTo>
                      <a:pt x="828" y="388"/>
                    </a:lnTo>
                    <a:lnTo>
                      <a:pt x="811" y="399"/>
                    </a:lnTo>
                    <a:lnTo>
                      <a:pt x="793" y="403"/>
                    </a:lnTo>
                    <a:lnTo>
                      <a:pt x="774" y="405"/>
                    </a:lnTo>
                    <a:lnTo>
                      <a:pt x="565" y="405"/>
                    </a:lnTo>
                    <a:lnTo>
                      <a:pt x="463" y="497"/>
                    </a:lnTo>
                    <a:lnTo>
                      <a:pt x="455" y="490"/>
                    </a:lnTo>
                    <a:lnTo>
                      <a:pt x="455" y="490"/>
                    </a:lnTo>
                    <a:lnTo>
                      <a:pt x="428" y="472"/>
                    </a:lnTo>
                    <a:lnTo>
                      <a:pt x="444" y="405"/>
                    </a:lnTo>
                    <a:lnTo>
                      <a:pt x="434" y="405"/>
                    </a:lnTo>
                    <a:lnTo>
                      <a:pt x="434" y="405"/>
                    </a:lnTo>
                    <a:lnTo>
                      <a:pt x="444" y="384"/>
                    </a:lnTo>
                    <a:lnTo>
                      <a:pt x="453" y="361"/>
                    </a:lnTo>
                    <a:lnTo>
                      <a:pt x="473" y="361"/>
                    </a:lnTo>
                    <a:lnTo>
                      <a:pt x="501" y="361"/>
                    </a:lnTo>
                    <a:lnTo>
                      <a:pt x="494" y="388"/>
                    </a:lnTo>
                    <a:lnTo>
                      <a:pt x="488" y="415"/>
                    </a:lnTo>
                    <a:lnTo>
                      <a:pt x="542" y="367"/>
                    </a:lnTo>
                    <a:lnTo>
                      <a:pt x="549" y="361"/>
                    </a:lnTo>
                    <a:lnTo>
                      <a:pt x="557" y="361"/>
                    </a:lnTo>
                    <a:lnTo>
                      <a:pt x="774" y="361"/>
                    </a:lnTo>
                    <a:lnTo>
                      <a:pt x="774" y="361"/>
                    </a:lnTo>
                    <a:lnTo>
                      <a:pt x="784" y="361"/>
                    </a:lnTo>
                    <a:lnTo>
                      <a:pt x="795" y="357"/>
                    </a:lnTo>
                    <a:lnTo>
                      <a:pt x="803" y="353"/>
                    </a:lnTo>
                    <a:lnTo>
                      <a:pt x="811" y="344"/>
                    </a:lnTo>
                    <a:lnTo>
                      <a:pt x="811" y="344"/>
                    </a:lnTo>
                    <a:lnTo>
                      <a:pt x="820" y="336"/>
                    </a:lnTo>
                    <a:lnTo>
                      <a:pt x="824" y="328"/>
                    </a:lnTo>
                    <a:lnTo>
                      <a:pt x="828" y="317"/>
                    </a:lnTo>
                    <a:lnTo>
                      <a:pt x="828" y="307"/>
                    </a:lnTo>
                    <a:lnTo>
                      <a:pt x="828" y="100"/>
                    </a:lnTo>
                    <a:lnTo>
                      <a:pt x="828" y="100"/>
                    </a:lnTo>
                    <a:lnTo>
                      <a:pt x="828" y="90"/>
                    </a:lnTo>
                    <a:lnTo>
                      <a:pt x="824" y="79"/>
                    </a:lnTo>
                    <a:lnTo>
                      <a:pt x="820" y="69"/>
                    </a:lnTo>
                    <a:lnTo>
                      <a:pt x="811" y="61"/>
                    </a:lnTo>
                    <a:lnTo>
                      <a:pt x="811" y="61"/>
                    </a:lnTo>
                    <a:lnTo>
                      <a:pt x="803" y="54"/>
                    </a:lnTo>
                    <a:lnTo>
                      <a:pt x="795" y="50"/>
                    </a:lnTo>
                    <a:lnTo>
                      <a:pt x="784" y="46"/>
                    </a:lnTo>
                    <a:lnTo>
                      <a:pt x="774" y="44"/>
                    </a:lnTo>
                    <a:lnTo>
                      <a:pt x="405" y="44"/>
                    </a:lnTo>
                    <a:lnTo>
                      <a:pt x="405" y="44"/>
                    </a:lnTo>
                    <a:lnTo>
                      <a:pt x="394" y="46"/>
                    </a:lnTo>
                    <a:lnTo>
                      <a:pt x="384" y="50"/>
                    </a:lnTo>
                    <a:lnTo>
                      <a:pt x="375" y="54"/>
                    </a:lnTo>
                    <a:lnTo>
                      <a:pt x="367" y="61"/>
                    </a:lnTo>
                    <a:lnTo>
                      <a:pt x="367" y="61"/>
                    </a:lnTo>
                    <a:lnTo>
                      <a:pt x="361" y="69"/>
                    </a:lnTo>
                    <a:lnTo>
                      <a:pt x="355" y="79"/>
                    </a:lnTo>
                    <a:lnTo>
                      <a:pt x="352" y="90"/>
                    </a:lnTo>
                    <a:lnTo>
                      <a:pt x="350" y="100"/>
                    </a:lnTo>
                    <a:lnTo>
                      <a:pt x="350" y="130"/>
                    </a:lnTo>
                    <a:lnTo>
                      <a:pt x="350" y="130"/>
                    </a:lnTo>
                    <a:lnTo>
                      <a:pt x="330" y="119"/>
                    </a:lnTo>
                    <a:lnTo>
                      <a:pt x="307" y="111"/>
                    </a:lnTo>
                    <a:lnTo>
                      <a:pt x="307" y="100"/>
                    </a:lnTo>
                    <a:lnTo>
                      <a:pt x="307" y="100"/>
                    </a:lnTo>
                    <a:lnTo>
                      <a:pt x="309" y="79"/>
                    </a:lnTo>
                    <a:lnTo>
                      <a:pt x="315" y="61"/>
                    </a:lnTo>
                    <a:lnTo>
                      <a:pt x="323" y="44"/>
                    </a:lnTo>
                    <a:lnTo>
                      <a:pt x="336" y="29"/>
                    </a:lnTo>
                    <a:lnTo>
                      <a:pt x="336" y="29"/>
                    </a:lnTo>
                    <a:lnTo>
                      <a:pt x="350" y="17"/>
                    </a:lnTo>
                    <a:lnTo>
                      <a:pt x="367" y="9"/>
                    </a:lnTo>
                    <a:lnTo>
                      <a:pt x="386" y="2"/>
                    </a:lnTo>
                    <a:lnTo>
                      <a:pt x="405" y="0"/>
                    </a:lnTo>
                    <a:lnTo>
                      <a:pt x="405" y="0"/>
                    </a:lnTo>
                    <a:close/>
                    <a:moveTo>
                      <a:pt x="703" y="167"/>
                    </a:moveTo>
                    <a:lnTo>
                      <a:pt x="703" y="167"/>
                    </a:lnTo>
                    <a:lnTo>
                      <a:pt x="697" y="167"/>
                    </a:lnTo>
                    <a:lnTo>
                      <a:pt x="688" y="169"/>
                    </a:lnTo>
                    <a:lnTo>
                      <a:pt x="684" y="171"/>
                    </a:lnTo>
                    <a:lnTo>
                      <a:pt x="678" y="175"/>
                    </a:lnTo>
                    <a:lnTo>
                      <a:pt x="674" y="182"/>
                    </a:lnTo>
                    <a:lnTo>
                      <a:pt x="670" y="188"/>
                    </a:lnTo>
                    <a:lnTo>
                      <a:pt x="667" y="194"/>
                    </a:lnTo>
                    <a:lnTo>
                      <a:pt x="667" y="203"/>
                    </a:lnTo>
                    <a:lnTo>
                      <a:pt x="667" y="203"/>
                    </a:lnTo>
                    <a:lnTo>
                      <a:pt x="667" y="209"/>
                    </a:lnTo>
                    <a:lnTo>
                      <a:pt x="670" y="215"/>
                    </a:lnTo>
                    <a:lnTo>
                      <a:pt x="674" y="221"/>
                    </a:lnTo>
                    <a:lnTo>
                      <a:pt x="678" y="228"/>
                    </a:lnTo>
                    <a:lnTo>
                      <a:pt x="684" y="232"/>
                    </a:lnTo>
                    <a:lnTo>
                      <a:pt x="688" y="234"/>
                    </a:lnTo>
                    <a:lnTo>
                      <a:pt x="697" y="236"/>
                    </a:lnTo>
                    <a:lnTo>
                      <a:pt x="703" y="238"/>
                    </a:lnTo>
                    <a:lnTo>
                      <a:pt x="703" y="238"/>
                    </a:lnTo>
                    <a:lnTo>
                      <a:pt x="709" y="236"/>
                    </a:lnTo>
                    <a:lnTo>
                      <a:pt x="718" y="234"/>
                    </a:lnTo>
                    <a:lnTo>
                      <a:pt x="724" y="232"/>
                    </a:lnTo>
                    <a:lnTo>
                      <a:pt x="728" y="228"/>
                    </a:lnTo>
                    <a:lnTo>
                      <a:pt x="732" y="221"/>
                    </a:lnTo>
                    <a:lnTo>
                      <a:pt x="736" y="215"/>
                    </a:lnTo>
                    <a:lnTo>
                      <a:pt x="738" y="209"/>
                    </a:lnTo>
                    <a:lnTo>
                      <a:pt x="738" y="203"/>
                    </a:lnTo>
                    <a:lnTo>
                      <a:pt x="738" y="203"/>
                    </a:lnTo>
                    <a:lnTo>
                      <a:pt x="738" y="194"/>
                    </a:lnTo>
                    <a:lnTo>
                      <a:pt x="736" y="188"/>
                    </a:lnTo>
                    <a:lnTo>
                      <a:pt x="732" y="182"/>
                    </a:lnTo>
                    <a:lnTo>
                      <a:pt x="728" y="175"/>
                    </a:lnTo>
                    <a:lnTo>
                      <a:pt x="724" y="171"/>
                    </a:lnTo>
                    <a:lnTo>
                      <a:pt x="718" y="169"/>
                    </a:lnTo>
                    <a:lnTo>
                      <a:pt x="709" y="167"/>
                    </a:lnTo>
                    <a:lnTo>
                      <a:pt x="703" y="167"/>
                    </a:lnTo>
                    <a:lnTo>
                      <a:pt x="703" y="167"/>
                    </a:lnTo>
                    <a:close/>
                    <a:moveTo>
                      <a:pt x="590" y="167"/>
                    </a:moveTo>
                    <a:lnTo>
                      <a:pt x="590" y="167"/>
                    </a:lnTo>
                    <a:lnTo>
                      <a:pt x="584" y="167"/>
                    </a:lnTo>
                    <a:lnTo>
                      <a:pt x="576" y="169"/>
                    </a:lnTo>
                    <a:lnTo>
                      <a:pt x="571" y="171"/>
                    </a:lnTo>
                    <a:lnTo>
                      <a:pt x="565" y="175"/>
                    </a:lnTo>
                    <a:lnTo>
                      <a:pt x="561" y="182"/>
                    </a:lnTo>
                    <a:lnTo>
                      <a:pt x="557" y="188"/>
                    </a:lnTo>
                    <a:lnTo>
                      <a:pt x="555" y="194"/>
                    </a:lnTo>
                    <a:lnTo>
                      <a:pt x="555" y="203"/>
                    </a:lnTo>
                    <a:lnTo>
                      <a:pt x="555" y="203"/>
                    </a:lnTo>
                    <a:lnTo>
                      <a:pt x="555" y="209"/>
                    </a:lnTo>
                    <a:lnTo>
                      <a:pt x="557" y="215"/>
                    </a:lnTo>
                    <a:lnTo>
                      <a:pt x="561" y="221"/>
                    </a:lnTo>
                    <a:lnTo>
                      <a:pt x="565" y="228"/>
                    </a:lnTo>
                    <a:lnTo>
                      <a:pt x="571" y="232"/>
                    </a:lnTo>
                    <a:lnTo>
                      <a:pt x="576" y="234"/>
                    </a:lnTo>
                    <a:lnTo>
                      <a:pt x="584" y="236"/>
                    </a:lnTo>
                    <a:lnTo>
                      <a:pt x="590" y="238"/>
                    </a:lnTo>
                    <a:lnTo>
                      <a:pt x="590" y="238"/>
                    </a:lnTo>
                    <a:lnTo>
                      <a:pt x="599" y="236"/>
                    </a:lnTo>
                    <a:lnTo>
                      <a:pt x="605" y="234"/>
                    </a:lnTo>
                    <a:lnTo>
                      <a:pt x="611" y="232"/>
                    </a:lnTo>
                    <a:lnTo>
                      <a:pt x="615" y="228"/>
                    </a:lnTo>
                    <a:lnTo>
                      <a:pt x="619" y="221"/>
                    </a:lnTo>
                    <a:lnTo>
                      <a:pt x="624" y="215"/>
                    </a:lnTo>
                    <a:lnTo>
                      <a:pt x="626" y="209"/>
                    </a:lnTo>
                    <a:lnTo>
                      <a:pt x="626" y="203"/>
                    </a:lnTo>
                    <a:lnTo>
                      <a:pt x="626" y="203"/>
                    </a:lnTo>
                    <a:lnTo>
                      <a:pt x="626" y="194"/>
                    </a:lnTo>
                    <a:lnTo>
                      <a:pt x="624" y="188"/>
                    </a:lnTo>
                    <a:lnTo>
                      <a:pt x="619" y="182"/>
                    </a:lnTo>
                    <a:lnTo>
                      <a:pt x="615" y="175"/>
                    </a:lnTo>
                    <a:lnTo>
                      <a:pt x="611" y="171"/>
                    </a:lnTo>
                    <a:lnTo>
                      <a:pt x="605" y="169"/>
                    </a:lnTo>
                    <a:lnTo>
                      <a:pt x="599" y="167"/>
                    </a:lnTo>
                    <a:lnTo>
                      <a:pt x="590" y="167"/>
                    </a:lnTo>
                    <a:lnTo>
                      <a:pt x="590" y="167"/>
                    </a:lnTo>
                    <a:close/>
                    <a:moveTo>
                      <a:pt x="480" y="167"/>
                    </a:moveTo>
                    <a:lnTo>
                      <a:pt x="480" y="167"/>
                    </a:lnTo>
                    <a:lnTo>
                      <a:pt x="473" y="167"/>
                    </a:lnTo>
                    <a:lnTo>
                      <a:pt x="467" y="169"/>
                    </a:lnTo>
                    <a:lnTo>
                      <a:pt x="461" y="171"/>
                    </a:lnTo>
                    <a:lnTo>
                      <a:pt x="455" y="175"/>
                    </a:lnTo>
                    <a:lnTo>
                      <a:pt x="450" y="182"/>
                    </a:lnTo>
                    <a:lnTo>
                      <a:pt x="448" y="188"/>
                    </a:lnTo>
                    <a:lnTo>
                      <a:pt x="446" y="194"/>
                    </a:lnTo>
                    <a:lnTo>
                      <a:pt x="444" y="203"/>
                    </a:lnTo>
                    <a:lnTo>
                      <a:pt x="444" y="203"/>
                    </a:lnTo>
                    <a:lnTo>
                      <a:pt x="446" y="209"/>
                    </a:lnTo>
                    <a:lnTo>
                      <a:pt x="448" y="215"/>
                    </a:lnTo>
                    <a:lnTo>
                      <a:pt x="450" y="221"/>
                    </a:lnTo>
                    <a:lnTo>
                      <a:pt x="455" y="228"/>
                    </a:lnTo>
                    <a:lnTo>
                      <a:pt x="461" y="232"/>
                    </a:lnTo>
                    <a:lnTo>
                      <a:pt x="467" y="234"/>
                    </a:lnTo>
                    <a:lnTo>
                      <a:pt x="473" y="236"/>
                    </a:lnTo>
                    <a:lnTo>
                      <a:pt x="480" y="238"/>
                    </a:lnTo>
                    <a:lnTo>
                      <a:pt x="480" y="238"/>
                    </a:lnTo>
                    <a:lnTo>
                      <a:pt x="488" y="236"/>
                    </a:lnTo>
                    <a:lnTo>
                      <a:pt x="494" y="234"/>
                    </a:lnTo>
                    <a:lnTo>
                      <a:pt x="501" y="232"/>
                    </a:lnTo>
                    <a:lnTo>
                      <a:pt x="505" y="228"/>
                    </a:lnTo>
                    <a:lnTo>
                      <a:pt x="509" y="221"/>
                    </a:lnTo>
                    <a:lnTo>
                      <a:pt x="513" y="215"/>
                    </a:lnTo>
                    <a:lnTo>
                      <a:pt x="515" y="209"/>
                    </a:lnTo>
                    <a:lnTo>
                      <a:pt x="515" y="203"/>
                    </a:lnTo>
                    <a:lnTo>
                      <a:pt x="515" y="203"/>
                    </a:lnTo>
                    <a:lnTo>
                      <a:pt x="515" y="194"/>
                    </a:lnTo>
                    <a:lnTo>
                      <a:pt x="513" y="188"/>
                    </a:lnTo>
                    <a:lnTo>
                      <a:pt x="509" y="182"/>
                    </a:lnTo>
                    <a:lnTo>
                      <a:pt x="505" y="175"/>
                    </a:lnTo>
                    <a:lnTo>
                      <a:pt x="501" y="171"/>
                    </a:lnTo>
                    <a:lnTo>
                      <a:pt x="494" y="169"/>
                    </a:lnTo>
                    <a:lnTo>
                      <a:pt x="488" y="167"/>
                    </a:lnTo>
                    <a:lnTo>
                      <a:pt x="480" y="167"/>
                    </a:lnTo>
                    <a:lnTo>
                      <a:pt x="480" y="167"/>
                    </a:lnTo>
                    <a:close/>
                    <a:moveTo>
                      <a:pt x="254" y="165"/>
                    </a:moveTo>
                    <a:lnTo>
                      <a:pt x="254" y="165"/>
                    </a:lnTo>
                    <a:lnTo>
                      <a:pt x="240" y="165"/>
                    </a:lnTo>
                    <a:lnTo>
                      <a:pt x="225" y="167"/>
                    </a:lnTo>
                    <a:lnTo>
                      <a:pt x="211" y="171"/>
                    </a:lnTo>
                    <a:lnTo>
                      <a:pt x="198" y="175"/>
                    </a:lnTo>
                    <a:lnTo>
                      <a:pt x="186" y="182"/>
                    </a:lnTo>
                    <a:lnTo>
                      <a:pt x="173" y="190"/>
                    </a:lnTo>
                    <a:lnTo>
                      <a:pt x="163" y="198"/>
                    </a:lnTo>
                    <a:lnTo>
                      <a:pt x="152" y="207"/>
                    </a:lnTo>
                    <a:lnTo>
                      <a:pt x="142" y="217"/>
                    </a:lnTo>
                    <a:lnTo>
                      <a:pt x="133" y="228"/>
                    </a:lnTo>
                    <a:lnTo>
                      <a:pt x="127" y="240"/>
                    </a:lnTo>
                    <a:lnTo>
                      <a:pt x="121" y="253"/>
                    </a:lnTo>
                    <a:lnTo>
                      <a:pt x="117" y="265"/>
                    </a:lnTo>
                    <a:lnTo>
                      <a:pt x="113" y="280"/>
                    </a:lnTo>
                    <a:lnTo>
                      <a:pt x="110" y="294"/>
                    </a:lnTo>
                    <a:lnTo>
                      <a:pt x="110" y="309"/>
                    </a:lnTo>
                    <a:lnTo>
                      <a:pt x="110" y="309"/>
                    </a:lnTo>
                    <a:lnTo>
                      <a:pt x="110" y="323"/>
                    </a:lnTo>
                    <a:lnTo>
                      <a:pt x="113" y="338"/>
                    </a:lnTo>
                    <a:lnTo>
                      <a:pt x="117" y="353"/>
                    </a:lnTo>
                    <a:lnTo>
                      <a:pt x="121" y="365"/>
                    </a:lnTo>
                    <a:lnTo>
                      <a:pt x="127" y="378"/>
                    </a:lnTo>
                    <a:lnTo>
                      <a:pt x="133" y="390"/>
                    </a:lnTo>
                    <a:lnTo>
                      <a:pt x="142" y="401"/>
                    </a:lnTo>
                    <a:lnTo>
                      <a:pt x="152" y="411"/>
                    </a:lnTo>
                    <a:lnTo>
                      <a:pt x="163" y="422"/>
                    </a:lnTo>
                    <a:lnTo>
                      <a:pt x="173" y="430"/>
                    </a:lnTo>
                    <a:lnTo>
                      <a:pt x="186" y="436"/>
                    </a:lnTo>
                    <a:lnTo>
                      <a:pt x="198" y="442"/>
                    </a:lnTo>
                    <a:lnTo>
                      <a:pt x="211" y="447"/>
                    </a:lnTo>
                    <a:lnTo>
                      <a:pt x="225" y="451"/>
                    </a:lnTo>
                    <a:lnTo>
                      <a:pt x="240" y="453"/>
                    </a:lnTo>
                    <a:lnTo>
                      <a:pt x="254" y="455"/>
                    </a:lnTo>
                    <a:lnTo>
                      <a:pt x="254" y="455"/>
                    </a:lnTo>
                    <a:lnTo>
                      <a:pt x="269" y="453"/>
                    </a:lnTo>
                    <a:lnTo>
                      <a:pt x="284" y="451"/>
                    </a:lnTo>
                    <a:lnTo>
                      <a:pt x="298" y="447"/>
                    </a:lnTo>
                    <a:lnTo>
                      <a:pt x="311" y="442"/>
                    </a:lnTo>
                    <a:lnTo>
                      <a:pt x="323" y="436"/>
                    </a:lnTo>
                    <a:lnTo>
                      <a:pt x="336" y="430"/>
                    </a:lnTo>
                    <a:lnTo>
                      <a:pt x="346" y="422"/>
                    </a:lnTo>
                    <a:lnTo>
                      <a:pt x="357" y="411"/>
                    </a:lnTo>
                    <a:lnTo>
                      <a:pt x="367" y="401"/>
                    </a:lnTo>
                    <a:lnTo>
                      <a:pt x="375" y="390"/>
                    </a:lnTo>
                    <a:lnTo>
                      <a:pt x="382" y="378"/>
                    </a:lnTo>
                    <a:lnTo>
                      <a:pt x="388" y="365"/>
                    </a:lnTo>
                    <a:lnTo>
                      <a:pt x="392" y="353"/>
                    </a:lnTo>
                    <a:lnTo>
                      <a:pt x="396" y="338"/>
                    </a:lnTo>
                    <a:lnTo>
                      <a:pt x="398" y="323"/>
                    </a:lnTo>
                    <a:lnTo>
                      <a:pt x="400" y="309"/>
                    </a:lnTo>
                    <a:lnTo>
                      <a:pt x="400" y="309"/>
                    </a:lnTo>
                    <a:lnTo>
                      <a:pt x="398" y="294"/>
                    </a:lnTo>
                    <a:lnTo>
                      <a:pt x="396" y="280"/>
                    </a:lnTo>
                    <a:lnTo>
                      <a:pt x="392" y="265"/>
                    </a:lnTo>
                    <a:lnTo>
                      <a:pt x="388" y="253"/>
                    </a:lnTo>
                    <a:lnTo>
                      <a:pt x="382" y="240"/>
                    </a:lnTo>
                    <a:lnTo>
                      <a:pt x="375" y="228"/>
                    </a:lnTo>
                    <a:lnTo>
                      <a:pt x="367" y="217"/>
                    </a:lnTo>
                    <a:lnTo>
                      <a:pt x="357" y="207"/>
                    </a:lnTo>
                    <a:lnTo>
                      <a:pt x="346" y="198"/>
                    </a:lnTo>
                    <a:lnTo>
                      <a:pt x="336" y="190"/>
                    </a:lnTo>
                    <a:lnTo>
                      <a:pt x="323" y="182"/>
                    </a:lnTo>
                    <a:lnTo>
                      <a:pt x="311" y="175"/>
                    </a:lnTo>
                    <a:lnTo>
                      <a:pt x="298" y="171"/>
                    </a:lnTo>
                    <a:lnTo>
                      <a:pt x="284" y="167"/>
                    </a:lnTo>
                    <a:lnTo>
                      <a:pt x="269" y="165"/>
                    </a:lnTo>
                    <a:lnTo>
                      <a:pt x="254" y="165"/>
                    </a:lnTo>
                    <a:lnTo>
                      <a:pt x="254" y="165"/>
                    </a:lnTo>
                    <a:close/>
                    <a:moveTo>
                      <a:pt x="515" y="772"/>
                    </a:moveTo>
                    <a:lnTo>
                      <a:pt x="515" y="772"/>
                    </a:lnTo>
                    <a:lnTo>
                      <a:pt x="513" y="745"/>
                    </a:lnTo>
                    <a:lnTo>
                      <a:pt x="511" y="720"/>
                    </a:lnTo>
                    <a:lnTo>
                      <a:pt x="507" y="697"/>
                    </a:lnTo>
                    <a:lnTo>
                      <a:pt x="501" y="674"/>
                    </a:lnTo>
                    <a:lnTo>
                      <a:pt x="494" y="653"/>
                    </a:lnTo>
                    <a:lnTo>
                      <a:pt x="486" y="632"/>
                    </a:lnTo>
                    <a:lnTo>
                      <a:pt x="478" y="613"/>
                    </a:lnTo>
                    <a:lnTo>
                      <a:pt x="467" y="595"/>
                    </a:lnTo>
                    <a:lnTo>
                      <a:pt x="457" y="578"/>
                    </a:lnTo>
                    <a:lnTo>
                      <a:pt x="444" y="563"/>
                    </a:lnTo>
                    <a:lnTo>
                      <a:pt x="430" y="549"/>
                    </a:lnTo>
                    <a:lnTo>
                      <a:pt x="417" y="536"/>
                    </a:lnTo>
                    <a:lnTo>
                      <a:pt x="403" y="526"/>
                    </a:lnTo>
                    <a:lnTo>
                      <a:pt x="388" y="515"/>
                    </a:lnTo>
                    <a:lnTo>
                      <a:pt x="371" y="507"/>
                    </a:lnTo>
                    <a:lnTo>
                      <a:pt x="355" y="499"/>
                    </a:lnTo>
                    <a:lnTo>
                      <a:pt x="256" y="651"/>
                    </a:lnTo>
                    <a:lnTo>
                      <a:pt x="163" y="495"/>
                    </a:lnTo>
                    <a:lnTo>
                      <a:pt x="163" y="495"/>
                    </a:lnTo>
                    <a:lnTo>
                      <a:pt x="146" y="503"/>
                    </a:lnTo>
                    <a:lnTo>
                      <a:pt x="129" y="511"/>
                    </a:lnTo>
                    <a:lnTo>
                      <a:pt x="115" y="522"/>
                    </a:lnTo>
                    <a:lnTo>
                      <a:pt x="100" y="532"/>
                    </a:lnTo>
                    <a:lnTo>
                      <a:pt x="85" y="545"/>
                    </a:lnTo>
                    <a:lnTo>
                      <a:pt x="71" y="559"/>
                    </a:lnTo>
                    <a:lnTo>
                      <a:pt x="58" y="574"/>
                    </a:lnTo>
                    <a:lnTo>
                      <a:pt x="48" y="590"/>
                    </a:lnTo>
                    <a:lnTo>
                      <a:pt x="37" y="609"/>
                    </a:lnTo>
                    <a:lnTo>
                      <a:pt x="27" y="628"/>
                    </a:lnTo>
                    <a:lnTo>
                      <a:pt x="19" y="649"/>
                    </a:lnTo>
                    <a:lnTo>
                      <a:pt x="12" y="672"/>
                    </a:lnTo>
                    <a:lnTo>
                      <a:pt x="8" y="695"/>
                    </a:lnTo>
                    <a:lnTo>
                      <a:pt x="4" y="718"/>
                    </a:lnTo>
                    <a:lnTo>
                      <a:pt x="2" y="745"/>
                    </a:lnTo>
                    <a:lnTo>
                      <a:pt x="0" y="772"/>
                    </a:lnTo>
                    <a:lnTo>
                      <a:pt x="0" y="772"/>
                    </a:lnTo>
                    <a:lnTo>
                      <a:pt x="35" y="784"/>
                    </a:lnTo>
                    <a:lnTo>
                      <a:pt x="69" y="795"/>
                    </a:lnTo>
                    <a:lnTo>
                      <a:pt x="102" y="803"/>
                    </a:lnTo>
                    <a:lnTo>
                      <a:pt x="136" y="809"/>
                    </a:lnTo>
                    <a:lnTo>
                      <a:pt x="169" y="816"/>
                    </a:lnTo>
                    <a:lnTo>
                      <a:pt x="200" y="820"/>
                    </a:lnTo>
                    <a:lnTo>
                      <a:pt x="234" y="822"/>
                    </a:lnTo>
                    <a:lnTo>
                      <a:pt x="265" y="822"/>
                    </a:lnTo>
                    <a:lnTo>
                      <a:pt x="296" y="820"/>
                    </a:lnTo>
                    <a:lnTo>
                      <a:pt x="330" y="818"/>
                    </a:lnTo>
                    <a:lnTo>
                      <a:pt x="361" y="814"/>
                    </a:lnTo>
                    <a:lnTo>
                      <a:pt x="392" y="809"/>
                    </a:lnTo>
                    <a:lnTo>
                      <a:pt x="423" y="801"/>
                    </a:lnTo>
                    <a:lnTo>
                      <a:pt x="453" y="793"/>
                    </a:lnTo>
                    <a:lnTo>
                      <a:pt x="484" y="782"/>
                    </a:lnTo>
                    <a:lnTo>
                      <a:pt x="515" y="772"/>
                    </a:lnTo>
                    <a:lnTo>
                      <a:pt x="515" y="772"/>
                    </a:lnTo>
                    <a:close/>
                  </a:path>
                </a:pathLst>
              </a:custGeom>
              <a:solidFill>
                <a:srgbClr val="0A4776"/>
              </a:solidFill>
              <a:ln>
                <a:noFill/>
              </a:ln>
            </p:spPr>
            <p:txBody>
              <a:bodyPr vert="horz" wrap="square" lIns="91440" tIns="45720" rIns="91440" bIns="45720" numCol="1" anchor="t" anchorCtr="0" compatLnSpc="1"/>
              <a:lstStyle/>
              <a:p>
                <a:endParaRPr lang="zh-CN" altLang="en-US"/>
              </a:p>
            </p:txBody>
          </p:sp>
          <p:sp>
            <p:nvSpPr>
              <p:cNvPr id="59" name="文本框 58">
                <a:extLst>
                  <a:ext uri="{FF2B5EF4-FFF2-40B4-BE49-F238E27FC236}">
                    <a16:creationId xmlns:a16="http://schemas.microsoft.com/office/drawing/2014/main" id="{CBD8178A-A6C4-4722-9A8C-170C886C647D}"/>
                  </a:ext>
                </a:extLst>
              </p:cNvPr>
              <p:cNvSpPr txBox="1"/>
              <p:nvPr/>
            </p:nvSpPr>
            <p:spPr>
              <a:xfrm>
                <a:off x="1481114" y="1466464"/>
                <a:ext cx="668141" cy="246221"/>
              </a:xfrm>
              <a:prstGeom prst="rect">
                <a:avLst/>
              </a:prstGeom>
              <a:noFill/>
            </p:spPr>
            <p:txBody>
              <a:bodyPr wrap="square" rtlCol="0">
                <a:spAutoFit/>
              </a:bodyPr>
              <a:lstStyle/>
              <a:p>
                <a:r>
                  <a:rPr lang="en-US" altLang="zh-CN" sz="1000" dirty="0">
                    <a:solidFill>
                      <a:srgbClr val="0A4776"/>
                    </a:solidFill>
                    <a:latin typeface="微软雅黑" panose="020B0503020204020204" pitchFamily="34" charset="-122"/>
                    <a:ea typeface="微软雅黑" panose="020B0503020204020204" pitchFamily="34" charset="-122"/>
                  </a:rPr>
                  <a:t>Finance</a:t>
                </a:r>
                <a:endParaRPr lang="zh-CN" altLang="en-US" sz="1000" dirty="0">
                  <a:solidFill>
                    <a:srgbClr val="0A4776"/>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178382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1000"/>
                                        <p:tgtEl>
                                          <p:spTgt spid="60"/>
                                        </p:tgtEl>
                                      </p:cBhvr>
                                    </p:animEffect>
                                    <p:anim calcmode="lin" valueType="num">
                                      <p:cBhvr>
                                        <p:cTn id="14" dur="1000" fill="hold"/>
                                        <p:tgtEl>
                                          <p:spTgt spid="60"/>
                                        </p:tgtEl>
                                        <p:attrNameLst>
                                          <p:attrName>ppt_x</p:attrName>
                                        </p:attrNameLst>
                                      </p:cBhvr>
                                      <p:tavLst>
                                        <p:tav tm="0">
                                          <p:val>
                                            <p:strVal val="#ppt_x"/>
                                          </p:val>
                                        </p:tav>
                                        <p:tav tm="100000">
                                          <p:val>
                                            <p:strVal val="#ppt_x"/>
                                          </p:val>
                                        </p:tav>
                                      </p:tavLst>
                                    </p:anim>
                                    <p:anim calcmode="lin" valueType="num">
                                      <p:cBhvr>
                                        <p:cTn id="15"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1600" y="142875"/>
            <a:ext cx="837089" cy="523220"/>
          </a:xfrm>
          <a:prstGeom prst="rect">
            <a:avLst/>
          </a:prstGeom>
        </p:spPr>
        <p:txBody>
          <a:bodyPr wrap="none">
            <a:spAutoFit/>
          </a:bodyPr>
          <a:lstStyle/>
          <a:p>
            <a:r>
              <a:rPr lang="en-US" altLang="zh-CN" sz="2800" b="1" dirty="0" smtClean="0">
                <a:solidFill>
                  <a:srgbClr val="C00000"/>
                </a:solidFill>
                <a:latin typeface="微软雅黑" panose="020B0503020204020204" pitchFamily="34" charset="-122"/>
                <a:ea typeface="微软雅黑" panose="020B0503020204020204" pitchFamily="34" charset="-122"/>
              </a:rPr>
              <a:t>e.g.</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6" name="矩形 5"/>
          <p:cNvSpPr/>
          <p:nvPr/>
        </p:nvSpPr>
        <p:spPr bwMode="gray">
          <a:xfrm>
            <a:off x="-4763" y="142875"/>
            <a:ext cx="106363" cy="538163"/>
          </a:xfrm>
          <a:prstGeom prst="rect">
            <a:avLst/>
          </a:prstGeom>
          <a:solidFill>
            <a:srgbClr val="C00000"/>
          </a:solidFill>
          <a:ln w="19050" algn="ctr">
            <a:noFill/>
            <a:round/>
          </a:ln>
        </p:spPr>
        <p:txBody>
          <a:bodyPr wrap="none" lIns="0" tIns="0" rIns="0" bIns="0" anchor="ctr"/>
          <a:lstStyle/>
          <a:p>
            <a:pPr algn="ctr" defTabSz="1087120" eaLnBrk="1" fontAlgn="auto" hangingPunct="1">
              <a:spcBef>
                <a:spcPts val="0"/>
              </a:spcBef>
              <a:spcAft>
                <a:spcPts val="0"/>
              </a:spcAft>
              <a:defRPr/>
            </a:pPr>
            <a:endParaRPr lang="zh-CN" altLang="en-US" sz="1900" b="1" kern="0" dirty="0">
              <a:solidFill>
                <a:srgbClr val="C00000"/>
              </a:solidFill>
              <a:latin typeface="微软雅黑" panose="020B0503020204020204" pitchFamily="34" charset="-122"/>
              <a:ea typeface="微软雅黑" panose="020B0503020204020204" pitchFamily="34" charset="-122"/>
            </a:endParaRPr>
          </a:p>
        </p:txBody>
      </p:sp>
      <p:pic>
        <p:nvPicPr>
          <p:cNvPr id="7" name="Picture 2" descr="http://timg01.bdimg.com/timg?pacompress&amp;imgtype=1&amp;sec=1439619614&amp;autorotate=1&amp;di=d5166bfdcc5671092b0dd65d83e6951d&amp;quality=90&amp;size=b870_10000&amp;src=http%3A%2F%2Fpic.rmb.bdstatic.com%2F685b1faa43902a70e1bba3ea4c751b6b.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2637" y="404485"/>
            <a:ext cx="2463659" cy="2859062"/>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nvPicPr>
        <p:blipFill>
          <a:blip r:embed="rId4"/>
          <a:stretch>
            <a:fillRect/>
          </a:stretch>
        </p:blipFill>
        <p:spPr>
          <a:xfrm>
            <a:off x="7770609" y="3438118"/>
            <a:ext cx="3527714" cy="2859062"/>
          </a:xfrm>
          <a:prstGeom prst="rect">
            <a:avLst/>
          </a:prstGeom>
        </p:spPr>
      </p:pic>
      <p:grpSp>
        <p:nvGrpSpPr>
          <p:cNvPr id="14" name="组合 13"/>
          <p:cNvGrpSpPr/>
          <p:nvPr/>
        </p:nvGrpSpPr>
        <p:grpSpPr>
          <a:xfrm>
            <a:off x="222305" y="909935"/>
            <a:ext cx="7152961" cy="5763314"/>
            <a:chOff x="5051425" y="411956"/>
            <a:chExt cx="7152961" cy="5763314"/>
          </a:xfrm>
        </p:grpSpPr>
        <p:pic>
          <p:nvPicPr>
            <p:cNvPr id="15" name="图片 14"/>
            <p:cNvPicPr>
              <a:picLocks noChangeAspect="1"/>
            </p:cNvPicPr>
            <p:nvPr/>
          </p:nvPicPr>
          <p:blipFill>
            <a:blip r:embed="rId5"/>
            <a:stretch>
              <a:fillRect/>
            </a:stretch>
          </p:blipFill>
          <p:spPr>
            <a:xfrm>
              <a:off x="5051425" y="411956"/>
              <a:ext cx="7140575" cy="2528183"/>
            </a:xfrm>
            <a:prstGeom prst="rect">
              <a:avLst/>
            </a:prstGeom>
          </p:spPr>
        </p:pic>
        <p:pic>
          <p:nvPicPr>
            <p:cNvPr id="16" name="图片 15"/>
            <p:cNvPicPr>
              <a:picLocks noChangeAspect="1"/>
            </p:cNvPicPr>
            <p:nvPr/>
          </p:nvPicPr>
          <p:blipFill>
            <a:blip r:embed="rId6"/>
            <a:stretch>
              <a:fillRect/>
            </a:stretch>
          </p:blipFill>
          <p:spPr>
            <a:xfrm>
              <a:off x="5051425" y="2940139"/>
              <a:ext cx="7152961" cy="3235131"/>
            </a:xfrm>
            <a:prstGeom prst="rect">
              <a:avLst/>
            </a:prstGeom>
          </p:spPr>
        </p:pic>
      </p:grpSp>
      <p:pic>
        <p:nvPicPr>
          <p:cNvPr id="10" name="图片 9"/>
          <p:cNvPicPr>
            <a:picLocks noChangeAspect="1"/>
          </p:cNvPicPr>
          <p:nvPr/>
        </p:nvPicPr>
        <p:blipFill>
          <a:blip r:embed="rId7"/>
          <a:stretch>
            <a:fillRect/>
          </a:stretch>
        </p:blipFill>
        <p:spPr>
          <a:xfrm>
            <a:off x="5471516" y="2873168"/>
            <a:ext cx="6587861" cy="1343610"/>
          </a:xfrm>
          <a:prstGeom prst="rect">
            <a:avLst/>
          </a:prstGeom>
        </p:spPr>
      </p:pic>
    </p:spTree>
    <p:extLst>
      <p:ext uri="{BB962C8B-B14F-4D97-AF65-F5344CB8AC3E}">
        <p14:creationId xmlns:p14="http://schemas.microsoft.com/office/powerpoint/2010/main" val="290363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right)">
                                      <p:cBhvr>
                                        <p:cTn id="12" dur="500"/>
                                        <p:tgtEl>
                                          <p:spTgt spid="7"/>
                                        </p:tgtEl>
                                      </p:cBhvr>
                                    </p:animEffect>
                                  </p:childTnLst>
                                </p:cTn>
                              </p:par>
                              <p:par>
                                <p:cTn id="13" presetID="22" presetClass="entr" presetSubtype="2"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right)">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circle(in)">
                                      <p:cBhvr>
                                        <p:cTn id="20"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816769" y="0"/>
            <a:ext cx="2396648" cy="6958298"/>
          </a:xfrm>
          <a:prstGeom prst="rect">
            <a:avLst/>
          </a:prstGeom>
        </p:spPr>
      </p:pic>
      <p:sp>
        <p:nvSpPr>
          <p:cNvPr id="4" name="矩形 3"/>
          <p:cNvSpPr/>
          <p:nvPr/>
        </p:nvSpPr>
        <p:spPr>
          <a:xfrm>
            <a:off x="101600" y="142875"/>
            <a:ext cx="837089" cy="523220"/>
          </a:xfrm>
          <a:prstGeom prst="rect">
            <a:avLst/>
          </a:prstGeom>
        </p:spPr>
        <p:txBody>
          <a:bodyPr wrap="none">
            <a:spAutoFit/>
          </a:bodyPr>
          <a:lstStyle/>
          <a:p>
            <a:r>
              <a:rPr lang="en-US" altLang="zh-CN" sz="2800" b="1" dirty="0" smtClean="0">
                <a:solidFill>
                  <a:srgbClr val="C00000"/>
                </a:solidFill>
                <a:latin typeface="微软雅黑" panose="020B0503020204020204" pitchFamily="34" charset="-122"/>
                <a:ea typeface="微软雅黑" panose="020B0503020204020204" pitchFamily="34" charset="-122"/>
              </a:rPr>
              <a:t>e.g.</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6" name="矩形 5"/>
          <p:cNvSpPr/>
          <p:nvPr/>
        </p:nvSpPr>
        <p:spPr bwMode="gray">
          <a:xfrm>
            <a:off x="-4763" y="142875"/>
            <a:ext cx="106363" cy="538163"/>
          </a:xfrm>
          <a:prstGeom prst="rect">
            <a:avLst/>
          </a:prstGeom>
          <a:solidFill>
            <a:srgbClr val="C00000"/>
          </a:solidFill>
          <a:ln w="19050" algn="ctr">
            <a:noFill/>
            <a:round/>
          </a:ln>
        </p:spPr>
        <p:txBody>
          <a:bodyPr wrap="none" lIns="0" tIns="0" rIns="0" bIns="0" anchor="ctr"/>
          <a:lstStyle/>
          <a:p>
            <a:pPr algn="ctr" defTabSz="1087120" eaLnBrk="1" fontAlgn="auto" hangingPunct="1">
              <a:spcBef>
                <a:spcPts val="0"/>
              </a:spcBef>
              <a:spcAft>
                <a:spcPts val="0"/>
              </a:spcAft>
              <a:defRPr/>
            </a:pPr>
            <a:endParaRPr lang="zh-CN" altLang="en-US" sz="1900" b="1" kern="0" dirty="0">
              <a:solidFill>
                <a:srgbClr val="C00000"/>
              </a:solidFill>
              <a:latin typeface="微软雅黑" panose="020B0503020204020204" pitchFamily="34" charset="-122"/>
              <a:ea typeface="微软雅黑" panose="020B0503020204020204" pitchFamily="34" charset="-122"/>
            </a:endParaRPr>
          </a:p>
        </p:txBody>
      </p:sp>
      <p:pic>
        <p:nvPicPr>
          <p:cNvPr id="20" name="图片 19"/>
          <p:cNvPicPr>
            <a:picLocks noChangeAspect="1"/>
          </p:cNvPicPr>
          <p:nvPr/>
        </p:nvPicPr>
        <p:blipFill>
          <a:blip r:embed="rId4"/>
          <a:stretch>
            <a:fillRect/>
          </a:stretch>
        </p:blipFill>
        <p:spPr>
          <a:xfrm>
            <a:off x="3335337" y="1652417"/>
            <a:ext cx="8794465" cy="3653463"/>
          </a:xfrm>
          <a:prstGeom prst="rect">
            <a:avLst/>
          </a:prstGeom>
        </p:spPr>
      </p:pic>
    </p:spTree>
    <p:extLst>
      <p:ext uri="{BB962C8B-B14F-4D97-AF65-F5344CB8AC3E}">
        <p14:creationId xmlns:p14="http://schemas.microsoft.com/office/powerpoint/2010/main" val="3755614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1600" y="142875"/>
            <a:ext cx="837089" cy="523220"/>
          </a:xfrm>
          <a:prstGeom prst="rect">
            <a:avLst/>
          </a:prstGeom>
        </p:spPr>
        <p:txBody>
          <a:bodyPr wrap="none">
            <a:spAutoFit/>
          </a:bodyPr>
          <a:lstStyle/>
          <a:p>
            <a:r>
              <a:rPr lang="en-US" altLang="zh-CN" sz="2800" b="1" dirty="0" smtClean="0">
                <a:solidFill>
                  <a:srgbClr val="C00000"/>
                </a:solidFill>
                <a:latin typeface="微软雅黑" panose="020B0503020204020204" pitchFamily="34" charset="-122"/>
                <a:ea typeface="微软雅黑" panose="020B0503020204020204" pitchFamily="34" charset="-122"/>
              </a:rPr>
              <a:t>e.g.</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6" name="矩形 5"/>
          <p:cNvSpPr/>
          <p:nvPr/>
        </p:nvSpPr>
        <p:spPr bwMode="gray">
          <a:xfrm>
            <a:off x="-4763" y="142875"/>
            <a:ext cx="106363" cy="538163"/>
          </a:xfrm>
          <a:prstGeom prst="rect">
            <a:avLst/>
          </a:prstGeom>
          <a:solidFill>
            <a:srgbClr val="C00000"/>
          </a:solidFill>
          <a:ln w="19050" algn="ctr">
            <a:noFill/>
            <a:round/>
          </a:ln>
        </p:spPr>
        <p:txBody>
          <a:bodyPr wrap="none" lIns="0" tIns="0" rIns="0" bIns="0" anchor="ctr"/>
          <a:lstStyle/>
          <a:p>
            <a:pPr algn="ctr" defTabSz="1087120" eaLnBrk="1" fontAlgn="auto" hangingPunct="1">
              <a:spcBef>
                <a:spcPts val="0"/>
              </a:spcBef>
              <a:spcAft>
                <a:spcPts val="0"/>
              </a:spcAft>
              <a:defRPr/>
            </a:pPr>
            <a:endParaRPr lang="zh-CN" altLang="en-US" sz="1900" b="1" kern="0" dirty="0">
              <a:solidFill>
                <a:srgbClr val="C00000"/>
              </a:solidFill>
              <a:latin typeface="微软雅黑" panose="020B0503020204020204" pitchFamily="34" charset="-122"/>
              <a:ea typeface="微软雅黑" panose="020B0503020204020204" pitchFamily="34" charset="-122"/>
            </a:endParaRPr>
          </a:p>
        </p:txBody>
      </p:sp>
      <p:pic>
        <p:nvPicPr>
          <p:cNvPr id="11" name="图片 3" descr="cid:image003.jpg@01D4F147.316065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9553" y="2351033"/>
            <a:ext cx="3078846" cy="1800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4800" y="1139878"/>
            <a:ext cx="2466896" cy="4933791"/>
          </a:xfrm>
          <a:prstGeom prst="rect">
            <a:avLst/>
          </a:prstGeom>
        </p:spPr>
      </p:pic>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13074" y="1046797"/>
            <a:ext cx="2204734" cy="4409467"/>
          </a:xfrm>
          <a:prstGeom prst="rect">
            <a:avLst/>
          </a:prstGeom>
        </p:spPr>
      </p:pic>
      <p:pic>
        <p:nvPicPr>
          <p:cNvPr id="16" name="图片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72483" y="1046796"/>
            <a:ext cx="2204734" cy="4409467"/>
          </a:xfrm>
          <a:prstGeom prst="rect">
            <a:avLst/>
          </a:prstGeom>
        </p:spPr>
      </p:pic>
    </p:spTree>
    <p:extLst>
      <p:ext uri="{BB962C8B-B14F-4D97-AF65-F5344CB8AC3E}">
        <p14:creationId xmlns:p14="http://schemas.microsoft.com/office/powerpoint/2010/main" val="37841671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0" y="0"/>
            <a:ext cx="12192000" cy="6858000"/>
          </a:xfrm>
          <a:prstGeom prst="rect">
            <a:avLst/>
          </a:prstGeom>
          <a:gradFill flip="none" rotWithShape="1">
            <a:gsLst>
              <a:gs pos="0">
                <a:schemeClr val="bg1"/>
              </a:gs>
              <a:gs pos="50000">
                <a:schemeClr val="bg1">
                  <a:lumMod val="95000"/>
                </a:schemeClr>
              </a:gs>
              <a:gs pos="100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zh-CN" altLang="en-US" sz="2400"/>
          </a:p>
        </p:txBody>
      </p:sp>
      <p:pic>
        <p:nvPicPr>
          <p:cNvPr id="5" name="PA_图片 2" descr="F:\案例二\394\1.png"/>
          <p:cNvPicPr>
            <a:picLocks noChangeAspect="1" noChangeArrowheads="1"/>
          </p:cNvPicPr>
          <p:nvPr>
            <p:custDataLst>
              <p:tags r:id="rId2"/>
            </p:custDataLst>
          </p:nvPr>
        </p:nvPicPr>
        <p:blipFill rotWithShape="1">
          <a:blip r:embed="rId25" cstate="print">
            <a:extLst>
              <a:ext uri="{28A0092B-C50C-407E-A947-70E740481C1C}">
                <a14:useLocalDpi xmlns:a14="http://schemas.microsoft.com/office/drawing/2010/main" val="0"/>
              </a:ext>
            </a:extLst>
          </a:blip>
          <a:srcRect l="-9919" t="31282" r="51052" b="31477"/>
          <a:stretch>
            <a:fillRect/>
          </a:stretch>
        </p:blipFill>
        <p:spPr bwMode="auto">
          <a:xfrm rot="21214532" flipH="1">
            <a:off x="-581314" y="-263072"/>
            <a:ext cx="3257027" cy="2107896"/>
          </a:xfrm>
          <a:prstGeom prst="rect">
            <a:avLst/>
          </a:prstGeom>
          <a:noFill/>
          <a:effectLst>
            <a:outerShdw blurRad="342900" dist="1397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3" name="PA_组合 12"/>
          <p:cNvGrpSpPr/>
          <p:nvPr>
            <p:custDataLst>
              <p:tags r:id="rId3"/>
            </p:custDataLst>
          </p:nvPr>
        </p:nvGrpSpPr>
        <p:grpSpPr>
          <a:xfrm>
            <a:off x="364712" y="347030"/>
            <a:ext cx="798597" cy="798597"/>
            <a:chOff x="3944738" y="1103964"/>
            <a:chExt cx="1254524" cy="1254524"/>
          </a:xfrm>
        </p:grpSpPr>
        <p:grpSp>
          <p:nvGrpSpPr>
            <p:cNvPr id="9" name="组合 8"/>
            <p:cNvGrpSpPr/>
            <p:nvPr/>
          </p:nvGrpSpPr>
          <p:grpSpPr>
            <a:xfrm>
              <a:off x="3944738" y="1103964"/>
              <a:ext cx="1254524" cy="1254524"/>
              <a:chOff x="2494238" y="1545926"/>
              <a:chExt cx="1170130" cy="1170130"/>
            </a:xfrm>
          </p:grpSpPr>
          <p:sp>
            <p:nvSpPr>
              <p:cNvPr id="10" name="椭圆 9"/>
              <p:cNvSpPr/>
              <p:nvPr/>
            </p:nvSpPr>
            <p:spPr>
              <a:xfrm>
                <a:off x="2494238" y="1545926"/>
                <a:ext cx="1170130" cy="1170130"/>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椭圆 10"/>
              <p:cNvSpPr/>
              <p:nvPr/>
            </p:nvSpPr>
            <p:spPr>
              <a:xfrm>
                <a:off x="2633023" y="1684711"/>
                <a:ext cx="892559" cy="892559"/>
              </a:xfrm>
              <a:prstGeom prst="ellipse">
                <a:avLst/>
              </a:prstGeom>
              <a:solidFill>
                <a:srgbClr val="0A4776"/>
              </a:soli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2" name="Freeform 116"/>
            <p:cNvSpPr>
              <a:spLocks noEditPoints="1"/>
            </p:cNvSpPr>
            <p:nvPr/>
          </p:nvSpPr>
          <p:spPr bwMode="auto">
            <a:xfrm>
              <a:off x="4349566" y="1551871"/>
              <a:ext cx="444864" cy="358709"/>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chemeClr val="bg1"/>
            </a:solidFill>
            <a:ln w="9525">
              <a:noFill/>
              <a:round/>
            </a:ln>
          </p:spPr>
          <p:txBody>
            <a:bodyPr vert="horz" wrap="square" lIns="165811" tIns="82905" rIns="165811" bIns="82905" numCol="1" anchor="t" anchorCtr="0" compatLnSpc="1"/>
            <a:lstStyle/>
            <a:p>
              <a:endParaRPr lang="en-US" sz="2400"/>
            </a:p>
          </p:txBody>
        </p:sp>
      </p:grpSp>
      <p:sp>
        <p:nvSpPr>
          <p:cNvPr id="14" name="PA_矩形 13"/>
          <p:cNvSpPr/>
          <p:nvPr>
            <p:custDataLst>
              <p:tags r:id="rId4"/>
            </p:custDataLst>
          </p:nvPr>
        </p:nvSpPr>
        <p:spPr>
          <a:xfrm>
            <a:off x="1285691" y="483099"/>
            <a:ext cx="4574480" cy="584775"/>
          </a:xfrm>
          <a:prstGeom prst="rect">
            <a:avLst/>
          </a:prstGeom>
        </p:spPr>
        <p:txBody>
          <a:bodyPr wrap="square">
            <a:spAutoFit/>
          </a:bodyPr>
          <a:lstStyle/>
          <a:p>
            <a:r>
              <a:rPr lang="zh-CN" altLang="en-US" sz="3200" b="1" dirty="0">
                <a:solidFill>
                  <a:srgbClr val="0A4776"/>
                </a:solidFill>
                <a:latin typeface="微软雅黑" panose="020B0503020204020204" pitchFamily="34" charset="-122"/>
                <a:ea typeface="微软雅黑" panose="020B0503020204020204" pitchFamily="34" charset="-122"/>
              </a:rPr>
              <a:t>场景 </a:t>
            </a:r>
            <a:r>
              <a:rPr lang="en-US" altLang="zh-CN" sz="3200" b="1" dirty="0">
                <a:solidFill>
                  <a:srgbClr val="0A4776"/>
                </a:solidFill>
                <a:latin typeface="微软雅黑" panose="020B0503020204020204" pitchFamily="34" charset="-122"/>
                <a:ea typeface="微软雅黑" panose="020B0503020204020204" pitchFamily="34" charset="-122"/>
              </a:rPr>
              <a:t>A</a:t>
            </a:r>
            <a:endParaRPr lang="zh-CN" altLang="en-US" sz="3200" b="1" dirty="0">
              <a:solidFill>
                <a:srgbClr val="0A4776"/>
              </a:solidFill>
              <a:latin typeface="微软雅黑" panose="020B0503020204020204" pitchFamily="34" charset="-122"/>
              <a:ea typeface="微软雅黑" panose="020B0503020204020204" pitchFamily="34" charset="-122"/>
            </a:endParaRPr>
          </a:p>
        </p:txBody>
      </p:sp>
      <p:pic>
        <p:nvPicPr>
          <p:cNvPr id="15" name="PA_图片 2" descr="F:\案例二\394\1.png"/>
          <p:cNvPicPr preferRelativeResize="0">
            <a:picLocks noChangeArrowheads="1"/>
          </p:cNvPicPr>
          <p:nvPr>
            <p:custDataLst>
              <p:tags r:id="rId5"/>
            </p:custDataLst>
          </p:nvPr>
        </p:nvPicPr>
        <p:blipFill rotWithShape="1">
          <a:blip r:embed="rId26" cstate="print">
            <a:extLst>
              <a:ext uri="{28A0092B-C50C-407E-A947-70E740481C1C}">
                <a14:useLocalDpi xmlns:a14="http://schemas.microsoft.com/office/drawing/2010/main" val="0"/>
              </a:ext>
            </a:extLst>
          </a:blip>
          <a:srcRect l="414" t="29347" r="41232" b="70030"/>
          <a:stretch>
            <a:fillRect/>
          </a:stretch>
        </p:blipFill>
        <p:spPr bwMode="auto">
          <a:xfrm>
            <a:off x="0" y="6810000"/>
            <a:ext cx="12192000" cy="72000"/>
          </a:xfrm>
          <a:prstGeom prst="rect">
            <a:avLst/>
          </a:prstGeom>
          <a:noFill/>
          <a:effectLst>
            <a:outerShdw blurRad="342900" dist="139700" dir="12060000" sx="102000" sy="102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A_图片 4" descr="G:\稻壳儿\5\miracomunicazione\shadow3.png"/>
          <p:cNvPicPr>
            <a:picLocks noChangeAspect="1" noChangeArrowheads="1"/>
          </p:cNvPicPr>
          <p:nvPr>
            <p:custDataLst>
              <p:tags r:id="rId6"/>
            </p:custDataLst>
          </p:nvPr>
        </p:nvPicPr>
        <p:blipFill>
          <a:blip r:embed="rId27" cstate="print">
            <a:extLst>
              <a:ext uri="{28A0092B-C50C-407E-A947-70E740481C1C}">
                <a14:useLocalDpi xmlns:a14="http://schemas.microsoft.com/office/drawing/2010/main" val="0"/>
              </a:ext>
            </a:extLst>
          </a:blip>
          <a:srcRect/>
          <a:stretch>
            <a:fillRect/>
          </a:stretch>
        </p:blipFill>
        <p:spPr bwMode="auto">
          <a:xfrm flipV="1">
            <a:off x="0" y="6311899"/>
            <a:ext cx="12192000" cy="498099"/>
          </a:xfrm>
          <a:prstGeom prst="rect">
            <a:avLst/>
          </a:prstGeom>
          <a:noFill/>
          <a:extLst>
            <a:ext uri="{909E8E84-426E-40DD-AFC4-6F175D3DCCD1}">
              <a14:hiddenFill xmlns:a14="http://schemas.microsoft.com/office/drawing/2010/main">
                <a:solidFill>
                  <a:srgbClr val="FFFFFF"/>
                </a:solidFill>
              </a14:hiddenFill>
            </a:ext>
          </a:extLst>
        </p:spPr>
      </p:pic>
      <p:sp>
        <p:nvSpPr>
          <p:cNvPr id="46" name="PA_椭圆 45"/>
          <p:cNvSpPr/>
          <p:nvPr>
            <p:custDataLst>
              <p:tags r:id="rId7"/>
            </p:custDataLst>
          </p:nvPr>
        </p:nvSpPr>
        <p:spPr>
          <a:xfrm>
            <a:off x="5512555" y="2152499"/>
            <a:ext cx="548635" cy="548635"/>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ffectLst>
                <a:outerShdw blurRad="38100" dist="38100" dir="2700000" algn="tl">
                  <a:srgbClr val="000000">
                    <a:alpha val="43137"/>
                  </a:srgbClr>
                </a:outerShdw>
              </a:effectLst>
            </a:endParaRPr>
          </a:p>
        </p:txBody>
      </p:sp>
      <p:sp>
        <p:nvSpPr>
          <p:cNvPr id="78" name="PA_椭圆 77"/>
          <p:cNvSpPr/>
          <p:nvPr>
            <p:custDataLst>
              <p:tags r:id="rId8"/>
            </p:custDataLst>
          </p:nvPr>
        </p:nvSpPr>
        <p:spPr>
          <a:xfrm>
            <a:off x="5512555" y="3290736"/>
            <a:ext cx="548635" cy="548635"/>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ffectLst>
                <a:outerShdw blurRad="38100" dist="38100" dir="2700000" algn="tl">
                  <a:srgbClr val="000000">
                    <a:alpha val="43137"/>
                  </a:srgbClr>
                </a:outerShdw>
              </a:effectLst>
            </a:endParaRPr>
          </a:p>
        </p:txBody>
      </p:sp>
      <p:sp>
        <p:nvSpPr>
          <p:cNvPr id="79" name="PA_椭圆 78"/>
          <p:cNvSpPr/>
          <p:nvPr>
            <p:custDataLst>
              <p:tags r:id="rId9"/>
            </p:custDataLst>
          </p:nvPr>
        </p:nvSpPr>
        <p:spPr>
          <a:xfrm>
            <a:off x="5512555" y="4417240"/>
            <a:ext cx="548635" cy="548635"/>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ffectLst>
                <a:outerShdw blurRad="38100" dist="38100" dir="2700000" algn="tl">
                  <a:srgbClr val="000000">
                    <a:alpha val="43137"/>
                  </a:srgbClr>
                </a:outerShdw>
              </a:effectLst>
            </a:endParaRPr>
          </a:p>
        </p:txBody>
      </p:sp>
      <p:sp>
        <p:nvSpPr>
          <p:cNvPr id="82" name="PA_TextPlaceholder 35"/>
          <p:cNvSpPr txBox="1"/>
          <p:nvPr>
            <p:custDataLst>
              <p:tags r:id="rId10"/>
            </p:custDataLst>
          </p:nvPr>
        </p:nvSpPr>
        <p:spPr>
          <a:xfrm>
            <a:off x="6249201" y="2405543"/>
            <a:ext cx="5345900" cy="516055"/>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800"/>
              </a:spcBef>
              <a:buNone/>
            </a:pPr>
            <a:r>
              <a:rPr lang="zh-CN" altLang="en-US" sz="1333" dirty="0">
                <a:solidFill>
                  <a:srgbClr val="262626"/>
                </a:solidFill>
                <a:latin typeface="微软雅黑" pitchFamily="34" charset="-122"/>
                <a:ea typeface="微软雅黑" pitchFamily="34" charset="-122"/>
              </a:rPr>
              <a:t>防止儿童信息进入信息系统</a:t>
            </a:r>
            <a:r>
              <a:rPr lang="en-US" altLang="zh-CN" sz="1333" dirty="0">
                <a:solidFill>
                  <a:srgbClr val="262626"/>
                </a:solidFill>
                <a:latin typeface="微软雅黑" pitchFamily="34" charset="-122"/>
                <a:ea typeface="微软雅黑" pitchFamily="34" charset="-122"/>
              </a:rPr>
              <a:t>  </a:t>
            </a:r>
            <a:r>
              <a:rPr lang="zh-CN" altLang="en-US" sz="1333" dirty="0">
                <a:solidFill>
                  <a:srgbClr val="262626"/>
                </a:solidFill>
                <a:latin typeface="微软雅黑" pitchFamily="34" charset="-122"/>
                <a:ea typeface="微软雅黑" pitchFamily="34" charset="-122"/>
              </a:rPr>
              <a:t>抑制可能涉及收集儿童信息的场景</a:t>
            </a:r>
            <a:endParaRPr lang="en-US" altLang="zh-CN" sz="1333" dirty="0">
              <a:solidFill>
                <a:srgbClr val="262626"/>
              </a:solidFill>
              <a:latin typeface="微软雅黑" pitchFamily="34" charset="-122"/>
              <a:ea typeface="微软雅黑" pitchFamily="34" charset="-122"/>
            </a:endParaRPr>
          </a:p>
          <a:p>
            <a:pPr marL="0" indent="0">
              <a:lnSpc>
                <a:spcPct val="100000"/>
              </a:lnSpc>
              <a:spcBef>
                <a:spcPts val="800"/>
              </a:spcBef>
              <a:buNone/>
            </a:pPr>
            <a:r>
              <a:rPr lang="zh-CN" altLang="en-US" sz="1333" b="1" u="sng" dirty="0">
                <a:solidFill>
                  <a:srgbClr val="262626"/>
                </a:solidFill>
                <a:latin typeface="微软雅黑" pitchFamily="34" charset="-122"/>
                <a:ea typeface="微软雅黑" pitchFamily="34" charset="-122"/>
              </a:rPr>
              <a:t>达成</a:t>
            </a:r>
            <a:r>
              <a:rPr lang="zh-CN" altLang="en-US" sz="1333" dirty="0">
                <a:solidFill>
                  <a:srgbClr val="262626"/>
                </a:solidFill>
                <a:latin typeface="微软雅黑" pitchFamily="34" charset="-122"/>
                <a:ea typeface="微软雅黑" pitchFamily="34" charset="-122"/>
              </a:rPr>
              <a:t>适用适用法律中</a:t>
            </a:r>
            <a:r>
              <a:rPr lang="zh-CN" altLang="en-US" sz="1333" b="1" u="sng" dirty="0">
                <a:solidFill>
                  <a:srgbClr val="262626"/>
                </a:solidFill>
                <a:latin typeface="微软雅黑" pitchFamily="34" charset="-122"/>
                <a:ea typeface="微软雅黑" pitchFamily="34" charset="-122"/>
              </a:rPr>
              <a:t>“豁免条件”，</a:t>
            </a:r>
            <a:r>
              <a:rPr lang="zh-CN" altLang="en-US" sz="1333" b="1" dirty="0">
                <a:solidFill>
                  <a:srgbClr val="FF0000"/>
                </a:solidFill>
                <a:latin typeface="微软雅黑" pitchFamily="34" charset="-122"/>
                <a:ea typeface="微软雅黑" pitchFamily="34" charset="-122"/>
              </a:rPr>
              <a:t>要免责！</a:t>
            </a:r>
            <a:endParaRPr lang="en-US" sz="1333" b="1" dirty="0">
              <a:solidFill>
                <a:srgbClr val="FF0000"/>
              </a:solidFill>
              <a:latin typeface="微软雅黑" pitchFamily="34" charset="-122"/>
              <a:ea typeface="微软雅黑" pitchFamily="34" charset="-122"/>
            </a:endParaRPr>
          </a:p>
        </p:txBody>
      </p:sp>
      <p:sp>
        <p:nvSpPr>
          <p:cNvPr id="83" name="PA_TextPlaceholder 36"/>
          <p:cNvSpPr txBox="1"/>
          <p:nvPr>
            <p:custDataLst>
              <p:tags r:id="rId11"/>
            </p:custDataLst>
          </p:nvPr>
        </p:nvSpPr>
        <p:spPr>
          <a:xfrm>
            <a:off x="6249202" y="2145102"/>
            <a:ext cx="1792215" cy="386069"/>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b="1" dirty="0">
                <a:solidFill>
                  <a:srgbClr val="0A4776"/>
                </a:solidFill>
                <a:latin typeface="微软雅黑" panose="020B0503020204020204" pitchFamily="34" charset="-122"/>
                <a:ea typeface="微软雅黑" panose="020B0503020204020204" pitchFamily="34" charset="-122"/>
              </a:rPr>
              <a:t>Top</a:t>
            </a:r>
            <a:r>
              <a:rPr lang="en-AU" sz="1600" b="1" dirty="0">
                <a:solidFill>
                  <a:srgbClr val="0A4776"/>
                </a:solidFill>
                <a:latin typeface="微软雅黑" panose="020B0503020204020204" pitchFamily="34" charset="-122"/>
                <a:ea typeface="微软雅黑" panose="020B0503020204020204" pitchFamily="34" charset="-122"/>
              </a:rPr>
              <a:t> </a:t>
            </a:r>
            <a:r>
              <a:rPr lang="en-AU" sz="1600" b="1" dirty="0">
                <a:solidFill>
                  <a:srgbClr val="0A4776"/>
                </a:solidFill>
                <a:latin typeface="微软雅黑" panose="020B0503020204020204" pitchFamily="34" charset="-122"/>
                <a:ea typeface="微软雅黑" panose="020B0503020204020204" pitchFamily="34" charset="-122"/>
              </a:rPr>
              <a:t>Design</a:t>
            </a:r>
          </a:p>
        </p:txBody>
      </p:sp>
      <p:sp>
        <p:nvSpPr>
          <p:cNvPr id="84" name="PA_TextPlaceholder 40"/>
          <p:cNvSpPr txBox="1"/>
          <p:nvPr>
            <p:custDataLst>
              <p:tags r:id="rId12"/>
            </p:custDataLst>
          </p:nvPr>
        </p:nvSpPr>
        <p:spPr>
          <a:xfrm>
            <a:off x="6249201" y="3545018"/>
            <a:ext cx="5345899" cy="59096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altLang="zh-CN" sz="1333" dirty="0">
                <a:solidFill>
                  <a:srgbClr val="262626"/>
                </a:solidFill>
                <a:latin typeface="微软雅黑" pitchFamily="34" charset="-122"/>
                <a:ea typeface="微软雅黑" pitchFamily="34" charset="-122"/>
              </a:rPr>
              <a:t>1</a:t>
            </a:r>
            <a:r>
              <a:rPr lang="zh-CN" altLang="en-US" sz="1333" dirty="0">
                <a:solidFill>
                  <a:srgbClr val="262626"/>
                </a:solidFill>
                <a:latin typeface="微软雅黑" pitchFamily="34" charset="-122"/>
                <a:ea typeface="微软雅黑" pitchFamily="34" charset="-122"/>
              </a:rPr>
              <a:t>） 业务场景 摸排情况</a:t>
            </a:r>
            <a:endParaRPr lang="en-US" altLang="zh-CN" sz="1333" dirty="0">
              <a:solidFill>
                <a:srgbClr val="262626"/>
              </a:solidFill>
              <a:latin typeface="微软雅黑" pitchFamily="34" charset="-122"/>
              <a:ea typeface="微软雅黑" pitchFamily="34" charset="-122"/>
            </a:endParaRPr>
          </a:p>
          <a:p>
            <a:pPr marL="0" indent="0">
              <a:lnSpc>
                <a:spcPct val="100000"/>
              </a:lnSpc>
              <a:spcBef>
                <a:spcPts val="0"/>
              </a:spcBef>
              <a:buNone/>
            </a:pPr>
            <a:r>
              <a:rPr lang="en-US" altLang="zh-CN" sz="1333" dirty="0">
                <a:solidFill>
                  <a:srgbClr val="262626"/>
                </a:solidFill>
                <a:latin typeface="微软雅黑" pitchFamily="34" charset="-122"/>
                <a:ea typeface="微软雅黑" pitchFamily="34" charset="-122"/>
              </a:rPr>
              <a:t>2</a:t>
            </a:r>
            <a:r>
              <a:rPr lang="zh-CN" altLang="en-US" sz="1333" dirty="0">
                <a:solidFill>
                  <a:srgbClr val="262626"/>
                </a:solidFill>
                <a:latin typeface="微软雅黑" pitchFamily="34" charset="-122"/>
                <a:ea typeface="微软雅黑" pitchFamily="34" charset="-122"/>
              </a:rPr>
              <a:t>） 免责路径（法律</a:t>
            </a:r>
            <a:r>
              <a:rPr lang="zh-CN" altLang="en-US" sz="1333" dirty="0">
                <a:solidFill>
                  <a:srgbClr val="262626"/>
                </a:solidFill>
                <a:latin typeface="微软雅黑" pitchFamily="34" charset="-122"/>
                <a:ea typeface="微软雅黑" pitchFamily="34" charset="-122"/>
              </a:rPr>
              <a:t>依据</a:t>
            </a:r>
            <a:r>
              <a:rPr lang="zh-CN" altLang="en-US" sz="1333" dirty="0">
                <a:solidFill>
                  <a:srgbClr val="262626"/>
                </a:solidFill>
                <a:latin typeface="微软雅黑" pitchFamily="34" charset="-122"/>
                <a:ea typeface="微软雅黑" pitchFamily="34" charset="-122"/>
              </a:rPr>
              <a:t>）</a:t>
            </a:r>
            <a:r>
              <a:rPr lang="en-US" altLang="zh-CN" sz="1333" dirty="0">
                <a:solidFill>
                  <a:srgbClr val="262626"/>
                </a:solidFill>
                <a:latin typeface="微软雅黑" pitchFamily="34" charset="-122"/>
                <a:ea typeface="微软雅黑" pitchFamily="34" charset="-122"/>
              </a:rPr>
              <a:t>COPPA &amp; Chinese Law</a:t>
            </a:r>
          </a:p>
        </p:txBody>
      </p:sp>
      <p:sp>
        <p:nvSpPr>
          <p:cNvPr id="85" name="PA_TextPlaceholder 41"/>
          <p:cNvSpPr txBox="1"/>
          <p:nvPr>
            <p:custDataLst>
              <p:tags r:id="rId13"/>
            </p:custDataLst>
          </p:nvPr>
        </p:nvSpPr>
        <p:spPr>
          <a:xfrm>
            <a:off x="6249201" y="3275639"/>
            <a:ext cx="3136100" cy="269376"/>
          </a:xfrm>
          <a:prstGeom prst="rect">
            <a:avLst/>
          </a:prstGeom>
        </p:spPr>
        <p:txBody>
          <a:bodyPr lIns="0" tIns="0" rIns="0" bIns="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b="1" dirty="0">
                <a:solidFill>
                  <a:srgbClr val="0A4776"/>
                </a:solidFill>
                <a:latin typeface="微软雅黑" panose="020B0503020204020204" pitchFamily="34" charset="-122"/>
                <a:ea typeface="微软雅黑" panose="020B0503020204020204" pitchFamily="34" charset="-122"/>
              </a:rPr>
              <a:t>Compliance Requirement</a:t>
            </a:r>
            <a:endParaRPr lang="en-US" sz="1600" b="1" dirty="0">
              <a:solidFill>
                <a:srgbClr val="0A4776"/>
              </a:solidFill>
              <a:latin typeface="微软雅黑" panose="020B0503020204020204" pitchFamily="34" charset="-122"/>
              <a:ea typeface="微软雅黑" panose="020B0503020204020204" pitchFamily="34" charset="-122"/>
            </a:endParaRPr>
          </a:p>
        </p:txBody>
      </p:sp>
      <p:sp>
        <p:nvSpPr>
          <p:cNvPr id="86" name="PA_TextPlaceholder 42"/>
          <p:cNvSpPr txBox="1"/>
          <p:nvPr>
            <p:custDataLst>
              <p:tags r:id="rId14"/>
            </p:custDataLst>
          </p:nvPr>
        </p:nvSpPr>
        <p:spPr>
          <a:xfrm>
            <a:off x="6249201" y="4694888"/>
            <a:ext cx="5345899" cy="1656745"/>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zh-CN" altLang="en-US" sz="1333" dirty="0">
                <a:solidFill>
                  <a:srgbClr val="262626"/>
                </a:solidFill>
                <a:latin typeface="微软雅黑" pitchFamily="34" charset="-122"/>
                <a:ea typeface="微软雅黑" pitchFamily="34" charset="-122"/>
              </a:rPr>
              <a:t>产品思维</a:t>
            </a:r>
            <a:r>
              <a:rPr lang="en-US" altLang="zh-CN" sz="1333" dirty="0">
                <a:solidFill>
                  <a:srgbClr val="262626"/>
                </a:solidFill>
                <a:latin typeface="微软雅黑" pitchFamily="34" charset="-122"/>
                <a:ea typeface="微软雅黑" pitchFamily="34" charset="-122"/>
              </a:rPr>
              <a:t>【</a:t>
            </a:r>
            <a:r>
              <a:rPr lang="zh-CN" altLang="en-US" sz="1333" dirty="0">
                <a:solidFill>
                  <a:srgbClr val="262626"/>
                </a:solidFill>
                <a:latin typeface="微软雅黑" pitchFamily="34" charset="-122"/>
                <a:ea typeface="微软雅黑" pitchFamily="34" charset="-122"/>
              </a:rPr>
              <a:t>一刀切</a:t>
            </a:r>
            <a:r>
              <a:rPr lang="en-US" altLang="zh-CN" sz="1333" dirty="0">
                <a:solidFill>
                  <a:srgbClr val="262626"/>
                </a:solidFill>
                <a:latin typeface="微软雅黑" pitchFamily="34" charset="-122"/>
                <a:ea typeface="微软雅黑" pitchFamily="34" charset="-122"/>
              </a:rPr>
              <a:t>】</a:t>
            </a:r>
            <a:r>
              <a:rPr lang="zh-CN" altLang="en-US" sz="1333" dirty="0">
                <a:solidFill>
                  <a:srgbClr val="262626"/>
                </a:solidFill>
                <a:latin typeface="微软雅黑" pitchFamily="34" charset="-122"/>
                <a:ea typeface="微软雅黑" pitchFamily="34" charset="-122"/>
              </a:rPr>
              <a:t>：</a:t>
            </a:r>
            <a:endParaRPr lang="en-US" altLang="zh-CN" sz="1333" dirty="0">
              <a:solidFill>
                <a:srgbClr val="262626"/>
              </a:solidFill>
              <a:latin typeface="微软雅黑" pitchFamily="34" charset="-122"/>
              <a:ea typeface="微软雅黑" pitchFamily="34" charset="-122"/>
            </a:endParaRPr>
          </a:p>
          <a:p>
            <a:pPr marL="0" indent="0">
              <a:lnSpc>
                <a:spcPct val="100000"/>
              </a:lnSpc>
              <a:spcBef>
                <a:spcPts val="0"/>
              </a:spcBef>
              <a:buNone/>
            </a:pPr>
            <a:r>
              <a:rPr lang="en-US" altLang="zh-CN" sz="1333" dirty="0">
                <a:solidFill>
                  <a:srgbClr val="262626"/>
                </a:solidFill>
                <a:latin typeface="微软雅黑" pitchFamily="34" charset="-122"/>
                <a:ea typeface="微软雅黑" pitchFamily="34" charset="-122"/>
              </a:rPr>
              <a:t>1</a:t>
            </a:r>
            <a:r>
              <a:rPr lang="zh-CN" altLang="en-US" sz="1333" dirty="0">
                <a:solidFill>
                  <a:srgbClr val="262626"/>
                </a:solidFill>
                <a:latin typeface="微软雅黑" pitchFamily="34" charset="-122"/>
                <a:ea typeface="微软雅黑" pitchFamily="34" charset="-122"/>
              </a:rPr>
              <a:t>）砍掉</a:t>
            </a:r>
            <a:r>
              <a:rPr lang="en-US" altLang="zh-CN" sz="1333" dirty="0">
                <a:solidFill>
                  <a:srgbClr val="262626"/>
                </a:solidFill>
                <a:latin typeface="微软雅黑" pitchFamily="34" charset="-122"/>
                <a:ea typeface="微软雅黑" pitchFamily="34" charset="-122"/>
              </a:rPr>
              <a:t>13</a:t>
            </a:r>
            <a:r>
              <a:rPr lang="zh-CN" altLang="en-US" sz="1333" dirty="0">
                <a:solidFill>
                  <a:srgbClr val="262626"/>
                </a:solidFill>
                <a:latin typeface="微软雅黑" pitchFamily="34" charset="-122"/>
                <a:ea typeface="微软雅黑" pitchFamily="34" charset="-122"/>
              </a:rPr>
              <a:t>岁以下注册功能（*可能存在隐患 后详述）</a:t>
            </a:r>
            <a:endParaRPr lang="en-US" altLang="zh-CN" sz="1333" dirty="0">
              <a:solidFill>
                <a:srgbClr val="262626"/>
              </a:solidFill>
              <a:latin typeface="微软雅黑" pitchFamily="34" charset="-122"/>
              <a:ea typeface="微软雅黑" pitchFamily="34" charset="-122"/>
            </a:endParaRPr>
          </a:p>
          <a:p>
            <a:pPr marL="0" indent="0">
              <a:lnSpc>
                <a:spcPct val="100000"/>
              </a:lnSpc>
              <a:spcBef>
                <a:spcPts val="0"/>
              </a:spcBef>
              <a:spcAft>
                <a:spcPts val="800"/>
              </a:spcAft>
              <a:buNone/>
            </a:pPr>
            <a:r>
              <a:rPr lang="en-US" altLang="zh-CN" sz="1333" dirty="0">
                <a:solidFill>
                  <a:srgbClr val="262626"/>
                </a:solidFill>
                <a:latin typeface="微软雅黑" pitchFamily="34" charset="-122"/>
                <a:ea typeface="微软雅黑" pitchFamily="34" charset="-122"/>
              </a:rPr>
              <a:t>2</a:t>
            </a:r>
            <a:r>
              <a:rPr lang="zh-CN" altLang="en-US" sz="1333" dirty="0">
                <a:solidFill>
                  <a:srgbClr val="262626"/>
                </a:solidFill>
                <a:latin typeface="微软雅黑" pitchFamily="34" charset="-122"/>
                <a:ea typeface="微软雅黑" pitchFamily="34" charset="-122"/>
              </a:rPr>
              <a:t>）甲方提功能要求，乙方负责实现</a:t>
            </a:r>
            <a:endParaRPr lang="en-US" altLang="zh-CN" sz="1333" dirty="0">
              <a:solidFill>
                <a:srgbClr val="262626"/>
              </a:solidFill>
              <a:latin typeface="微软雅黑" pitchFamily="34" charset="-122"/>
              <a:ea typeface="微软雅黑" pitchFamily="34" charset="-122"/>
            </a:endParaRPr>
          </a:p>
          <a:p>
            <a:pPr marL="0" indent="0">
              <a:lnSpc>
                <a:spcPct val="100000"/>
              </a:lnSpc>
              <a:spcBef>
                <a:spcPts val="0"/>
              </a:spcBef>
              <a:buNone/>
            </a:pPr>
            <a:r>
              <a:rPr lang="zh-CN" altLang="en-US" sz="1333" dirty="0">
                <a:solidFill>
                  <a:srgbClr val="262626"/>
                </a:solidFill>
                <a:latin typeface="微软雅黑" pitchFamily="34" charset="-122"/>
                <a:ea typeface="微软雅黑" pitchFamily="34" charset="-122"/>
              </a:rPr>
              <a:t>服务思维</a:t>
            </a:r>
            <a:r>
              <a:rPr lang="en-US" altLang="zh-CN" sz="1333" dirty="0">
                <a:solidFill>
                  <a:srgbClr val="262626"/>
                </a:solidFill>
                <a:latin typeface="微软雅黑" pitchFamily="34" charset="-122"/>
                <a:ea typeface="微软雅黑" pitchFamily="34" charset="-122"/>
              </a:rPr>
              <a:t>【</a:t>
            </a:r>
            <a:r>
              <a:rPr lang="zh-CN" altLang="en-US" sz="1333" dirty="0">
                <a:solidFill>
                  <a:srgbClr val="262626"/>
                </a:solidFill>
                <a:latin typeface="微软雅黑" pitchFamily="34" charset="-122"/>
                <a:ea typeface="微软雅黑" pitchFamily="34" charset="-122"/>
              </a:rPr>
              <a:t>以客户关注为焦点</a:t>
            </a:r>
            <a:r>
              <a:rPr lang="en-US" altLang="zh-CN" sz="1333" dirty="0">
                <a:solidFill>
                  <a:srgbClr val="262626"/>
                </a:solidFill>
                <a:latin typeface="微软雅黑" pitchFamily="34" charset="-122"/>
                <a:ea typeface="微软雅黑" pitchFamily="34" charset="-122"/>
              </a:rPr>
              <a:t>】</a:t>
            </a:r>
            <a:r>
              <a:rPr lang="zh-CN" altLang="en-US" sz="1333" dirty="0">
                <a:solidFill>
                  <a:srgbClr val="262626"/>
                </a:solidFill>
                <a:latin typeface="微软雅黑" pitchFamily="34" charset="-122"/>
                <a:ea typeface="微软雅黑" pitchFamily="34" charset="-122"/>
              </a:rPr>
              <a:t>：</a:t>
            </a:r>
            <a:endParaRPr lang="en-US" altLang="zh-CN" sz="1333" dirty="0">
              <a:solidFill>
                <a:srgbClr val="262626"/>
              </a:solidFill>
              <a:latin typeface="微软雅黑" pitchFamily="34" charset="-122"/>
              <a:ea typeface="微软雅黑" pitchFamily="34" charset="-122"/>
            </a:endParaRPr>
          </a:p>
          <a:p>
            <a:pPr marL="0" indent="0">
              <a:lnSpc>
                <a:spcPct val="100000"/>
              </a:lnSpc>
              <a:spcBef>
                <a:spcPts val="0"/>
              </a:spcBef>
              <a:buNone/>
            </a:pPr>
            <a:r>
              <a:rPr lang="en-US" altLang="zh-CN" sz="1333" dirty="0">
                <a:solidFill>
                  <a:srgbClr val="262626"/>
                </a:solidFill>
                <a:latin typeface="微软雅黑" pitchFamily="34" charset="-122"/>
                <a:ea typeface="微软雅黑" pitchFamily="34" charset="-122"/>
              </a:rPr>
              <a:t>1</a:t>
            </a:r>
            <a:r>
              <a:rPr lang="zh-CN" altLang="en-US" sz="1333" dirty="0">
                <a:solidFill>
                  <a:srgbClr val="262626"/>
                </a:solidFill>
                <a:latin typeface="微软雅黑" pitchFamily="34" charset="-122"/>
                <a:ea typeface="微软雅黑" pitchFamily="34" charset="-122"/>
              </a:rPr>
              <a:t>）了解客户的功能需求要求 和 合规要求，提供解决方案</a:t>
            </a:r>
            <a:endParaRPr lang="en-US" altLang="zh-CN" sz="1333" dirty="0">
              <a:solidFill>
                <a:srgbClr val="262626"/>
              </a:solidFill>
              <a:latin typeface="微软雅黑" pitchFamily="34" charset="-122"/>
              <a:ea typeface="微软雅黑" pitchFamily="34" charset="-122"/>
            </a:endParaRPr>
          </a:p>
          <a:p>
            <a:pPr marL="0" indent="0">
              <a:lnSpc>
                <a:spcPct val="100000"/>
              </a:lnSpc>
              <a:spcBef>
                <a:spcPts val="0"/>
              </a:spcBef>
              <a:buNone/>
            </a:pPr>
            <a:endParaRPr lang="en-US" altLang="zh-CN" sz="1333" dirty="0">
              <a:solidFill>
                <a:srgbClr val="262626"/>
              </a:solidFill>
              <a:latin typeface="微软雅黑" pitchFamily="34" charset="-122"/>
              <a:ea typeface="微软雅黑" pitchFamily="34" charset="-122"/>
            </a:endParaRPr>
          </a:p>
          <a:p>
            <a:pPr marL="0" indent="0">
              <a:lnSpc>
                <a:spcPct val="100000"/>
              </a:lnSpc>
              <a:spcBef>
                <a:spcPts val="0"/>
              </a:spcBef>
              <a:buNone/>
            </a:pPr>
            <a:r>
              <a:rPr lang="zh-CN" altLang="en-US" sz="1333" dirty="0">
                <a:solidFill>
                  <a:srgbClr val="262626"/>
                </a:solidFill>
                <a:latin typeface="微软雅黑" pitchFamily="34" charset="-122"/>
                <a:ea typeface="微软雅黑" pitchFamily="34" charset="-122"/>
              </a:rPr>
              <a:t>“我是甲方”思维</a:t>
            </a:r>
            <a:r>
              <a:rPr lang="en-US" altLang="zh-CN" sz="1333" dirty="0">
                <a:solidFill>
                  <a:srgbClr val="262626"/>
                </a:solidFill>
                <a:latin typeface="微软雅黑" pitchFamily="34" charset="-122"/>
                <a:ea typeface="微软雅黑" pitchFamily="34" charset="-122"/>
              </a:rPr>
              <a:t>【</a:t>
            </a:r>
            <a:r>
              <a:rPr lang="zh-CN" altLang="en-US" sz="1333" dirty="0">
                <a:solidFill>
                  <a:srgbClr val="262626"/>
                </a:solidFill>
                <a:latin typeface="微软雅黑" pitchFamily="34" charset="-122"/>
                <a:ea typeface="微软雅黑" pitchFamily="34" charset="-122"/>
              </a:rPr>
              <a:t>以客户（业务）为中心</a:t>
            </a:r>
            <a:r>
              <a:rPr lang="en-US" altLang="zh-CN" sz="1333" dirty="0">
                <a:solidFill>
                  <a:srgbClr val="262626"/>
                </a:solidFill>
                <a:latin typeface="微软雅黑" pitchFamily="34" charset="-122"/>
                <a:ea typeface="微软雅黑" pitchFamily="34" charset="-122"/>
              </a:rPr>
              <a:t>】</a:t>
            </a:r>
            <a:r>
              <a:rPr lang="zh-CN" altLang="en-US" sz="1333" dirty="0">
                <a:solidFill>
                  <a:srgbClr val="262626"/>
                </a:solidFill>
                <a:latin typeface="微软雅黑" pitchFamily="34" charset="-122"/>
                <a:ea typeface="微软雅黑" pitchFamily="34" charset="-122"/>
              </a:rPr>
              <a:t>：</a:t>
            </a:r>
            <a:endParaRPr lang="en-US" altLang="zh-CN" sz="1333" dirty="0">
              <a:solidFill>
                <a:srgbClr val="262626"/>
              </a:solidFill>
              <a:latin typeface="微软雅黑" pitchFamily="34" charset="-122"/>
              <a:ea typeface="微软雅黑" pitchFamily="34" charset="-122"/>
            </a:endParaRPr>
          </a:p>
          <a:p>
            <a:pPr marL="0" indent="0">
              <a:lnSpc>
                <a:spcPct val="100000"/>
              </a:lnSpc>
              <a:spcBef>
                <a:spcPts val="0"/>
              </a:spcBef>
              <a:buNone/>
            </a:pPr>
            <a:r>
              <a:rPr lang="en-US" altLang="zh-CN" sz="1333" dirty="0">
                <a:solidFill>
                  <a:srgbClr val="262626"/>
                </a:solidFill>
                <a:latin typeface="微软雅黑" pitchFamily="34" charset="-122"/>
                <a:ea typeface="微软雅黑" pitchFamily="34" charset="-122"/>
              </a:rPr>
              <a:t>1</a:t>
            </a:r>
            <a:r>
              <a:rPr lang="zh-CN" altLang="en-US" sz="1333" dirty="0">
                <a:solidFill>
                  <a:srgbClr val="262626"/>
                </a:solidFill>
                <a:latin typeface="微软雅黑" pitchFamily="34" charset="-122"/>
                <a:ea typeface="微软雅黑" pitchFamily="34" charset="-122"/>
              </a:rPr>
              <a:t>）除了合规免责、降低风险，还要保障业务</a:t>
            </a:r>
            <a:endParaRPr lang="en-US" altLang="zh-CN" sz="1333" dirty="0">
              <a:solidFill>
                <a:srgbClr val="262626"/>
              </a:solidFill>
              <a:latin typeface="微软雅黑" pitchFamily="34" charset="-122"/>
              <a:ea typeface="微软雅黑" pitchFamily="34" charset="-122"/>
            </a:endParaRPr>
          </a:p>
          <a:p>
            <a:pPr marL="0" indent="0">
              <a:lnSpc>
                <a:spcPct val="100000"/>
              </a:lnSpc>
              <a:spcBef>
                <a:spcPts val="0"/>
              </a:spcBef>
              <a:buNone/>
            </a:pPr>
            <a:endParaRPr lang="en-US" altLang="zh-CN" sz="1333" dirty="0">
              <a:solidFill>
                <a:srgbClr val="262626"/>
              </a:solidFill>
              <a:latin typeface="微软雅黑" pitchFamily="34" charset="-122"/>
              <a:ea typeface="微软雅黑" pitchFamily="34" charset="-122"/>
            </a:endParaRPr>
          </a:p>
          <a:p>
            <a:pPr marL="0" indent="0">
              <a:lnSpc>
                <a:spcPct val="100000"/>
              </a:lnSpc>
              <a:spcBef>
                <a:spcPts val="0"/>
              </a:spcBef>
              <a:buNone/>
            </a:pPr>
            <a:endParaRPr lang="en-US" sz="1333" dirty="0">
              <a:solidFill>
                <a:srgbClr val="262626"/>
              </a:solidFill>
              <a:latin typeface="微软雅黑" pitchFamily="34" charset="-122"/>
              <a:ea typeface="微软雅黑" pitchFamily="34" charset="-122"/>
            </a:endParaRPr>
          </a:p>
        </p:txBody>
      </p:sp>
      <p:sp>
        <p:nvSpPr>
          <p:cNvPr id="87" name="PA_TextPlaceholder 4"/>
          <p:cNvSpPr txBox="1"/>
          <p:nvPr>
            <p:custDataLst>
              <p:tags r:id="rId15"/>
            </p:custDataLst>
          </p:nvPr>
        </p:nvSpPr>
        <p:spPr>
          <a:xfrm>
            <a:off x="6249202" y="4447148"/>
            <a:ext cx="2331861" cy="386069"/>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b="1" dirty="0">
                <a:solidFill>
                  <a:srgbClr val="0A4776"/>
                </a:solidFill>
                <a:latin typeface="微软雅黑" panose="020B0503020204020204" pitchFamily="34" charset="-122"/>
                <a:ea typeface="微软雅黑" panose="020B0503020204020204" pitchFamily="34" charset="-122"/>
              </a:rPr>
              <a:t>Solution</a:t>
            </a:r>
            <a:endParaRPr lang="en-US" sz="1600" b="1" dirty="0">
              <a:solidFill>
                <a:srgbClr val="0A4776"/>
              </a:solidFill>
              <a:latin typeface="微软雅黑" panose="020B0503020204020204" pitchFamily="34" charset="-122"/>
              <a:ea typeface="微软雅黑" panose="020B0503020204020204" pitchFamily="34" charset="-122"/>
            </a:endParaRPr>
          </a:p>
        </p:txBody>
      </p:sp>
      <p:sp>
        <p:nvSpPr>
          <p:cNvPr id="94" name="PA_任意多边形 9"/>
          <p:cNvSpPr>
            <a:spLocks noEditPoints="1"/>
          </p:cNvSpPr>
          <p:nvPr>
            <p:custDataLst>
              <p:tags r:id="rId16"/>
            </p:custDataLst>
          </p:nvPr>
        </p:nvSpPr>
        <p:spPr bwMode="auto">
          <a:xfrm>
            <a:off x="5682297" y="4558929"/>
            <a:ext cx="209153" cy="265260"/>
          </a:xfrm>
          <a:custGeom>
            <a:avLst/>
            <a:gdLst>
              <a:gd name="T0" fmla="*/ 227 w 671"/>
              <a:gd name="T1" fmla="*/ 767 h 851"/>
              <a:gd name="T2" fmla="*/ 221 w 671"/>
              <a:gd name="T3" fmla="*/ 776 h 851"/>
              <a:gd name="T4" fmla="*/ 223 w 671"/>
              <a:gd name="T5" fmla="*/ 796 h 851"/>
              <a:gd name="T6" fmla="*/ 231 w 671"/>
              <a:gd name="T7" fmla="*/ 803 h 851"/>
              <a:gd name="T8" fmla="*/ 356 w 671"/>
              <a:gd name="T9" fmla="*/ 803 h 851"/>
              <a:gd name="T10" fmla="*/ 363 w 671"/>
              <a:gd name="T11" fmla="*/ 792 h 851"/>
              <a:gd name="T12" fmla="*/ 363 w 671"/>
              <a:gd name="T13" fmla="*/ 771 h 851"/>
              <a:gd name="T14" fmla="*/ 352 w 671"/>
              <a:gd name="T15" fmla="*/ 765 h 851"/>
              <a:gd name="T16" fmla="*/ 671 w 671"/>
              <a:gd name="T17" fmla="*/ 350 h 851"/>
              <a:gd name="T18" fmla="*/ 671 w 671"/>
              <a:gd name="T19" fmla="*/ 598 h 851"/>
              <a:gd name="T20" fmla="*/ 671 w 671"/>
              <a:gd name="T21" fmla="*/ 358 h 851"/>
              <a:gd name="T22" fmla="*/ 671 w 671"/>
              <a:gd name="T23" fmla="*/ 350 h 851"/>
              <a:gd name="T24" fmla="*/ 350 w 671"/>
              <a:gd name="T25" fmla="*/ 479 h 851"/>
              <a:gd name="T26" fmla="*/ 183 w 671"/>
              <a:gd name="T27" fmla="*/ 358 h 851"/>
              <a:gd name="T28" fmla="*/ 646 w 671"/>
              <a:gd name="T29" fmla="*/ 331 h 851"/>
              <a:gd name="T30" fmla="*/ 296 w 671"/>
              <a:gd name="T31" fmla="*/ 308 h 851"/>
              <a:gd name="T32" fmla="*/ 427 w 671"/>
              <a:gd name="T33" fmla="*/ 162 h 851"/>
              <a:gd name="T34" fmla="*/ 327 w 671"/>
              <a:gd name="T35" fmla="*/ 331 h 851"/>
              <a:gd name="T36" fmla="*/ 527 w 671"/>
              <a:gd name="T37" fmla="*/ 331 h 851"/>
              <a:gd name="T38" fmla="*/ 327 w 671"/>
              <a:gd name="T39" fmla="*/ 365 h 851"/>
              <a:gd name="T40" fmla="*/ 327 w 671"/>
              <a:gd name="T41" fmla="*/ 375 h 851"/>
              <a:gd name="T42" fmla="*/ 327 w 671"/>
              <a:gd name="T43" fmla="*/ 400 h 851"/>
              <a:gd name="T44" fmla="*/ 327 w 671"/>
              <a:gd name="T45" fmla="*/ 411 h 851"/>
              <a:gd name="T46" fmla="*/ 642 w 671"/>
              <a:gd name="T47" fmla="*/ 625 h 851"/>
              <a:gd name="T48" fmla="*/ 632 w 671"/>
              <a:gd name="T49" fmla="*/ 627 h 851"/>
              <a:gd name="T50" fmla="*/ 217 w 671"/>
              <a:gd name="T51" fmla="*/ 627 h 851"/>
              <a:gd name="T52" fmla="*/ 427 w 671"/>
              <a:gd name="T53" fmla="*/ 538 h 851"/>
              <a:gd name="T54" fmla="*/ 642 w 671"/>
              <a:gd name="T55" fmla="*/ 625 h 851"/>
              <a:gd name="T56" fmla="*/ 546 w 671"/>
              <a:gd name="T57" fmla="*/ 0 h 851"/>
              <a:gd name="T58" fmla="*/ 559 w 671"/>
              <a:gd name="T59" fmla="*/ 4 h 851"/>
              <a:gd name="T60" fmla="*/ 573 w 671"/>
              <a:gd name="T61" fmla="*/ 16 h 851"/>
              <a:gd name="T62" fmla="*/ 580 w 671"/>
              <a:gd name="T63" fmla="*/ 35 h 851"/>
              <a:gd name="T64" fmla="*/ 507 w 671"/>
              <a:gd name="T65" fmla="*/ 73 h 851"/>
              <a:gd name="T66" fmla="*/ 507 w 671"/>
              <a:gd name="T67" fmla="*/ 717 h 851"/>
              <a:gd name="T68" fmla="*/ 580 w 671"/>
              <a:gd name="T69" fmla="*/ 817 h 851"/>
              <a:gd name="T70" fmla="*/ 577 w 671"/>
              <a:gd name="T71" fmla="*/ 832 h 851"/>
              <a:gd name="T72" fmla="*/ 565 w 671"/>
              <a:gd name="T73" fmla="*/ 846 h 851"/>
              <a:gd name="T74" fmla="*/ 546 w 671"/>
              <a:gd name="T75" fmla="*/ 851 h 851"/>
              <a:gd name="T76" fmla="*/ 27 w 671"/>
              <a:gd name="T77" fmla="*/ 851 h 851"/>
              <a:gd name="T78" fmla="*/ 10 w 671"/>
              <a:gd name="T79" fmla="*/ 842 h 851"/>
              <a:gd name="T80" fmla="*/ 0 w 671"/>
              <a:gd name="T81" fmla="*/ 824 h 851"/>
              <a:gd name="T82" fmla="*/ 0 w 671"/>
              <a:gd name="T83" fmla="*/ 35 h 851"/>
              <a:gd name="T84" fmla="*/ 6 w 671"/>
              <a:gd name="T85" fmla="*/ 16 h 851"/>
              <a:gd name="T86" fmla="*/ 21 w 671"/>
              <a:gd name="T87" fmla="*/ 4 h 851"/>
              <a:gd name="T88" fmla="*/ 33 w 671"/>
              <a:gd name="T89"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71" h="851">
                <a:moveTo>
                  <a:pt x="231" y="765"/>
                </a:moveTo>
                <a:lnTo>
                  <a:pt x="231" y="765"/>
                </a:lnTo>
                <a:lnTo>
                  <a:pt x="227" y="767"/>
                </a:lnTo>
                <a:lnTo>
                  <a:pt x="225" y="769"/>
                </a:lnTo>
                <a:lnTo>
                  <a:pt x="223" y="771"/>
                </a:lnTo>
                <a:lnTo>
                  <a:pt x="221" y="776"/>
                </a:lnTo>
                <a:lnTo>
                  <a:pt x="221" y="792"/>
                </a:lnTo>
                <a:lnTo>
                  <a:pt x="221" y="792"/>
                </a:lnTo>
                <a:lnTo>
                  <a:pt x="223" y="796"/>
                </a:lnTo>
                <a:lnTo>
                  <a:pt x="225" y="801"/>
                </a:lnTo>
                <a:lnTo>
                  <a:pt x="227" y="803"/>
                </a:lnTo>
                <a:lnTo>
                  <a:pt x="231" y="803"/>
                </a:lnTo>
                <a:lnTo>
                  <a:pt x="352" y="803"/>
                </a:lnTo>
                <a:lnTo>
                  <a:pt x="352" y="803"/>
                </a:lnTo>
                <a:lnTo>
                  <a:pt x="356" y="803"/>
                </a:lnTo>
                <a:lnTo>
                  <a:pt x="361" y="801"/>
                </a:lnTo>
                <a:lnTo>
                  <a:pt x="363" y="796"/>
                </a:lnTo>
                <a:lnTo>
                  <a:pt x="363" y="792"/>
                </a:lnTo>
                <a:lnTo>
                  <a:pt x="363" y="776"/>
                </a:lnTo>
                <a:lnTo>
                  <a:pt x="363" y="776"/>
                </a:lnTo>
                <a:lnTo>
                  <a:pt x="363" y="771"/>
                </a:lnTo>
                <a:lnTo>
                  <a:pt x="361" y="769"/>
                </a:lnTo>
                <a:lnTo>
                  <a:pt x="356" y="767"/>
                </a:lnTo>
                <a:lnTo>
                  <a:pt x="352" y="765"/>
                </a:lnTo>
                <a:lnTo>
                  <a:pt x="231" y="765"/>
                </a:lnTo>
                <a:lnTo>
                  <a:pt x="231" y="765"/>
                </a:lnTo>
                <a:close/>
                <a:moveTo>
                  <a:pt x="671" y="350"/>
                </a:moveTo>
                <a:lnTo>
                  <a:pt x="507" y="477"/>
                </a:lnTo>
                <a:lnTo>
                  <a:pt x="671" y="598"/>
                </a:lnTo>
                <a:lnTo>
                  <a:pt x="671" y="598"/>
                </a:lnTo>
                <a:lnTo>
                  <a:pt x="671" y="586"/>
                </a:lnTo>
                <a:lnTo>
                  <a:pt x="671" y="358"/>
                </a:lnTo>
                <a:lnTo>
                  <a:pt x="671" y="358"/>
                </a:lnTo>
                <a:lnTo>
                  <a:pt x="671" y="350"/>
                </a:lnTo>
                <a:lnTo>
                  <a:pt x="671" y="350"/>
                </a:lnTo>
                <a:lnTo>
                  <a:pt x="671" y="350"/>
                </a:lnTo>
                <a:close/>
                <a:moveTo>
                  <a:pt x="183" y="358"/>
                </a:moveTo>
                <a:lnTo>
                  <a:pt x="185" y="600"/>
                </a:lnTo>
                <a:lnTo>
                  <a:pt x="350" y="479"/>
                </a:lnTo>
                <a:lnTo>
                  <a:pt x="183" y="354"/>
                </a:lnTo>
                <a:lnTo>
                  <a:pt x="183" y="354"/>
                </a:lnTo>
                <a:lnTo>
                  <a:pt x="183" y="358"/>
                </a:lnTo>
                <a:lnTo>
                  <a:pt x="183" y="358"/>
                </a:lnTo>
                <a:lnTo>
                  <a:pt x="183" y="358"/>
                </a:lnTo>
                <a:close/>
                <a:moveTo>
                  <a:pt x="646" y="331"/>
                </a:moveTo>
                <a:lnTo>
                  <a:pt x="559" y="396"/>
                </a:lnTo>
                <a:lnTo>
                  <a:pt x="559" y="308"/>
                </a:lnTo>
                <a:lnTo>
                  <a:pt x="296" y="308"/>
                </a:lnTo>
                <a:lnTo>
                  <a:pt x="296" y="396"/>
                </a:lnTo>
                <a:lnTo>
                  <a:pt x="204" y="329"/>
                </a:lnTo>
                <a:lnTo>
                  <a:pt x="427" y="162"/>
                </a:lnTo>
                <a:lnTo>
                  <a:pt x="646" y="331"/>
                </a:lnTo>
                <a:lnTo>
                  <a:pt x="646" y="331"/>
                </a:lnTo>
                <a:close/>
                <a:moveTo>
                  <a:pt x="327" y="331"/>
                </a:moveTo>
                <a:lnTo>
                  <a:pt x="327" y="342"/>
                </a:lnTo>
                <a:lnTo>
                  <a:pt x="527" y="342"/>
                </a:lnTo>
                <a:lnTo>
                  <a:pt x="527" y="331"/>
                </a:lnTo>
                <a:lnTo>
                  <a:pt x="327" y="331"/>
                </a:lnTo>
                <a:lnTo>
                  <a:pt x="327" y="331"/>
                </a:lnTo>
                <a:close/>
                <a:moveTo>
                  <a:pt x="327" y="365"/>
                </a:moveTo>
                <a:lnTo>
                  <a:pt x="527" y="365"/>
                </a:lnTo>
                <a:lnTo>
                  <a:pt x="527" y="375"/>
                </a:lnTo>
                <a:lnTo>
                  <a:pt x="327" y="375"/>
                </a:lnTo>
                <a:lnTo>
                  <a:pt x="327" y="365"/>
                </a:lnTo>
                <a:lnTo>
                  <a:pt x="327" y="365"/>
                </a:lnTo>
                <a:close/>
                <a:moveTo>
                  <a:pt x="327" y="400"/>
                </a:moveTo>
                <a:lnTo>
                  <a:pt x="527" y="400"/>
                </a:lnTo>
                <a:lnTo>
                  <a:pt x="527" y="411"/>
                </a:lnTo>
                <a:lnTo>
                  <a:pt x="327" y="411"/>
                </a:lnTo>
                <a:lnTo>
                  <a:pt x="327" y="400"/>
                </a:lnTo>
                <a:lnTo>
                  <a:pt x="327" y="400"/>
                </a:lnTo>
                <a:close/>
                <a:moveTo>
                  <a:pt x="642" y="625"/>
                </a:moveTo>
                <a:lnTo>
                  <a:pt x="642" y="625"/>
                </a:lnTo>
                <a:lnTo>
                  <a:pt x="642" y="625"/>
                </a:lnTo>
                <a:lnTo>
                  <a:pt x="632" y="627"/>
                </a:lnTo>
                <a:lnTo>
                  <a:pt x="225" y="627"/>
                </a:lnTo>
                <a:lnTo>
                  <a:pt x="225" y="627"/>
                </a:lnTo>
                <a:lnTo>
                  <a:pt x="217" y="627"/>
                </a:lnTo>
                <a:lnTo>
                  <a:pt x="383" y="504"/>
                </a:lnTo>
                <a:lnTo>
                  <a:pt x="417" y="529"/>
                </a:lnTo>
                <a:lnTo>
                  <a:pt x="427" y="538"/>
                </a:lnTo>
                <a:lnTo>
                  <a:pt x="440" y="529"/>
                </a:lnTo>
                <a:lnTo>
                  <a:pt x="473" y="502"/>
                </a:lnTo>
                <a:lnTo>
                  <a:pt x="642" y="625"/>
                </a:lnTo>
                <a:lnTo>
                  <a:pt x="642" y="625"/>
                </a:lnTo>
                <a:close/>
                <a:moveTo>
                  <a:pt x="33" y="0"/>
                </a:moveTo>
                <a:lnTo>
                  <a:pt x="546" y="0"/>
                </a:lnTo>
                <a:lnTo>
                  <a:pt x="546" y="0"/>
                </a:lnTo>
                <a:lnTo>
                  <a:pt x="552" y="2"/>
                </a:lnTo>
                <a:lnTo>
                  <a:pt x="559" y="4"/>
                </a:lnTo>
                <a:lnTo>
                  <a:pt x="565" y="6"/>
                </a:lnTo>
                <a:lnTo>
                  <a:pt x="569" y="10"/>
                </a:lnTo>
                <a:lnTo>
                  <a:pt x="573" y="16"/>
                </a:lnTo>
                <a:lnTo>
                  <a:pt x="577" y="21"/>
                </a:lnTo>
                <a:lnTo>
                  <a:pt x="580" y="27"/>
                </a:lnTo>
                <a:lnTo>
                  <a:pt x="580" y="35"/>
                </a:lnTo>
                <a:lnTo>
                  <a:pt x="580" y="217"/>
                </a:lnTo>
                <a:lnTo>
                  <a:pt x="507" y="160"/>
                </a:lnTo>
                <a:lnTo>
                  <a:pt x="507" y="73"/>
                </a:lnTo>
                <a:lnTo>
                  <a:pt x="77" y="73"/>
                </a:lnTo>
                <a:lnTo>
                  <a:pt x="77" y="717"/>
                </a:lnTo>
                <a:lnTo>
                  <a:pt x="507" y="717"/>
                </a:lnTo>
                <a:lnTo>
                  <a:pt x="507" y="678"/>
                </a:lnTo>
                <a:lnTo>
                  <a:pt x="580" y="678"/>
                </a:lnTo>
                <a:lnTo>
                  <a:pt x="580" y="817"/>
                </a:lnTo>
                <a:lnTo>
                  <a:pt x="580" y="817"/>
                </a:lnTo>
                <a:lnTo>
                  <a:pt x="580" y="824"/>
                </a:lnTo>
                <a:lnTo>
                  <a:pt x="577" y="832"/>
                </a:lnTo>
                <a:lnTo>
                  <a:pt x="573" y="836"/>
                </a:lnTo>
                <a:lnTo>
                  <a:pt x="569" y="842"/>
                </a:lnTo>
                <a:lnTo>
                  <a:pt x="565" y="846"/>
                </a:lnTo>
                <a:lnTo>
                  <a:pt x="559" y="849"/>
                </a:lnTo>
                <a:lnTo>
                  <a:pt x="552" y="851"/>
                </a:lnTo>
                <a:lnTo>
                  <a:pt x="546" y="851"/>
                </a:lnTo>
                <a:lnTo>
                  <a:pt x="33" y="851"/>
                </a:lnTo>
                <a:lnTo>
                  <a:pt x="33" y="851"/>
                </a:lnTo>
                <a:lnTo>
                  <a:pt x="27" y="851"/>
                </a:lnTo>
                <a:lnTo>
                  <a:pt x="21" y="849"/>
                </a:lnTo>
                <a:lnTo>
                  <a:pt x="14" y="846"/>
                </a:lnTo>
                <a:lnTo>
                  <a:pt x="10" y="842"/>
                </a:lnTo>
                <a:lnTo>
                  <a:pt x="6" y="836"/>
                </a:lnTo>
                <a:lnTo>
                  <a:pt x="2" y="832"/>
                </a:lnTo>
                <a:lnTo>
                  <a:pt x="0" y="824"/>
                </a:lnTo>
                <a:lnTo>
                  <a:pt x="0" y="817"/>
                </a:lnTo>
                <a:lnTo>
                  <a:pt x="0" y="35"/>
                </a:lnTo>
                <a:lnTo>
                  <a:pt x="0" y="35"/>
                </a:lnTo>
                <a:lnTo>
                  <a:pt x="0" y="27"/>
                </a:lnTo>
                <a:lnTo>
                  <a:pt x="2" y="21"/>
                </a:lnTo>
                <a:lnTo>
                  <a:pt x="6" y="16"/>
                </a:lnTo>
                <a:lnTo>
                  <a:pt x="10" y="10"/>
                </a:lnTo>
                <a:lnTo>
                  <a:pt x="14" y="6"/>
                </a:lnTo>
                <a:lnTo>
                  <a:pt x="21" y="4"/>
                </a:lnTo>
                <a:lnTo>
                  <a:pt x="27" y="2"/>
                </a:lnTo>
                <a:lnTo>
                  <a:pt x="33" y="0"/>
                </a:lnTo>
                <a:lnTo>
                  <a:pt x="33" y="0"/>
                </a:lnTo>
                <a:close/>
              </a:path>
            </a:pathLst>
          </a:custGeom>
          <a:solidFill>
            <a:srgbClr val="0A4776"/>
          </a:solidFill>
          <a:ln>
            <a:noFill/>
          </a:ln>
        </p:spPr>
        <p:txBody>
          <a:bodyPr vert="horz" wrap="square" lIns="121920" tIns="60960" rIns="121920" bIns="60960" numCol="1" anchor="t" anchorCtr="0" compatLnSpc="1"/>
          <a:lstStyle/>
          <a:p>
            <a:endParaRPr lang="zh-CN" altLang="en-US" sz="2400"/>
          </a:p>
        </p:txBody>
      </p:sp>
      <p:sp>
        <p:nvSpPr>
          <p:cNvPr id="97" name="PA_任意多边形 12"/>
          <p:cNvSpPr>
            <a:spLocks noEditPoints="1"/>
          </p:cNvSpPr>
          <p:nvPr>
            <p:custDataLst>
              <p:tags r:id="rId17"/>
            </p:custDataLst>
          </p:nvPr>
        </p:nvSpPr>
        <p:spPr bwMode="auto">
          <a:xfrm>
            <a:off x="5682141" y="3435230"/>
            <a:ext cx="209465" cy="259649"/>
          </a:xfrm>
          <a:custGeom>
            <a:avLst/>
            <a:gdLst>
              <a:gd name="T0" fmla="*/ 463 w 672"/>
              <a:gd name="T1" fmla="*/ 753 h 833"/>
              <a:gd name="T2" fmla="*/ 269 w 672"/>
              <a:gd name="T3" fmla="*/ 7 h 833"/>
              <a:gd name="T4" fmla="*/ 123 w 672"/>
              <a:gd name="T5" fmla="*/ 78 h 833"/>
              <a:gd name="T6" fmla="*/ 42 w 672"/>
              <a:gd name="T7" fmla="*/ 176 h 833"/>
              <a:gd name="T8" fmla="*/ 0 w 672"/>
              <a:gd name="T9" fmla="*/ 336 h 833"/>
              <a:gd name="T10" fmla="*/ 27 w 672"/>
              <a:gd name="T11" fmla="*/ 468 h 833"/>
              <a:gd name="T12" fmla="*/ 100 w 672"/>
              <a:gd name="T13" fmla="*/ 574 h 833"/>
              <a:gd name="T14" fmla="*/ 227 w 672"/>
              <a:gd name="T15" fmla="*/ 653 h 833"/>
              <a:gd name="T16" fmla="*/ 254 w 672"/>
              <a:gd name="T17" fmla="*/ 732 h 833"/>
              <a:gd name="T18" fmla="*/ 254 w 672"/>
              <a:gd name="T19" fmla="*/ 833 h 833"/>
              <a:gd name="T20" fmla="*/ 363 w 672"/>
              <a:gd name="T21" fmla="*/ 732 h 833"/>
              <a:gd name="T22" fmla="*/ 451 w 672"/>
              <a:gd name="T23" fmla="*/ 651 h 833"/>
              <a:gd name="T24" fmla="*/ 574 w 672"/>
              <a:gd name="T25" fmla="*/ 574 h 833"/>
              <a:gd name="T26" fmla="*/ 647 w 672"/>
              <a:gd name="T27" fmla="*/ 468 h 833"/>
              <a:gd name="T28" fmla="*/ 672 w 672"/>
              <a:gd name="T29" fmla="*/ 336 h 833"/>
              <a:gd name="T30" fmla="*/ 632 w 672"/>
              <a:gd name="T31" fmla="*/ 176 h 833"/>
              <a:gd name="T32" fmla="*/ 551 w 672"/>
              <a:gd name="T33" fmla="*/ 78 h 833"/>
              <a:gd name="T34" fmla="*/ 405 w 672"/>
              <a:gd name="T35" fmla="*/ 7 h 833"/>
              <a:gd name="T36" fmla="*/ 595 w 672"/>
              <a:gd name="T37" fmla="*/ 365 h 833"/>
              <a:gd name="T38" fmla="*/ 534 w 672"/>
              <a:gd name="T39" fmla="*/ 418 h 833"/>
              <a:gd name="T40" fmla="*/ 595 w 672"/>
              <a:gd name="T41" fmla="*/ 365 h 833"/>
              <a:gd name="T42" fmla="*/ 448 w 672"/>
              <a:gd name="T43" fmla="*/ 447 h 833"/>
              <a:gd name="T44" fmla="*/ 459 w 672"/>
              <a:gd name="T45" fmla="*/ 365 h 833"/>
              <a:gd name="T46" fmla="*/ 265 w 672"/>
              <a:gd name="T47" fmla="*/ 455 h 833"/>
              <a:gd name="T48" fmla="*/ 309 w 672"/>
              <a:gd name="T49" fmla="*/ 365 h 833"/>
              <a:gd name="T50" fmla="*/ 152 w 672"/>
              <a:gd name="T51" fmla="*/ 424 h 833"/>
              <a:gd name="T52" fmla="*/ 102 w 672"/>
              <a:gd name="T53" fmla="*/ 392 h 833"/>
              <a:gd name="T54" fmla="*/ 79 w 672"/>
              <a:gd name="T55" fmla="*/ 305 h 833"/>
              <a:gd name="T56" fmla="*/ 140 w 672"/>
              <a:gd name="T57" fmla="*/ 255 h 833"/>
              <a:gd name="T58" fmla="*/ 146 w 672"/>
              <a:gd name="T59" fmla="*/ 305 h 833"/>
              <a:gd name="T60" fmla="*/ 219 w 672"/>
              <a:gd name="T61" fmla="*/ 263 h 833"/>
              <a:gd name="T62" fmla="*/ 309 w 672"/>
              <a:gd name="T63" fmla="*/ 305 h 833"/>
              <a:gd name="T64" fmla="*/ 369 w 672"/>
              <a:gd name="T65" fmla="*/ 213 h 833"/>
              <a:gd name="T66" fmla="*/ 459 w 672"/>
              <a:gd name="T67" fmla="*/ 305 h 833"/>
              <a:gd name="T68" fmla="*/ 526 w 672"/>
              <a:gd name="T69" fmla="*/ 278 h 833"/>
              <a:gd name="T70" fmla="*/ 553 w 672"/>
              <a:gd name="T71" fmla="*/ 267 h 833"/>
              <a:gd name="T72" fmla="*/ 528 w 672"/>
              <a:gd name="T73" fmla="*/ 305 h 833"/>
              <a:gd name="T74" fmla="*/ 407 w 672"/>
              <a:gd name="T75" fmla="*/ 119 h 833"/>
              <a:gd name="T76" fmla="*/ 398 w 672"/>
              <a:gd name="T77" fmla="*/ 148 h 833"/>
              <a:gd name="T78" fmla="*/ 369 w 672"/>
              <a:gd name="T79" fmla="*/ 528 h 833"/>
              <a:gd name="T80" fmla="*/ 417 w 672"/>
              <a:gd name="T81" fmla="*/ 534 h 833"/>
              <a:gd name="T82" fmla="*/ 369 w 672"/>
              <a:gd name="T83" fmla="*/ 528 h 833"/>
              <a:gd name="T84" fmla="*/ 282 w 672"/>
              <a:gd name="T85" fmla="*/ 572 h 833"/>
              <a:gd name="T86" fmla="*/ 250 w 672"/>
              <a:gd name="T87" fmla="*/ 522 h 833"/>
              <a:gd name="T88" fmla="*/ 309 w 672"/>
              <a:gd name="T89" fmla="*/ 144 h 833"/>
              <a:gd name="T90" fmla="*/ 257 w 672"/>
              <a:gd name="T91" fmla="*/ 138 h 833"/>
              <a:gd name="T92" fmla="*/ 309 w 672"/>
              <a:gd name="T93" fmla="*/ 78 h 833"/>
              <a:gd name="T94" fmla="*/ 544 w 672"/>
              <a:gd name="T95" fmla="*/ 503 h 833"/>
              <a:gd name="T96" fmla="*/ 480 w 672"/>
              <a:gd name="T97" fmla="*/ 561 h 833"/>
              <a:gd name="T98" fmla="*/ 563 w 672"/>
              <a:gd name="T99" fmla="*/ 480 h 833"/>
              <a:gd name="T100" fmla="*/ 194 w 672"/>
              <a:gd name="T101" fmla="*/ 561 h 833"/>
              <a:gd name="T102" fmla="*/ 129 w 672"/>
              <a:gd name="T103" fmla="*/ 503 h 833"/>
              <a:gd name="T104" fmla="*/ 169 w 672"/>
              <a:gd name="T105" fmla="*/ 503 h 833"/>
              <a:gd name="T106" fmla="*/ 148 w 672"/>
              <a:gd name="T107" fmla="*/ 146 h 833"/>
              <a:gd name="T108" fmla="*/ 169 w 672"/>
              <a:gd name="T109" fmla="*/ 169 h 833"/>
              <a:gd name="T110" fmla="*/ 505 w 672"/>
              <a:gd name="T111" fmla="*/ 169 h 833"/>
              <a:gd name="T112" fmla="*/ 505 w 672"/>
              <a:gd name="T113" fmla="*/ 128 h 833"/>
              <a:gd name="T114" fmla="*/ 563 w 672"/>
              <a:gd name="T115" fmla="*/ 192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72" h="833">
                <a:moveTo>
                  <a:pt x="463" y="753"/>
                </a:moveTo>
                <a:lnTo>
                  <a:pt x="630" y="753"/>
                </a:lnTo>
                <a:lnTo>
                  <a:pt x="630" y="812"/>
                </a:lnTo>
                <a:lnTo>
                  <a:pt x="463" y="812"/>
                </a:lnTo>
                <a:lnTo>
                  <a:pt x="463" y="753"/>
                </a:lnTo>
                <a:lnTo>
                  <a:pt x="463" y="753"/>
                </a:lnTo>
                <a:close/>
                <a:moveTo>
                  <a:pt x="336" y="0"/>
                </a:moveTo>
                <a:lnTo>
                  <a:pt x="336" y="0"/>
                </a:lnTo>
                <a:lnTo>
                  <a:pt x="302" y="2"/>
                </a:lnTo>
                <a:lnTo>
                  <a:pt x="269" y="7"/>
                </a:lnTo>
                <a:lnTo>
                  <a:pt x="238" y="15"/>
                </a:lnTo>
                <a:lnTo>
                  <a:pt x="207" y="27"/>
                </a:lnTo>
                <a:lnTo>
                  <a:pt x="177" y="40"/>
                </a:lnTo>
                <a:lnTo>
                  <a:pt x="148" y="59"/>
                </a:lnTo>
                <a:lnTo>
                  <a:pt x="123" y="78"/>
                </a:lnTo>
                <a:lnTo>
                  <a:pt x="100" y="98"/>
                </a:lnTo>
                <a:lnTo>
                  <a:pt x="100" y="98"/>
                </a:lnTo>
                <a:lnTo>
                  <a:pt x="77" y="123"/>
                </a:lnTo>
                <a:lnTo>
                  <a:pt x="58" y="148"/>
                </a:lnTo>
                <a:lnTo>
                  <a:pt x="42" y="176"/>
                </a:lnTo>
                <a:lnTo>
                  <a:pt x="27" y="205"/>
                </a:lnTo>
                <a:lnTo>
                  <a:pt x="17" y="236"/>
                </a:lnTo>
                <a:lnTo>
                  <a:pt x="8" y="269"/>
                </a:lnTo>
                <a:lnTo>
                  <a:pt x="2" y="303"/>
                </a:lnTo>
                <a:lnTo>
                  <a:pt x="0" y="336"/>
                </a:lnTo>
                <a:lnTo>
                  <a:pt x="0" y="336"/>
                </a:lnTo>
                <a:lnTo>
                  <a:pt x="2" y="372"/>
                </a:lnTo>
                <a:lnTo>
                  <a:pt x="8" y="403"/>
                </a:lnTo>
                <a:lnTo>
                  <a:pt x="17" y="436"/>
                </a:lnTo>
                <a:lnTo>
                  <a:pt x="27" y="468"/>
                </a:lnTo>
                <a:lnTo>
                  <a:pt x="42" y="497"/>
                </a:lnTo>
                <a:lnTo>
                  <a:pt x="58" y="524"/>
                </a:lnTo>
                <a:lnTo>
                  <a:pt x="77" y="549"/>
                </a:lnTo>
                <a:lnTo>
                  <a:pt x="100" y="574"/>
                </a:lnTo>
                <a:lnTo>
                  <a:pt x="100" y="574"/>
                </a:lnTo>
                <a:lnTo>
                  <a:pt x="121" y="595"/>
                </a:lnTo>
                <a:lnTo>
                  <a:pt x="146" y="612"/>
                </a:lnTo>
                <a:lnTo>
                  <a:pt x="171" y="628"/>
                </a:lnTo>
                <a:lnTo>
                  <a:pt x="198" y="643"/>
                </a:lnTo>
                <a:lnTo>
                  <a:pt x="227" y="653"/>
                </a:lnTo>
                <a:lnTo>
                  <a:pt x="257" y="662"/>
                </a:lnTo>
                <a:lnTo>
                  <a:pt x="286" y="668"/>
                </a:lnTo>
                <a:lnTo>
                  <a:pt x="319" y="672"/>
                </a:lnTo>
                <a:lnTo>
                  <a:pt x="319" y="732"/>
                </a:lnTo>
                <a:lnTo>
                  <a:pt x="254" y="732"/>
                </a:lnTo>
                <a:lnTo>
                  <a:pt x="254" y="753"/>
                </a:lnTo>
                <a:lnTo>
                  <a:pt x="40" y="753"/>
                </a:lnTo>
                <a:lnTo>
                  <a:pt x="40" y="812"/>
                </a:lnTo>
                <a:lnTo>
                  <a:pt x="254" y="812"/>
                </a:lnTo>
                <a:lnTo>
                  <a:pt x="254" y="833"/>
                </a:lnTo>
                <a:lnTo>
                  <a:pt x="428" y="833"/>
                </a:lnTo>
                <a:lnTo>
                  <a:pt x="428" y="812"/>
                </a:lnTo>
                <a:lnTo>
                  <a:pt x="428" y="753"/>
                </a:lnTo>
                <a:lnTo>
                  <a:pt x="428" y="732"/>
                </a:lnTo>
                <a:lnTo>
                  <a:pt x="363" y="732"/>
                </a:lnTo>
                <a:lnTo>
                  <a:pt x="363" y="672"/>
                </a:lnTo>
                <a:lnTo>
                  <a:pt x="363" y="672"/>
                </a:lnTo>
                <a:lnTo>
                  <a:pt x="392" y="668"/>
                </a:lnTo>
                <a:lnTo>
                  <a:pt x="421" y="662"/>
                </a:lnTo>
                <a:lnTo>
                  <a:pt x="451" y="651"/>
                </a:lnTo>
                <a:lnTo>
                  <a:pt x="478" y="641"/>
                </a:lnTo>
                <a:lnTo>
                  <a:pt x="505" y="626"/>
                </a:lnTo>
                <a:lnTo>
                  <a:pt x="530" y="612"/>
                </a:lnTo>
                <a:lnTo>
                  <a:pt x="553" y="593"/>
                </a:lnTo>
                <a:lnTo>
                  <a:pt x="574" y="574"/>
                </a:lnTo>
                <a:lnTo>
                  <a:pt x="574" y="574"/>
                </a:lnTo>
                <a:lnTo>
                  <a:pt x="597" y="549"/>
                </a:lnTo>
                <a:lnTo>
                  <a:pt x="615" y="524"/>
                </a:lnTo>
                <a:lnTo>
                  <a:pt x="632" y="497"/>
                </a:lnTo>
                <a:lnTo>
                  <a:pt x="647" y="468"/>
                </a:lnTo>
                <a:lnTo>
                  <a:pt x="657" y="436"/>
                </a:lnTo>
                <a:lnTo>
                  <a:pt x="665" y="403"/>
                </a:lnTo>
                <a:lnTo>
                  <a:pt x="672" y="372"/>
                </a:lnTo>
                <a:lnTo>
                  <a:pt x="672" y="336"/>
                </a:lnTo>
                <a:lnTo>
                  <a:pt x="672" y="336"/>
                </a:lnTo>
                <a:lnTo>
                  <a:pt x="672" y="303"/>
                </a:lnTo>
                <a:lnTo>
                  <a:pt x="665" y="269"/>
                </a:lnTo>
                <a:lnTo>
                  <a:pt x="657" y="236"/>
                </a:lnTo>
                <a:lnTo>
                  <a:pt x="647" y="205"/>
                </a:lnTo>
                <a:lnTo>
                  <a:pt x="632" y="176"/>
                </a:lnTo>
                <a:lnTo>
                  <a:pt x="615" y="148"/>
                </a:lnTo>
                <a:lnTo>
                  <a:pt x="597" y="123"/>
                </a:lnTo>
                <a:lnTo>
                  <a:pt x="574" y="98"/>
                </a:lnTo>
                <a:lnTo>
                  <a:pt x="574" y="98"/>
                </a:lnTo>
                <a:lnTo>
                  <a:pt x="551" y="78"/>
                </a:lnTo>
                <a:lnTo>
                  <a:pt x="524" y="59"/>
                </a:lnTo>
                <a:lnTo>
                  <a:pt x="496" y="40"/>
                </a:lnTo>
                <a:lnTo>
                  <a:pt x="467" y="27"/>
                </a:lnTo>
                <a:lnTo>
                  <a:pt x="436" y="15"/>
                </a:lnTo>
                <a:lnTo>
                  <a:pt x="405" y="7"/>
                </a:lnTo>
                <a:lnTo>
                  <a:pt x="371" y="2"/>
                </a:lnTo>
                <a:lnTo>
                  <a:pt x="336" y="0"/>
                </a:lnTo>
                <a:lnTo>
                  <a:pt x="336" y="0"/>
                </a:lnTo>
                <a:close/>
                <a:moveTo>
                  <a:pt x="595" y="365"/>
                </a:moveTo>
                <a:lnTo>
                  <a:pt x="595" y="365"/>
                </a:lnTo>
                <a:lnTo>
                  <a:pt x="584" y="380"/>
                </a:lnTo>
                <a:lnTo>
                  <a:pt x="572" y="392"/>
                </a:lnTo>
                <a:lnTo>
                  <a:pt x="555" y="405"/>
                </a:lnTo>
                <a:lnTo>
                  <a:pt x="534" y="418"/>
                </a:lnTo>
                <a:lnTo>
                  <a:pt x="534" y="418"/>
                </a:lnTo>
                <a:lnTo>
                  <a:pt x="522" y="424"/>
                </a:lnTo>
                <a:lnTo>
                  <a:pt x="522" y="424"/>
                </a:lnTo>
                <a:lnTo>
                  <a:pt x="526" y="395"/>
                </a:lnTo>
                <a:lnTo>
                  <a:pt x="528" y="365"/>
                </a:lnTo>
                <a:lnTo>
                  <a:pt x="595" y="365"/>
                </a:lnTo>
                <a:lnTo>
                  <a:pt x="595" y="365"/>
                </a:lnTo>
                <a:close/>
                <a:moveTo>
                  <a:pt x="459" y="365"/>
                </a:moveTo>
                <a:lnTo>
                  <a:pt x="459" y="365"/>
                </a:lnTo>
                <a:lnTo>
                  <a:pt x="455" y="409"/>
                </a:lnTo>
                <a:lnTo>
                  <a:pt x="448" y="447"/>
                </a:lnTo>
                <a:lnTo>
                  <a:pt x="448" y="447"/>
                </a:lnTo>
                <a:lnTo>
                  <a:pt x="411" y="455"/>
                </a:lnTo>
                <a:lnTo>
                  <a:pt x="369" y="459"/>
                </a:lnTo>
                <a:lnTo>
                  <a:pt x="369" y="365"/>
                </a:lnTo>
                <a:lnTo>
                  <a:pt x="459" y="365"/>
                </a:lnTo>
                <a:lnTo>
                  <a:pt x="459" y="365"/>
                </a:lnTo>
                <a:close/>
                <a:moveTo>
                  <a:pt x="309" y="365"/>
                </a:moveTo>
                <a:lnTo>
                  <a:pt x="309" y="459"/>
                </a:lnTo>
                <a:lnTo>
                  <a:pt x="309" y="459"/>
                </a:lnTo>
                <a:lnTo>
                  <a:pt x="265" y="455"/>
                </a:lnTo>
                <a:lnTo>
                  <a:pt x="225" y="447"/>
                </a:lnTo>
                <a:lnTo>
                  <a:pt x="225" y="447"/>
                </a:lnTo>
                <a:lnTo>
                  <a:pt x="219" y="409"/>
                </a:lnTo>
                <a:lnTo>
                  <a:pt x="215" y="365"/>
                </a:lnTo>
                <a:lnTo>
                  <a:pt x="309" y="365"/>
                </a:lnTo>
                <a:lnTo>
                  <a:pt x="309" y="365"/>
                </a:lnTo>
                <a:close/>
                <a:moveTo>
                  <a:pt x="146" y="365"/>
                </a:moveTo>
                <a:lnTo>
                  <a:pt x="146" y="365"/>
                </a:lnTo>
                <a:lnTo>
                  <a:pt x="148" y="395"/>
                </a:lnTo>
                <a:lnTo>
                  <a:pt x="152" y="424"/>
                </a:lnTo>
                <a:lnTo>
                  <a:pt x="152" y="424"/>
                </a:lnTo>
                <a:lnTo>
                  <a:pt x="140" y="418"/>
                </a:lnTo>
                <a:lnTo>
                  <a:pt x="140" y="418"/>
                </a:lnTo>
                <a:lnTo>
                  <a:pt x="119" y="405"/>
                </a:lnTo>
                <a:lnTo>
                  <a:pt x="102" y="392"/>
                </a:lnTo>
                <a:lnTo>
                  <a:pt x="90" y="380"/>
                </a:lnTo>
                <a:lnTo>
                  <a:pt x="79" y="365"/>
                </a:lnTo>
                <a:lnTo>
                  <a:pt x="146" y="365"/>
                </a:lnTo>
                <a:lnTo>
                  <a:pt x="146" y="365"/>
                </a:lnTo>
                <a:close/>
                <a:moveTo>
                  <a:pt x="79" y="305"/>
                </a:moveTo>
                <a:lnTo>
                  <a:pt x="79" y="305"/>
                </a:lnTo>
                <a:lnTo>
                  <a:pt x="90" y="292"/>
                </a:lnTo>
                <a:lnTo>
                  <a:pt x="102" y="278"/>
                </a:lnTo>
                <a:lnTo>
                  <a:pt x="119" y="267"/>
                </a:lnTo>
                <a:lnTo>
                  <a:pt x="140" y="255"/>
                </a:lnTo>
                <a:lnTo>
                  <a:pt x="140" y="255"/>
                </a:lnTo>
                <a:lnTo>
                  <a:pt x="152" y="249"/>
                </a:lnTo>
                <a:lnTo>
                  <a:pt x="152" y="249"/>
                </a:lnTo>
                <a:lnTo>
                  <a:pt x="148" y="278"/>
                </a:lnTo>
                <a:lnTo>
                  <a:pt x="146" y="305"/>
                </a:lnTo>
                <a:lnTo>
                  <a:pt x="79" y="305"/>
                </a:lnTo>
                <a:lnTo>
                  <a:pt x="79" y="305"/>
                </a:lnTo>
                <a:close/>
                <a:moveTo>
                  <a:pt x="215" y="305"/>
                </a:moveTo>
                <a:lnTo>
                  <a:pt x="215" y="305"/>
                </a:lnTo>
                <a:lnTo>
                  <a:pt x="219" y="263"/>
                </a:lnTo>
                <a:lnTo>
                  <a:pt x="225" y="226"/>
                </a:lnTo>
                <a:lnTo>
                  <a:pt x="225" y="226"/>
                </a:lnTo>
                <a:lnTo>
                  <a:pt x="265" y="217"/>
                </a:lnTo>
                <a:lnTo>
                  <a:pt x="309" y="213"/>
                </a:lnTo>
                <a:lnTo>
                  <a:pt x="309" y="305"/>
                </a:lnTo>
                <a:lnTo>
                  <a:pt x="215" y="305"/>
                </a:lnTo>
                <a:lnTo>
                  <a:pt x="215" y="305"/>
                </a:lnTo>
                <a:close/>
                <a:moveTo>
                  <a:pt x="369" y="305"/>
                </a:moveTo>
                <a:lnTo>
                  <a:pt x="369" y="213"/>
                </a:lnTo>
                <a:lnTo>
                  <a:pt x="369" y="213"/>
                </a:lnTo>
                <a:lnTo>
                  <a:pt x="411" y="217"/>
                </a:lnTo>
                <a:lnTo>
                  <a:pt x="448" y="226"/>
                </a:lnTo>
                <a:lnTo>
                  <a:pt x="448" y="226"/>
                </a:lnTo>
                <a:lnTo>
                  <a:pt x="455" y="263"/>
                </a:lnTo>
                <a:lnTo>
                  <a:pt x="459" y="305"/>
                </a:lnTo>
                <a:lnTo>
                  <a:pt x="369" y="305"/>
                </a:lnTo>
                <a:lnTo>
                  <a:pt x="369" y="305"/>
                </a:lnTo>
                <a:close/>
                <a:moveTo>
                  <a:pt x="528" y="305"/>
                </a:moveTo>
                <a:lnTo>
                  <a:pt x="528" y="305"/>
                </a:lnTo>
                <a:lnTo>
                  <a:pt x="526" y="278"/>
                </a:lnTo>
                <a:lnTo>
                  <a:pt x="522" y="249"/>
                </a:lnTo>
                <a:lnTo>
                  <a:pt x="522" y="249"/>
                </a:lnTo>
                <a:lnTo>
                  <a:pt x="534" y="255"/>
                </a:lnTo>
                <a:lnTo>
                  <a:pt x="534" y="255"/>
                </a:lnTo>
                <a:lnTo>
                  <a:pt x="553" y="267"/>
                </a:lnTo>
                <a:lnTo>
                  <a:pt x="572" y="278"/>
                </a:lnTo>
                <a:lnTo>
                  <a:pt x="584" y="292"/>
                </a:lnTo>
                <a:lnTo>
                  <a:pt x="595" y="305"/>
                </a:lnTo>
                <a:lnTo>
                  <a:pt x="528" y="305"/>
                </a:lnTo>
                <a:lnTo>
                  <a:pt x="528" y="305"/>
                </a:lnTo>
                <a:close/>
                <a:moveTo>
                  <a:pt x="369" y="80"/>
                </a:moveTo>
                <a:lnTo>
                  <a:pt x="369" y="80"/>
                </a:lnTo>
                <a:lnTo>
                  <a:pt x="384" y="90"/>
                </a:lnTo>
                <a:lnTo>
                  <a:pt x="396" y="105"/>
                </a:lnTo>
                <a:lnTo>
                  <a:pt x="407" y="119"/>
                </a:lnTo>
                <a:lnTo>
                  <a:pt x="417" y="138"/>
                </a:lnTo>
                <a:lnTo>
                  <a:pt x="417" y="138"/>
                </a:lnTo>
                <a:lnTo>
                  <a:pt x="423" y="151"/>
                </a:lnTo>
                <a:lnTo>
                  <a:pt x="423" y="151"/>
                </a:lnTo>
                <a:lnTo>
                  <a:pt x="398" y="148"/>
                </a:lnTo>
                <a:lnTo>
                  <a:pt x="369" y="146"/>
                </a:lnTo>
                <a:lnTo>
                  <a:pt x="369" y="80"/>
                </a:lnTo>
                <a:lnTo>
                  <a:pt x="369" y="80"/>
                </a:lnTo>
                <a:close/>
                <a:moveTo>
                  <a:pt x="369" y="528"/>
                </a:moveTo>
                <a:lnTo>
                  <a:pt x="369" y="528"/>
                </a:lnTo>
                <a:lnTo>
                  <a:pt x="398" y="526"/>
                </a:lnTo>
                <a:lnTo>
                  <a:pt x="423" y="522"/>
                </a:lnTo>
                <a:lnTo>
                  <a:pt x="423" y="522"/>
                </a:lnTo>
                <a:lnTo>
                  <a:pt x="417" y="534"/>
                </a:lnTo>
                <a:lnTo>
                  <a:pt x="417" y="534"/>
                </a:lnTo>
                <a:lnTo>
                  <a:pt x="407" y="553"/>
                </a:lnTo>
                <a:lnTo>
                  <a:pt x="396" y="568"/>
                </a:lnTo>
                <a:lnTo>
                  <a:pt x="384" y="582"/>
                </a:lnTo>
                <a:lnTo>
                  <a:pt x="369" y="593"/>
                </a:lnTo>
                <a:lnTo>
                  <a:pt x="369" y="528"/>
                </a:lnTo>
                <a:lnTo>
                  <a:pt x="369" y="528"/>
                </a:lnTo>
                <a:close/>
                <a:moveTo>
                  <a:pt x="309" y="597"/>
                </a:moveTo>
                <a:lnTo>
                  <a:pt x="309" y="597"/>
                </a:lnTo>
                <a:lnTo>
                  <a:pt x="294" y="586"/>
                </a:lnTo>
                <a:lnTo>
                  <a:pt x="282" y="572"/>
                </a:lnTo>
                <a:lnTo>
                  <a:pt x="267" y="555"/>
                </a:lnTo>
                <a:lnTo>
                  <a:pt x="257" y="534"/>
                </a:lnTo>
                <a:lnTo>
                  <a:pt x="257" y="534"/>
                </a:lnTo>
                <a:lnTo>
                  <a:pt x="250" y="522"/>
                </a:lnTo>
                <a:lnTo>
                  <a:pt x="250" y="522"/>
                </a:lnTo>
                <a:lnTo>
                  <a:pt x="280" y="526"/>
                </a:lnTo>
                <a:lnTo>
                  <a:pt x="309" y="528"/>
                </a:lnTo>
                <a:lnTo>
                  <a:pt x="309" y="597"/>
                </a:lnTo>
                <a:lnTo>
                  <a:pt x="309" y="597"/>
                </a:lnTo>
                <a:close/>
                <a:moveTo>
                  <a:pt x="309" y="144"/>
                </a:moveTo>
                <a:lnTo>
                  <a:pt x="309" y="144"/>
                </a:lnTo>
                <a:lnTo>
                  <a:pt x="280" y="146"/>
                </a:lnTo>
                <a:lnTo>
                  <a:pt x="250" y="151"/>
                </a:lnTo>
                <a:lnTo>
                  <a:pt x="250" y="151"/>
                </a:lnTo>
                <a:lnTo>
                  <a:pt x="257" y="138"/>
                </a:lnTo>
                <a:lnTo>
                  <a:pt x="257" y="138"/>
                </a:lnTo>
                <a:lnTo>
                  <a:pt x="267" y="117"/>
                </a:lnTo>
                <a:lnTo>
                  <a:pt x="282" y="100"/>
                </a:lnTo>
                <a:lnTo>
                  <a:pt x="294" y="86"/>
                </a:lnTo>
                <a:lnTo>
                  <a:pt x="309" y="78"/>
                </a:lnTo>
                <a:lnTo>
                  <a:pt x="309" y="144"/>
                </a:lnTo>
                <a:lnTo>
                  <a:pt x="309" y="144"/>
                </a:lnTo>
                <a:close/>
                <a:moveTo>
                  <a:pt x="563" y="480"/>
                </a:moveTo>
                <a:lnTo>
                  <a:pt x="563" y="480"/>
                </a:lnTo>
                <a:lnTo>
                  <a:pt x="544" y="503"/>
                </a:lnTo>
                <a:lnTo>
                  <a:pt x="526" y="526"/>
                </a:lnTo>
                <a:lnTo>
                  <a:pt x="526" y="526"/>
                </a:lnTo>
                <a:lnTo>
                  <a:pt x="505" y="545"/>
                </a:lnTo>
                <a:lnTo>
                  <a:pt x="480" y="561"/>
                </a:lnTo>
                <a:lnTo>
                  <a:pt x="480" y="561"/>
                </a:lnTo>
                <a:lnTo>
                  <a:pt x="492" y="534"/>
                </a:lnTo>
                <a:lnTo>
                  <a:pt x="505" y="503"/>
                </a:lnTo>
                <a:lnTo>
                  <a:pt x="505" y="503"/>
                </a:lnTo>
                <a:lnTo>
                  <a:pt x="534" y="493"/>
                </a:lnTo>
                <a:lnTo>
                  <a:pt x="563" y="480"/>
                </a:lnTo>
                <a:lnTo>
                  <a:pt x="563" y="480"/>
                </a:lnTo>
                <a:close/>
                <a:moveTo>
                  <a:pt x="169" y="503"/>
                </a:moveTo>
                <a:lnTo>
                  <a:pt x="169" y="503"/>
                </a:lnTo>
                <a:lnTo>
                  <a:pt x="181" y="534"/>
                </a:lnTo>
                <a:lnTo>
                  <a:pt x="194" y="561"/>
                </a:lnTo>
                <a:lnTo>
                  <a:pt x="194" y="561"/>
                </a:lnTo>
                <a:lnTo>
                  <a:pt x="169" y="545"/>
                </a:lnTo>
                <a:lnTo>
                  <a:pt x="148" y="526"/>
                </a:lnTo>
                <a:lnTo>
                  <a:pt x="148" y="526"/>
                </a:lnTo>
                <a:lnTo>
                  <a:pt x="129" y="503"/>
                </a:lnTo>
                <a:lnTo>
                  <a:pt x="111" y="480"/>
                </a:lnTo>
                <a:lnTo>
                  <a:pt x="111" y="480"/>
                </a:lnTo>
                <a:lnTo>
                  <a:pt x="140" y="493"/>
                </a:lnTo>
                <a:lnTo>
                  <a:pt x="169" y="503"/>
                </a:lnTo>
                <a:lnTo>
                  <a:pt x="169" y="503"/>
                </a:lnTo>
                <a:close/>
                <a:moveTo>
                  <a:pt x="111" y="192"/>
                </a:moveTo>
                <a:lnTo>
                  <a:pt x="111" y="192"/>
                </a:lnTo>
                <a:lnTo>
                  <a:pt x="129" y="169"/>
                </a:lnTo>
                <a:lnTo>
                  <a:pt x="148" y="146"/>
                </a:lnTo>
                <a:lnTo>
                  <a:pt x="148" y="146"/>
                </a:lnTo>
                <a:lnTo>
                  <a:pt x="169" y="128"/>
                </a:lnTo>
                <a:lnTo>
                  <a:pt x="194" y="111"/>
                </a:lnTo>
                <a:lnTo>
                  <a:pt x="194" y="111"/>
                </a:lnTo>
                <a:lnTo>
                  <a:pt x="181" y="138"/>
                </a:lnTo>
                <a:lnTo>
                  <a:pt x="169" y="169"/>
                </a:lnTo>
                <a:lnTo>
                  <a:pt x="169" y="169"/>
                </a:lnTo>
                <a:lnTo>
                  <a:pt x="140" y="180"/>
                </a:lnTo>
                <a:lnTo>
                  <a:pt x="111" y="192"/>
                </a:lnTo>
                <a:lnTo>
                  <a:pt x="111" y="192"/>
                </a:lnTo>
                <a:close/>
                <a:moveTo>
                  <a:pt x="505" y="169"/>
                </a:moveTo>
                <a:lnTo>
                  <a:pt x="505" y="169"/>
                </a:lnTo>
                <a:lnTo>
                  <a:pt x="492" y="138"/>
                </a:lnTo>
                <a:lnTo>
                  <a:pt x="480" y="111"/>
                </a:lnTo>
                <a:lnTo>
                  <a:pt x="480" y="111"/>
                </a:lnTo>
                <a:lnTo>
                  <a:pt x="505" y="128"/>
                </a:lnTo>
                <a:lnTo>
                  <a:pt x="526" y="146"/>
                </a:lnTo>
                <a:lnTo>
                  <a:pt x="526" y="146"/>
                </a:lnTo>
                <a:lnTo>
                  <a:pt x="544" y="169"/>
                </a:lnTo>
                <a:lnTo>
                  <a:pt x="563" y="192"/>
                </a:lnTo>
                <a:lnTo>
                  <a:pt x="563" y="192"/>
                </a:lnTo>
                <a:lnTo>
                  <a:pt x="534" y="180"/>
                </a:lnTo>
                <a:lnTo>
                  <a:pt x="505" y="169"/>
                </a:lnTo>
                <a:lnTo>
                  <a:pt x="505" y="169"/>
                </a:lnTo>
                <a:close/>
              </a:path>
            </a:pathLst>
          </a:custGeom>
          <a:solidFill>
            <a:srgbClr val="0A4776"/>
          </a:solidFill>
          <a:ln>
            <a:noFill/>
          </a:ln>
        </p:spPr>
        <p:txBody>
          <a:bodyPr vert="horz" wrap="square" lIns="121920" tIns="60960" rIns="121920" bIns="60960" numCol="1" anchor="t" anchorCtr="0" compatLnSpc="1"/>
          <a:lstStyle/>
          <a:p>
            <a:endParaRPr lang="zh-CN" altLang="en-US" sz="2400"/>
          </a:p>
        </p:txBody>
      </p:sp>
      <p:sp>
        <p:nvSpPr>
          <p:cNvPr id="99" name="PA_任意多边形 19"/>
          <p:cNvSpPr>
            <a:spLocks noEditPoints="1"/>
          </p:cNvSpPr>
          <p:nvPr>
            <p:custDataLst>
              <p:tags r:id="rId18"/>
            </p:custDataLst>
          </p:nvPr>
        </p:nvSpPr>
        <p:spPr bwMode="auto">
          <a:xfrm>
            <a:off x="5661413" y="2294810"/>
            <a:ext cx="250921" cy="264013"/>
          </a:xfrm>
          <a:custGeom>
            <a:avLst/>
            <a:gdLst>
              <a:gd name="T0" fmla="*/ 250 w 805"/>
              <a:gd name="T1" fmla="*/ 743 h 847"/>
              <a:gd name="T2" fmla="*/ 277 w 805"/>
              <a:gd name="T3" fmla="*/ 778 h 847"/>
              <a:gd name="T4" fmla="*/ 334 w 805"/>
              <a:gd name="T5" fmla="*/ 515 h 847"/>
              <a:gd name="T6" fmla="*/ 474 w 805"/>
              <a:gd name="T7" fmla="*/ 778 h 847"/>
              <a:gd name="T8" fmla="*/ 530 w 805"/>
              <a:gd name="T9" fmla="*/ 743 h 847"/>
              <a:gd name="T10" fmla="*/ 582 w 805"/>
              <a:gd name="T11" fmla="*/ 384 h 847"/>
              <a:gd name="T12" fmla="*/ 578 w 805"/>
              <a:gd name="T13" fmla="*/ 384 h 847"/>
              <a:gd name="T14" fmla="*/ 565 w 805"/>
              <a:gd name="T15" fmla="*/ 380 h 847"/>
              <a:gd name="T16" fmla="*/ 561 w 805"/>
              <a:gd name="T17" fmla="*/ 367 h 847"/>
              <a:gd name="T18" fmla="*/ 561 w 805"/>
              <a:gd name="T19" fmla="*/ 367 h 847"/>
              <a:gd name="T20" fmla="*/ 565 w 805"/>
              <a:gd name="T21" fmla="*/ 357 h 847"/>
              <a:gd name="T22" fmla="*/ 248 w 805"/>
              <a:gd name="T23" fmla="*/ 357 h 847"/>
              <a:gd name="T24" fmla="*/ 250 w 805"/>
              <a:gd name="T25" fmla="*/ 367 h 847"/>
              <a:gd name="T26" fmla="*/ 250 w 805"/>
              <a:gd name="T27" fmla="*/ 367 h 847"/>
              <a:gd name="T28" fmla="*/ 246 w 805"/>
              <a:gd name="T29" fmla="*/ 380 h 847"/>
              <a:gd name="T30" fmla="*/ 234 w 805"/>
              <a:gd name="T31" fmla="*/ 384 h 847"/>
              <a:gd name="T32" fmla="*/ 229 w 805"/>
              <a:gd name="T33" fmla="*/ 384 h 847"/>
              <a:gd name="T34" fmla="*/ 611 w 805"/>
              <a:gd name="T35" fmla="*/ 115 h 847"/>
              <a:gd name="T36" fmla="*/ 791 w 805"/>
              <a:gd name="T37" fmla="*/ 280 h 847"/>
              <a:gd name="T38" fmla="*/ 738 w 805"/>
              <a:gd name="T39" fmla="*/ 326 h 847"/>
              <a:gd name="T40" fmla="*/ 701 w 805"/>
              <a:gd name="T41" fmla="*/ 357 h 847"/>
              <a:gd name="T42" fmla="*/ 676 w 805"/>
              <a:gd name="T43" fmla="*/ 357 h 847"/>
              <a:gd name="T44" fmla="*/ 680 w 805"/>
              <a:gd name="T45" fmla="*/ 367 h 847"/>
              <a:gd name="T46" fmla="*/ 680 w 805"/>
              <a:gd name="T47" fmla="*/ 367 h 847"/>
              <a:gd name="T48" fmla="*/ 674 w 805"/>
              <a:gd name="T49" fmla="*/ 380 h 847"/>
              <a:gd name="T50" fmla="*/ 661 w 805"/>
              <a:gd name="T51" fmla="*/ 384 h 847"/>
              <a:gd name="T52" fmla="*/ 680 w 805"/>
              <a:gd name="T53" fmla="*/ 743 h 847"/>
              <a:gd name="T54" fmla="*/ 705 w 805"/>
              <a:gd name="T55" fmla="*/ 778 h 847"/>
              <a:gd name="T56" fmla="*/ 741 w 805"/>
              <a:gd name="T57" fmla="*/ 847 h 847"/>
              <a:gd name="T58" fmla="*/ 69 w 805"/>
              <a:gd name="T59" fmla="*/ 778 h 847"/>
              <a:gd name="T60" fmla="*/ 102 w 805"/>
              <a:gd name="T61" fmla="*/ 743 h 847"/>
              <a:gd name="T62" fmla="*/ 152 w 805"/>
              <a:gd name="T63" fmla="*/ 384 h 847"/>
              <a:gd name="T64" fmla="*/ 150 w 805"/>
              <a:gd name="T65" fmla="*/ 384 h 847"/>
              <a:gd name="T66" fmla="*/ 138 w 805"/>
              <a:gd name="T67" fmla="*/ 380 h 847"/>
              <a:gd name="T68" fmla="*/ 131 w 805"/>
              <a:gd name="T69" fmla="*/ 367 h 847"/>
              <a:gd name="T70" fmla="*/ 131 w 805"/>
              <a:gd name="T71" fmla="*/ 367 h 847"/>
              <a:gd name="T72" fmla="*/ 136 w 805"/>
              <a:gd name="T73" fmla="*/ 357 h 847"/>
              <a:gd name="T74" fmla="*/ 108 w 805"/>
              <a:gd name="T75" fmla="*/ 326 h 847"/>
              <a:gd name="T76" fmla="*/ 65 w 805"/>
              <a:gd name="T77" fmla="*/ 280 h 847"/>
              <a:gd name="T78" fmla="*/ 0 w 805"/>
              <a:gd name="T79" fmla="*/ 223 h 847"/>
              <a:gd name="T80" fmla="*/ 388 w 805"/>
              <a:gd name="T81" fmla="*/ 7 h 847"/>
              <a:gd name="T82" fmla="*/ 417 w 805"/>
              <a:gd name="T83" fmla="*/ 7 h 847"/>
              <a:gd name="T84" fmla="*/ 582 w 805"/>
              <a:gd name="T85" fmla="*/ 167 h 847"/>
              <a:gd name="T86" fmla="*/ 223 w 805"/>
              <a:gd name="T87" fmla="*/ 167 h 847"/>
              <a:gd name="T88" fmla="*/ 403 w 805"/>
              <a:gd name="T89" fmla="*/ 219 h 847"/>
              <a:gd name="T90" fmla="*/ 582 w 805"/>
              <a:gd name="T91" fmla="*/ 167 h 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5" h="847">
                <a:moveTo>
                  <a:pt x="229" y="384"/>
                </a:moveTo>
                <a:lnTo>
                  <a:pt x="250" y="743"/>
                </a:lnTo>
                <a:lnTo>
                  <a:pt x="277" y="743"/>
                </a:lnTo>
                <a:lnTo>
                  <a:pt x="277" y="778"/>
                </a:lnTo>
                <a:lnTo>
                  <a:pt x="334" y="778"/>
                </a:lnTo>
                <a:lnTo>
                  <a:pt x="334" y="515"/>
                </a:lnTo>
                <a:lnTo>
                  <a:pt x="474" y="515"/>
                </a:lnTo>
                <a:lnTo>
                  <a:pt x="474" y="778"/>
                </a:lnTo>
                <a:lnTo>
                  <a:pt x="530" y="778"/>
                </a:lnTo>
                <a:lnTo>
                  <a:pt x="530" y="743"/>
                </a:lnTo>
                <a:lnTo>
                  <a:pt x="559" y="743"/>
                </a:lnTo>
                <a:lnTo>
                  <a:pt x="582" y="384"/>
                </a:lnTo>
                <a:lnTo>
                  <a:pt x="578" y="384"/>
                </a:lnTo>
                <a:lnTo>
                  <a:pt x="578" y="384"/>
                </a:lnTo>
                <a:lnTo>
                  <a:pt x="572" y="382"/>
                </a:lnTo>
                <a:lnTo>
                  <a:pt x="565" y="380"/>
                </a:lnTo>
                <a:lnTo>
                  <a:pt x="563" y="374"/>
                </a:lnTo>
                <a:lnTo>
                  <a:pt x="561" y="367"/>
                </a:lnTo>
                <a:lnTo>
                  <a:pt x="561" y="367"/>
                </a:lnTo>
                <a:lnTo>
                  <a:pt x="561" y="367"/>
                </a:lnTo>
                <a:lnTo>
                  <a:pt x="561" y="361"/>
                </a:lnTo>
                <a:lnTo>
                  <a:pt x="565" y="357"/>
                </a:lnTo>
                <a:lnTo>
                  <a:pt x="248" y="357"/>
                </a:lnTo>
                <a:lnTo>
                  <a:pt x="248" y="357"/>
                </a:lnTo>
                <a:lnTo>
                  <a:pt x="250" y="361"/>
                </a:lnTo>
                <a:lnTo>
                  <a:pt x="250" y="367"/>
                </a:lnTo>
                <a:lnTo>
                  <a:pt x="250" y="367"/>
                </a:lnTo>
                <a:lnTo>
                  <a:pt x="250" y="367"/>
                </a:lnTo>
                <a:lnTo>
                  <a:pt x="250" y="374"/>
                </a:lnTo>
                <a:lnTo>
                  <a:pt x="246" y="380"/>
                </a:lnTo>
                <a:lnTo>
                  <a:pt x="240" y="382"/>
                </a:lnTo>
                <a:lnTo>
                  <a:pt x="234" y="384"/>
                </a:lnTo>
                <a:lnTo>
                  <a:pt x="229" y="384"/>
                </a:lnTo>
                <a:lnTo>
                  <a:pt x="229" y="384"/>
                </a:lnTo>
                <a:close/>
                <a:moveTo>
                  <a:pt x="417" y="7"/>
                </a:moveTo>
                <a:lnTo>
                  <a:pt x="611" y="115"/>
                </a:lnTo>
                <a:lnTo>
                  <a:pt x="805" y="223"/>
                </a:lnTo>
                <a:lnTo>
                  <a:pt x="791" y="280"/>
                </a:lnTo>
                <a:lnTo>
                  <a:pt x="738" y="280"/>
                </a:lnTo>
                <a:lnTo>
                  <a:pt x="738" y="326"/>
                </a:lnTo>
                <a:lnTo>
                  <a:pt x="701" y="326"/>
                </a:lnTo>
                <a:lnTo>
                  <a:pt x="701" y="357"/>
                </a:lnTo>
                <a:lnTo>
                  <a:pt x="676" y="357"/>
                </a:lnTo>
                <a:lnTo>
                  <a:pt x="676" y="357"/>
                </a:lnTo>
                <a:lnTo>
                  <a:pt x="678" y="361"/>
                </a:lnTo>
                <a:lnTo>
                  <a:pt x="680" y="367"/>
                </a:lnTo>
                <a:lnTo>
                  <a:pt x="680" y="367"/>
                </a:lnTo>
                <a:lnTo>
                  <a:pt x="680" y="367"/>
                </a:lnTo>
                <a:lnTo>
                  <a:pt x="678" y="374"/>
                </a:lnTo>
                <a:lnTo>
                  <a:pt x="674" y="380"/>
                </a:lnTo>
                <a:lnTo>
                  <a:pt x="670" y="382"/>
                </a:lnTo>
                <a:lnTo>
                  <a:pt x="661" y="384"/>
                </a:lnTo>
                <a:lnTo>
                  <a:pt x="657" y="384"/>
                </a:lnTo>
                <a:lnTo>
                  <a:pt x="680" y="743"/>
                </a:lnTo>
                <a:lnTo>
                  <a:pt x="705" y="743"/>
                </a:lnTo>
                <a:lnTo>
                  <a:pt x="705" y="778"/>
                </a:lnTo>
                <a:lnTo>
                  <a:pt x="741" y="778"/>
                </a:lnTo>
                <a:lnTo>
                  <a:pt x="741" y="847"/>
                </a:lnTo>
                <a:lnTo>
                  <a:pt x="69" y="847"/>
                </a:lnTo>
                <a:lnTo>
                  <a:pt x="69" y="778"/>
                </a:lnTo>
                <a:lnTo>
                  <a:pt x="102" y="778"/>
                </a:lnTo>
                <a:lnTo>
                  <a:pt x="102" y="743"/>
                </a:lnTo>
                <a:lnTo>
                  <a:pt x="131" y="743"/>
                </a:lnTo>
                <a:lnTo>
                  <a:pt x="152" y="384"/>
                </a:lnTo>
                <a:lnTo>
                  <a:pt x="150" y="384"/>
                </a:lnTo>
                <a:lnTo>
                  <a:pt x="150" y="384"/>
                </a:lnTo>
                <a:lnTo>
                  <a:pt x="142" y="382"/>
                </a:lnTo>
                <a:lnTo>
                  <a:pt x="138" y="380"/>
                </a:lnTo>
                <a:lnTo>
                  <a:pt x="133" y="374"/>
                </a:lnTo>
                <a:lnTo>
                  <a:pt x="131" y="367"/>
                </a:lnTo>
                <a:lnTo>
                  <a:pt x="131" y="367"/>
                </a:lnTo>
                <a:lnTo>
                  <a:pt x="131" y="367"/>
                </a:lnTo>
                <a:lnTo>
                  <a:pt x="133" y="361"/>
                </a:lnTo>
                <a:lnTo>
                  <a:pt x="136" y="357"/>
                </a:lnTo>
                <a:lnTo>
                  <a:pt x="108" y="357"/>
                </a:lnTo>
                <a:lnTo>
                  <a:pt x="108" y="326"/>
                </a:lnTo>
                <a:lnTo>
                  <a:pt x="65" y="326"/>
                </a:lnTo>
                <a:lnTo>
                  <a:pt x="65" y="280"/>
                </a:lnTo>
                <a:lnTo>
                  <a:pt x="15" y="280"/>
                </a:lnTo>
                <a:lnTo>
                  <a:pt x="0" y="223"/>
                </a:lnTo>
                <a:lnTo>
                  <a:pt x="194" y="115"/>
                </a:lnTo>
                <a:lnTo>
                  <a:pt x="388" y="7"/>
                </a:lnTo>
                <a:lnTo>
                  <a:pt x="403" y="0"/>
                </a:lnTo>
                <a:lnTo>
                  <a:pt x="417" y="7"/>
                </a:lnTo>
                <a:lnTo>
                  <a:pt x="417" y="7"/>
                </a:lnTo>
                <a:close/>
                <a:moveTo>
                  <a:pt x="582" y="167"/>
                </a:moveTo>
                <a:lnTo>
                  <a:pt x="403" y="67"/>
                </a:lnTo>
                <a:lnTo>
                  <a:pt x="223" y="167"/>
                </a:lnTo>
                <a:lnTo>
                  <a:pt x="127" y="219"/>
                </a:lnTo>
                <a:lnTo>
                  <a:pt x="403" y="219"/>
                </a:lnTo>
                <a:lnTo>
                  <a:pt x="676" y="219"/>
                </a:lnTo>
                <a:lnTo>
                  <a:pt x="582" y="167"/>
                </a:lnTo>
                <a:close/>
              </a:path>
            </a:pathLst>
          </a:custGeom>
          <a:solidFill>
            <a:srgbClr val="0A4776"/>
          </a:solidFill>
          <a:ln>
            <a:noFill/>
          </a:ln>
        </p:spPr>
        <p:txBody>
          <a:bodyPr vert="horz" wrap="square" lIns="121920" tIns="60960" rIns="121920" bIns="60960" numCol="1" anchor="t" anchorCtr="0" compatLnSpc="1"/>
          <a:lstStyle/>
          <a:p>
            <a:endParaRPr lang="zh-CN" altLang="en-US" sz="2400"/>
          </a:p>
        </p:txBody>
      </p:sp>
      <p:grpSp>
        <p:nvGrpSpPr>
          <p:cNvPr id="3" name="组合 2"/>
          <p:cNvGrpSpPr/>
          <p:nvPr/>
        </p:nvGrpSpPr>
        <p:grpSpPr>
          <a:xfrm>
            <a:off x="364713" y="2152499"/>
            <a:ext cx="4342809" cy="3505267"/>
            <a:chOff x="2928551" y="1614374"/>
            <a:chExt cx="3257107" cy="2628950"/>
          </a:xfrm>
        </p:grpSpPr>
        <p:pic>
          <p:nvPicPr>
            <p:cNvPr id="80" name="PA_图片 25"/>
            <p:cNvPicPr>
              <a:picLocks noChangeAspect="1"/>
            </p:cNvPicPr>
            <p:nvPr>
              <p:custDataLst>
                <p:tags r:id="rId23"/>
              </p:custDataLst>
            </p:nvPr>
          </p:nvPicPr>
          <p:blipFill>
            <a:blip r:embed="rId28" cstate="print">
              <a:extLst>
                <a:ext uri="{28A0092B-C50C-407E-A947-70E740481C1C}">
                  <a14:useLocalDpi xmlns:a14="http://schemas.microsoft.com/office/drawing/2010/main" val="0"/>
                </a:ext>
              </a:extLst>
            </a:blip>
            <a:stretch>
              <a:fillRect/>
            </a:stretch>
          </p:blipFill>
          <p:spPr>
            <a:xfrm>
              <a:off x="2928551" y="1614374"/>
              <a:ext cx="3257107" cy="2628950"/>
            </a:xfrm>
            <a:prstGeom prst="rect">
              <a:avLst/>
            </a:prstGeom>
          </p:spPr>
        </p:pic>
        <p:pic>
          <p:nvPicPr>
            <p:cNvPr id="2" name="图片 1"/>
            <p:cNvPicPr>
              <a:picLocks noChangeAspect="1"/>
            </p:cNvPicPr>
            <p:nvPr/>
          </p:nvPicPr>
          <p:blipFill>
            <a:blip r:embed="rId29"/>
            <a:stretch>
              <a:fillRect/>
            </a:stretch>
          </p:blipFill>
          <p:spPr>
            <a:xfrm>
              <a:off x="3067049" y="1780125"/>
              <a:ext cx="2968626" cy="1664693"/>
            </a:xfrm>
            <a:prstGeom prst="rect">
              <a:avLst/>
            </a:prstGeom>
          </p:spPr>
        </p:pic>
      </p:grpSp>
      <p:grpSp>
        <p:nvGrpSpPr>
          <p:cNvPr id="39" name="组合 38"/>
          <p:cNvGrpSpPr/>
          <p:nvPr/>
        </p:nvGrpSpPr>
        <p:grpSpPr>
          <a:xfrm>
            <a:off x="5279494" y="499430"/>
            <a:ext cx="975177" cy="938917"/>
            <a:chOff x="1800709" y="2337788"/>
            <a:chExt cx="478733" cy="478733"/>
          </a:xfrm>
        </p:grpSpPr>
        <p:sp>
          <p:nvSpPr>
            <p:cNvPr id="40" name="PA_椭圆 150"/>
            <p:cNvSpPr/>
            <p:nvPr>
              <p:custDataLst>
                <p:tags r:id="rId21"/>
              </p:custDataLst>
            </p:nvPr>
          </p:nvSpPr>
          <p:spPr>
            <a:xfrm>
              <a:off x="1800709" y="2337788"/>
              <a:ext cx="478733" cy="478733"/>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ffectLst>
                  <a:outerShdw blurRad="38100" dist="38100" dir="2700000" algn="tl">
                    <a:srgbClr val="000000">
                      <a:alpha val="43137"/>
                    </a:srgbClr>
                  </a:outerShdw>
                </a:effectLst>
              </a:endParaRPr>
            </a:p>
          </p:txBody>
        </p:sp>
        <p:sp>
          <p:nvSpPr>
            <p:cNvPr id="41" name="PA_任意多边形 21"/>
            <p:cNvSpPr>
              <a:spLocks noEditPoints="1"/>
            </p:cNvSpPr>
            <p:nvPr>
              <p:custDataLst>
                <p:tags r:id="rId22"/>
              </p:custDataLst>
            </p:nvPr>
          </p:nvSpPr>
          <p:spPr bwMode="auto">
            <a:xfrm>
              <a:off x="1916204" y="2460385"/>
              <a:ext cx="247743" cy="233538"/>
            </a:xfrm>
            <a:custGeom>
              <a:avLst/>
              <a:gdLst>
                <a:gd name="T0" fmla="*/ 828 w 872"/>
                <a:gd name="T1" fmla="*/ 17 h 822"/>
                <a:gd name="T2" fmla="*/ 872 w 872"/>
                <a:gd name="T3" fmla="*/ 100 h 822"/>
                <a:gd name="T4" fmla="*/ 843 w 872"/>
                <a:gd name="T5" fmla="*/ 376 h 822"/>
                <a:gd name="T6" fmla="*/ 565 w 872"/>
                <a:gd name="T7" fmla="*/ 405 h 822"/>
                <a:gd name="T8" fmla="*/ 434 w 872"/>
                <a:gd name="T9" fmla="*/ 405 h 822"/>
                <a:gd name="T10" fmla="*/ 494 w 872"/>
                <a:gd name="T11" fmla="*/ 388 h 822"/>
                <a:gd name="T12" fmla="*/ 774 w 872"/>
                <a:gd name="T13" fmla="*/ 361 h 822"/>
                <a:gd name="T14" fmla="*/ 820 w 872"/>
                <a:gd name="T15" fmla="*/ 336 h 822"/>
                <a:gd name="T16" fmla="*/ 828 w 872"/>
                <a:gd name="T17" fmla="*/ 90 h 822"/>
                <a:gd name="T18" fmla="*/ 795 w 872"/>
                <a:gd name="T19" fmla="*/ 50 h 822"/>
                <a:gd name="T20" fmla="*/ 384 w 872"/>
                <a:gd name="T21" fmla="*/ 50 h 822"/>
                <a:gd name="T22" fmla="*/ 352 w 872"/>
                <a:gd name="T23" fmla="*/ 90 h 822"/>
                <a:gd name="T24" fmla="*/ 307 w 872"/>
                <a:gd name="T25" fmla="*/ 100 h 822"/>
                <a:gd name="T26" fmla="*/ 336 w 872"/>
                <a:gd name="T27" fmla="*/ 29 h 822"/>
                <a:gd name="T28" fmla="*/ 703 w 872"/>
                <a:gd name="T29" fmla="*/ 167 h 822"/>
                <a:gd name="T30" fmla="*/ 674 w 872"/>
                <a:gd name="T31" fmla="*/ 182 h 822"/>
                <a:gd name="T32" fmla="*/ 670 w 872"/>
                <a:gd name="T33" fmla="*/ 215 h 822"/>
                <a:gd name="T34" fmla="*/ 703 w 872"/>
                <a:gd name="T35" fmla="*/ 238 h 822"/>
                <a:gd name="T36" fmla="*/ 732 w 872"/>
                <a:gd name="T37" fmla="*/ 221 h 822"/>
                <a:gd name="T38" fmla="*/ 736 w 872"/>
                <a:gd name="T39" fmla="*/ 188 h 822"/>
                <a:gd name="T40" fmla="*/ 703 w 872"/>
                <a:gd name="T41" fmla="*/ 167 h 822"/>
                <a:gd name="T42" fmla="*/ 571 w 872"/>
                <a:gd name="T43" fmla="*/ 171 h 822"/>
                <a:gd name="T44" fmla="*/ 555 w 872"/>
                <a:gd name="T45" fmla="*/ 203 h 822"/>
                <a:gd name="T46" fmla="*/ 576 w 872"/>
                <a:gd name="T47" fmla="*/ 234 h 822"/>
                <a:gd name="T48" fmla="*/ 611 w 872"/>
                <a:gd name="T49" fmla="*/ 232 h 822"/>
                <a:gd name="T50" fmla="*/ 626 w 872"/>
                <a:gd name="T51" fmla="*/ 203 h 822"/>
                <a:gd name="T52" fmla="*/ 605 w 872"/>
                <a:gd name="T53" fmla="*/ 169 h 822"/>
                <a:gd name="T54" fmla="*/ 473 w 872"/>
                <a:gd name="T55" fmla="*/ 167 h 822"/>
                <a:gd name="T56" fmla="*/ 446 w 872"/>
                <a:gd name="T57" fmla="*/ 194 h 822"/>
                <a:gd name="T58" fmla="*/ 455 w 872"/>
                <a:gd name="T59" fmla="*/ 228 h 822"/>
                <a:gd name="T60" fmla="*/ 488 w 872"/>
                <a:gd name="T61" fmla="*/ 236 h 822"/>
                <a:gd name="T62" fmla="*/ 515 w 872"/>
                <a:gd name="T63" fmla="*/ 209 h 822"/>
                <a:gd name="T64" fmla="*/ 505 w 872"/>
                <a:gd name="T65" fmla="*/ 175 h 822"/>
                <a:gd name="T66" fmla="*/ 254 w 872"/>
                <a:gd name="T67" fmla="*/ 165 h 822"/>
                <a:gd name="T68" fmla="*/ 186 w 872"/>
                <a:gd name="T69" fmla="*/ 182 h 822"/>
                <a:gd name="T70" fmla="*/ 127 w 872"/>
                <a:gd name="T71" fmla="*/ 240 h 822"/>
                <a:gd name="T72" fmla="*/ 110 w 872"/>
                <a:gd name="T73" fmla="*/ 309 h 822"/>
                <a:gd name="T74" fmla="*/ 133 w 872"/>
                <a:gd name="T75" fmla="*/ 390 h 822"/>
                <a:gd name="T76" fmla="*/ 198 w 872"/>
                <a:gd name="T77" fmla="*/ 442 h 822"/>
                <a:gd name="T78" fmla="*/ 269 w 872"/>
                <a:gd name="T79" fmla="*/ 453 h 822"/>
                <a:gd name="T80" fmla="*/ 346 w 872"/>
                <a:gd name="T81" fmla="*/ 422 h 822"/>
                <a:gd name="T82" fmla="*/ 392 w 872"/>
                <a:gd name="T83" fmla="*/ 353 h 822"/>
                <a:gd name="T84" fmla="*/ 396 w 872"/>
                <a:gd name="T85" fmla="*/ 280 h 822"/>
                <a:gd name="T86" fmla="*/ 357 w 872"/>
                <a:gd name="T87" fmla="*/ 207 h 822"/>
                <a:gd name="T88" fmla="*/ 284 w 872"/>
                <a:gd name="T89" fmla="*/ 167 h 822"/>
                <a:gd name="T90" fmla="*/ 513 w 872"/>
                <a:gd name="T91" fmla="*/ 745 h 822"/>
                <a:gd name="T92" fmla="*/ 478 w 872"/>
                <a:gd name="T93" fmla="*/ 613 h 822"/>
                <a:gd name="T94" fmla="*/ 403 w 872"/>
                <a:gd name="T95" fmla="*/ 526 h 822"/>
                <a:gd name="T96" fmla="*/ 163 w 872"/>
                <a:gd name="T97" fmla="*/ 495 h 822"/>
                <a:gd name="T98" fmla="*/ 71 w 872"/>
                <a:gd name="T99" fmla="*/ 559 h 822"/>
                <a:gd name="T100" fmla="*/ 12 w 872"/>
                <a:gd name="T101" fmla="*/ 672 h 822"/>
                <a:gd name="T102" fmla="*/ 35 w 872"/>
                <a:gd name="T103" fmla="*/ 784 h 822"/>
                <a:gd name="T104" fmla="*/ 234 w 872"/>
                <a:gd name="T105" fmla="*/ 822 h 822"/>
                <a:gd name="T106" fmla="*/ 423 w 872"/>
                <a:gd name="T107" fmla="*/ 801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72" h="822">
                  <a:moveTo>
                    <a:pt x="405" y="0"/>
                  </a:moveTo>
                  <a:lnTo>
                    <a:pt x="774" y="0"/>
                  </a:lnTo>
                  <a:lnTo>
                    <a:pt x="774" y="0"/>
                  </a:lnTo>
                  <a:lnTo>
                    <a:pt x="793" y="2"/>
                  </a:lnTo>
                  <a:lnTo>
                    <a:pt x="811" y="9"/>
                  </a:lnTo>
                  <a:lnTo>
                    <a:pt x="828" y="17"/>
                  </a:lnTo>
                  <a:lnTo>
                    <a:pt x="843" y="29"/>
                  </a:lnTo>
                  <a:lnTo>
                    <a:pt x="843" y="29"/>
                  </a:lnTo>
                  <a:lnTo>
                    <a:pt x="855" y="44"/>
                  </a:lnTo>
                  <a:lnTo>
                    <a:pt x="866" y="61"/>
                  </a:lnTo>
                  <a:lnTo>
                    <a:pt x="870" y="79"/>
                  </a:lnTo>
                  <a:lnTo>
                    <a:pt x="872" y="100"/>
                  </a:lnTo>
                  <a:lnTo>
                    <a:pt x="872" y="307"/>
                  </a:lnTo>
                  <a:lnTo>
                    <a:pt x="872" y="307"/>
                  </a:lnTo>
                  <a:lnTo>
                    <a:pt x="870" y="326"/>
                  </a:lnTo>
                  <a:lnTo>
                    <a:pt x="866" y="344"/>
                  </a:lnTo>
                  <a:lnTo>
                    <a:pt x="855" y="361"/>
                  </a:lnTo>
                  <a:lnTo>
                    <a:pt x="843" y="376"/>
                  </a:lnTo>
                  <a:lnTo>
                    <a:pt x="843" y="376"/>
                  </a:lnTo>
                  <a:lnTo>
                    <a:pt x="828" y="388"/>
                  </a:lnTo>
                  <a:lnTo>
                    <a:pt x="811" y="399"/>
                  </a:lnTo>
                  <a:lnTo>
                    <a:pt x="793" y="403"/>
                  </a:lnTo>
                  <a:lnTo>
                    <a:pt x="774" y="405"/>
                  </a:lnTo>
                  <a:lnTo>
                    <a:pt x="565" y="405"/>
                  </a:lnTo>
                  <a:lnTo>
                    <a:pt x="463" y="497"/>
                  </a:lnTo>
                  <a:lnTo>
                    <a:pt x="455" y="490"/>
                  </a:lnTo>
                  <a:lnTo>
                    <a:pt x="455" y="490"/>
                  </a:lnTo>
                  <a:lnTo>
                    <a:pt x="428" y="472"/>
                  </a:lnTo>
                  <a:lnTo>
                    <a:pt x="444" y="405"/>
                  </a:lnTo>
                  <a:lnTo>
                    <a:pt x="434" y="405"/>
                  </a:lnTo>
                  <a:lnTo>
                    <a:pt x="434" y="405"/>
                  </a:lnTo>
                  <a:lnTo>
                    <a:pt x="444" y="384"/>
                  </a:lnTo>
                  <a:lnTo>
                    <a:pt x="453" y="361"/>
                  </a:lnTo>
                  <a:lnTo>
                    <a:pt x="473" y="361"/>
                  </a:lnTo>
                  <a:lnTo>
                    <a:pt x="501" y="361"/>
                  </a:lnTo>
                  <a:lnTo>
                    <a:pt x="494" y="388"/>
                  </a:lnTo>
                  <a:lnTo>
                    <a:pt x="488" y="415"/>
                  </a:lnTo>
                  <a:lnTo>
                    <a:pt x="542" y="367"/>
                  </a:lnTo>
                  <a:lnTo>
                    <a:pt x="549" y="361"/>
                  </a:lnTo>
                  <a:lnTo>
                    <a:pt x="557" y="361"/>
                  </a:lnTo>
                  <a:lnTo>
                    <a:pt x="774" y="361"/>
                  </a:lnTo>
                  <a:lnTo>
                    <a:pt x="774" y="361"/>
                  </a:lnTo>
                  <a:lnTo>
                    <a:pt x="784" y="361"/>
                  </a:lnTo>
                  <a:lnTo>
                    <a:pt x="795" y="357"/>
                  </a:lnTo>
                  <a:lnTo>
                    <a:pt x="803" y="353"/>
                  </a:lnTo>
                  <a:lnTo>
                    <a:pt x="811" y="344"/>
                  </a:lnTo>
                  <a:lnTo>
                    <a:pt x="811" y="344"/>
                  </a:lnTo>
                  <a:lnTo>
                    <a:pt x="820" y="336"/>
                  </a:lnTo>
                  <a:lnTo>
                    <a:pt x="824" y="328"/>
                  </a:lnTo>
                  <a:lnTo>
                    <a:pt x="828" y="317"/>
                  </a:lnTo>
                  <a:lnTo>
                    <a:pt x="828" y="307"/>
                  </a:lnTo>
                  <a:lnTo>
                    <a:pt x="828" y="100"/>
                  </a:lnTo>
                  <a:lnTo>
                    <a:pt x="828" y="100"/>
                  </a:lnTo>
                  <a:lnTo>
                    <a:pt x="828" y="90"/>
                  </a:lnTo>
                  <a:lnTo>
                    <a:pt x="824" y="79"/>
                  </a:lnTo>
                  <a:lnTo>
                    <a:pt x="820" y="69"/>
                  </a:lnTo>
                  <a:lnTo>
                    <a:pt x="811" y="61"/>
                  </a:lnTo>
                  <a:lnTo>
                    <a:pt x="811" y="61"/>
                  </a:lnTo>
                  <a:lnTo>
                    <a:pt x="803" y="54"/>
                  </a:lnTo>
                  <a:lnTo>
                    <a:pt x="795" y="50"/>
                  </a:lnTo>
                  <a:lnTo>
                    <a:pt x="784" y="46"/>
                  </a:lnTo>
                  <a:lnTo>
                    <a:pt x="774" y="44"/>
                  </a:lnTo>
                  <a:lnTo>
                    <a:pt x="405" y="44"/>
                  </a:lnTo>
                  <a:lnTo>
                    <a:pt x="405" y="44"/>
                  </a:lnTo>
                  <a:lnTo>
                    <a:pt x="394" y="46"/>
                  </a:lnTo>
                  <a:lnTo>
                    <a:pt x="384" y="50"/>
                  </a:lnTo>
                  <a:lnTo>
                    <a:pt x="375" y="54"/>
                  </a:lnTo>
                  <a:lnTo>
                    <a:pt x="367" y="61"/>
                  </a:lnTo>
                  <a:lnTo>
                    <a:pt x="367" y="61"/>
                  </a:lnTo>
                  <a:lnTo>
                    <a:pt x="361" y="69"/>
                  </a:lnTo>
                  <a:lnTo>
                    <a:pt x="355" y="79"/>
                  </a:lnTo>
                  <a:lnTo>
                    <a:pt x="352" y="90"/>
                  </a:lnTo>
                  <a:lnTo>
                    <a:pt x="350" y="100"/>
                  </a:lnTo>
                  <a:lnTo>
                    <a:pt x="350" y="130"/>
                  </a:lnTo>
                  <a:lnTo>
                    <a:pt x="350" y="130"/>
                  </a:lnTo>
                  <a:lnTo>
                    <a:pt x="330" y="119"/>
                  </a:lnTo>
                  <a:lnTo>
                    <a:pt x="307" y="111"/>
                  </a:lnTo>
                  <a:lnTo>
                    <a:pt x="307" y="100"/>
                  </a:lnTo>
                  <a:lnTo>
                    <a:pt x="307" y="100"/>
                  </a:lnTo>
                  <a:lnTo>
                    <a:pt x="309" y="79"/>
                  </a:lnTo>
                  <a:lnTo>
                    <a:pt x="315" y="61"/>
                  </a:lnTo>
                  <a:lnTo>
                    <a:pt x="323" y="44"/>
                  </a:lnTo>
                  <a:lnTo>
                    <a:pt x="336" y="29"/>
                  </a:lnTo>
                  <a:lnTo>
                    <a:pt x="336" y="29"/>
                  </a:lnTo>
                  <a:lnTo>
                    <a:pt x="350" y="17"/>
                  </a:lnTo>
                  <a:lnTo>
                    <a:pt x="367" y="9"/>
                  </a:lnTo>
                  <a:lnTo>
                    <a:pt x="386" y="2"/>
                  </a:lnTo>
                  <a:lnTo>
                    <a:pt x="405" y="0"/>
                  </a:lnTo>
                  <a:lnTo>
                    <a:pt x="405" y="0"/>
                  </a:lnTo>
                  <a:close/>
                  <a:moveTo>
                    <a:pt x="703" y="167"/>
                  </a:moveTo>
                  <a:lnTo>
                    <a:pt x="703" y="167"/>
                  </a:lnTo>
                  <a:lnTo>
                    <a:pt x="697" y="167"/>
                  </a:lnTo>
                  <a:lnTo>
                    <a:pt x="688" y="169"/>
                  </a:lnTo>
                  <a:lnTo>
                    <a:pt x="684" y="171"/>
                  </a:lnTo>
                  <a:lnTo>
                    <a:pt x="678" y="175"/>
                  </a:lnTo>
                  <a:lnTo>
                    <a:pt x="674" y="182"/>
                  </a:lnTo>
                  <a:lnTo>
                    <a:pt x="670" y="188"/>
                  </a:lnTo>
                  <a:lnTo>
                    <a:pt x="667" y="194"/>
                  </a:lnTo>
                  <a:lnTo>
                    <a:pt x="667" y="203"/>
                  </a:lnTo>
                  <a:lnTo>
                    <a:pt x="667" y="203"/>
                  </a:lnTo>
                  <a:lnTo>
                    <a:pt x="667" y="209"/>
                  </a:lnTo>
                  <a:lnTo>
                    <a:pt x="670" y="215"/>
                  </a:lnTo>
                  <a:lnTo>
                    <a:pt x="674" y="221"/>
                  </a:lnTo>
                  <a:lnTo>
                    <a:pt x="678" y="228"/>
                  </a:lnTo>
                  <a:lnTo>
                    <a:pt x="684" y="232"/>
                  </a:lnTo>
                  <a:lnTo>
                    <a:pt x="688" y="234"/>
                  </a:lnTo>
                  <a:lnTo>
                    <a:pt x="697" y="236"/>
                  </a:lnTo>
                  <a:lnTo>
                    <a:pt x="703" y="238"/>
                  </a:lnTo>
                  <a:lnTo>
                    <a:pt x="703" y="238"/>
                  </a:lnTo>
                  <a:lnTo>
                    <a:pt x="709" y="236"/>
                  </a:lnTo>
                  <a:lnTo>
                    <a:pt x="718" y="234"/>
                  </a:lnTo>
                  <a:lnTo>
                    <a:pt x="724" y="232"/>
                  </a:lnTo>
                  <a:lnTo>
                    <a:pt x="728" y="228"/>
                  </a:lnTo>
                  <a:lnTo>
                    <a:pt x="732" y="221"/>
                  </a:lnTo>
                  <a:lnTo>
                    <a:pt x="736" y="215"/>
                  </a:lnTo>
                  <a:lnTo>
                    <a:pt x="738" y="209"/>
                  </a:lnTo>
                  <a:lnTo>
                    <a:pt x="738" y="203"/>
                  </a:lnTo>
                  <a:lnTo>
                    <a:pt x="738" y="203"/>
                  </a:lnTo>
                  <a:lnTo>
                    <a:pt x="738" y="194"/>
                  </a:lnTo>
                  <a:lnTo>
                    <a:pt x="736" y="188"/>
                  </a:lnTo>
                  <a:lnTo>
                    <a:pt x="732" y="182"/>
                  </a:lnTo>
                  <a:lnTo>
                    <a:pt x="728" y="175"/>
                  </a:lnTo>
                  <a:lnTo>
                    <a:pt x="724" y="171"/>
                  </a:lnTo>
                  <a:lnTo>
                    <a:pt x="718" y="169"/>
                  </a:lnTo>
                  <a:lnTo>
                    <a:pt x="709" y="167"/>
                  </a:lnTo>
                  <a:lnTo>
                    <a:pt x="703" y="167"/>
                  </a:lnTo>
                  <a:lnTo>
                    <a:pt x="703" y="167"/>
                  </a:lnTo>
                  <a:close/>
                  <a:moveTo>
                    <a:pt x="590" y="167"/>
                  </a:moveTo>
                  <a:lnTo>
                    <a:pt x="590" y="167"/>
                  </a:lnTo>
                  <a:lnTo>
                    <a:pt x="584" y="167"/>
                  </a:lnTo>
                  <a:lnTo>
                    <a:pt x="576" y="169"/>
                  </a:lnTo>
                  <a:lnTo>
                    <a:pt x="571" y="171"/>
                  </a:lnTo>
                  <a:lnTo>
                    <a:pt x="565" y="175"/>
                  </a:lnTo>
                  <a:lnTo>
                    <a:pt x="561" y="182"/>
                  </a:lnTo>
                  <a:lnTo>
                    <a:pt x="557" y="188"/>
                  </a:lnTo>
                  <a:lnTo>
                    <a:pt x="555" y="194"/>
                  </a:lnTo>
                  <a:lnTo>
                    <a:pt x="555" y="203"/>
                  </a:lnTo>
                  <a:lnTo>
                    <a:pt x="555" y="203"/>
                  </a:lnTo>
                  <a:lnTo>
                    <a:pt x="555" y="209"/>
                  </a:lnTo>
                  <a:lnTo>
                    <a:pt x="557" y="215"/>
                  </a:lnTo>
                  <a:lnTo>
                    <a:pt x="561" y="221"/>
                  </a:lnTo>
                  <a:lnTo>
                    <a:pt x="565" y="228"/>
                  </a:lnTo>
                  <a:lnTo>
                    <a:pt x="571" y="232"/>
                  </a:lnTo>
                  <a:lnTo>
                    <a:pt x="576" y="234"/>
                  </a:lnTo>
                  <a:lnTo>
                    <a:pt x="584" y="236"/>
                  </a:lnTo>
                  <a:lnTo>
                    <a:pt x="590" y="238"/>
                  </a:lnTo>
                  <a:lnTo>
                    <a:pt x="590" y="238"/>
                  </a:lnTo>
                  <a:lnTo>
                    <a:pt x="599" y="236"/>
                  </a:lnTo>
                  <a:lnTo>
                    <a:pt x="605" y="234"/>
                  </a:lnTo>
                  <a:lnTo>
                    <a:pt x="611" y="232"/>
                  </a:lnTo>
                  <a:lnTo>
                    <a:pt x="615" y="228"/>
                  </a:lnTo>
                  <a:lnTo>
                    <a:pt x="619" y="221"/>
                  </a:lnTo>
                  <a:lnTo>
                    <a:pt x="624" y="215"/>
                  </a:lnTo>
                  <a:lnTo>
                    <a:pt x="626" y="209"/>
                  </a:lnTo>
                  <a:lnTo>
                    <a:pt x="626" y="203"/>
                  </a:lnTo>
                  <a:lnTo>
                    <a:pt x="626" y="203"/>
                  </a:lnTo>
                  <a:lnTo>
                    <a:pt x="626" y="194"/>
                  </a:lnTo>
                  <a:lnTo>
                    <a:pt x="624" y="188"/>
                  </a:lnTo>
                  <a:lnTo>
                    <a:pt x="619" y="182"/>
                  </a:lnTo>
                  <a:lnTo>
                    <a:pt x="615" y="175"/>
                  </a:lnTo>
                  <a:lnTo>
                    <a:pt x="611" y="171"/>
                  </a:lnTo>
                  <a:lnTo>
                    <a:pt x="605" y="169"/>
                  </a:lnTo>
                  <a:lnTo>
                    <a:pt x="599" y="167"/>
                  </a:lnTo>
                  <a:lnTo>
                    <a:pt x="590" y="167"/>
                  </a:lnTo>
                  <a:lnTo>
                    <a:pt x="590" y="167"/>
                  </a:lnTo>
                  <a:close/>
                  <a:moveTo>
                    <a:pt x="480" y="167"/>
                  </a:moveTo>
                  <a:lnTo>
                    <a:pt x="480" y="167"/>
                  </a:lnTo>
                  <a:lnTo>
                    <a:pt x="473" y="167"/>
                  </a:lnTo>
                  <a:lnTo>
                    <a:pt x="467" y="169"/>
                  </a:lnTo>
                  <a:lnTo>
                    <a:pt x="461" y="171"/>
                  </a:lnTo>
                  <a:lnTo>
                    <a:pt x="455" y="175"/>
                  </a:lnTo>
                  <a:lnTo>
                    <a:pt x="450" y="182"/>
                  </a:lnTo>
                  <a:lnTo>
                    <a:pt x="448" y="188"/>
                  </a:lnTo>
                  <a:lnTo>
                    <a:pt x="446" y="194"/>
                  </a:lnTo>
                  <a:lnTo>
                    <a:pt x="444" y="203"/>
                  </a:lnTo>
                  <a:lnTo>
                    <a:pt x="444" y="203"/>
                  </a:lnTo>
                  <a:lnTo>
                    <a:pt x="446" y="209"/>
                  </a:lnTo>
                  <a:lnTo>
                    <a:pt x="448" y="215"/>
                  </a:lnTo>
                  <a:lnTo>
                    <a:pt x="450" y="221"/>
                  </a:lnTo>
                  <a:lnTo>
                    <a:pt x="455" y="228"/>
                  </a:lnTo>
                  <a:lnTo>
                    <a:pt x="461" y="232"/>
                  </a:lnTo>
                  <a:lnTo>
                    <a:pt x="467" y="234"/>
                  </a:lnTo>
                  <a:lnTo>
                    <a:pt x="473" y="236"/>
                  </a:lnTo>
                  <a:lnTo>
                    <a:pt x="480" y="238"/>
                  </a:lnTo>
                  <a:lnTo>
                    <a:pt x="480" y="238"/>
                  </a:lnTo>
                  <a:lnTo>
                    <a:pt x="488" y="236"/>
                  </a:lnTo>
                  <a:lnTo>
                    <a:pt x="494" y="234"/>
                  </a:lnTo>
                  <a:lnTo>
                    <a:pt x="501" y="232"/>
                  </a:lnTo>
                  <a:lnTo>
                    <a:pt x="505" y="228"/>
                  </a:lnTo>
                  <a:lnTo>
                    <a:pt x="509" y="221"/>
                  </a:lnTo>
                  <a:lnTo>
                    <a:pt x="513" y="215"/>
                  </a:lnTo>
                  <a:lnTo>
                    <a:pt x="515" y="209"/>
                  </a:lnTo>
                  <a:lnTo>
                    <a:pt x="515" y="203"/>
                  </a:lnTo>
                  <a:lnTo>
                    <a:pt x="515" y="203"/>
                  </a:lnTo>
                  <a:lnTo>
                    <a:pt x="515" y="194"/>
                  </a:lnTo>
                  <a:lnTo>
                    <a:pt x="513" y="188"/>
                  </a:lnTo>
                  <a:lnTo>
                    <a:pt x="509" y="182"/>
                  </a:lnTo>
                  <a:lnTo>
                    <a:pt x="505" y="175"/>
                  </a:lnTo>
                  <a:lnTo>
                    <a:pt x="501" y="171"/>
                  </a:lnTo>
                  <a:lnTo>
                    <a:pt x="494" y="169"/>
                  </a:lnTo>
                  <a:lnTo>
                    <a:pt x="488" y="167"/>
                  </a:lnTo>
                  <a:lnTo>
                    <a:pt x="480" y="167"/>
                  </a:lnTo>
                  <a:lnTo>
                    <a:pt x="480" y="167"/>
                  </a:lnTo>
                  <a:close/>
                  <a:moveTo>
                    <a:pt x="254" y="165"/>
                  </a:moveTo>
                  <a:lnTo>
                    <a:pt x="254" y="165"/>
                  </a:lnTo>
                  <a:lnTo>
                    <a:pt x="240" y="165"/>
                  </a:lnTo>
                  <a:lnTo>
                    <a:pt x="225" y="167"/>
                  </a:lnTo>
                  <a:lnTo>
                    <a:pt x="211" y="171"/>
                  </a:lnTo>
                  <a:lnTo>
                    <a:pt x="198" y="175"/>
                  </a:lnTo>
                  <a:lnTo>
                    <a:pt x="186" y="182"/>
                  </a:lnTo>
                  <a:lnTo>
                    <a:pt x="173" y="190"/>
                  </a:lnTo>
                  <a:lnTo>
                    <a:pt x="163" y="198"/>
                  </a:lnTo>
                  <a:lnTo>
                    <a:pt x="152" y="207"/>
                  </a:lnTo>
                  <a:lnTo>
                    <a:pt x="142" y="217"/>
                  </a:lnTo>
                  <a:lnTo>
                    <a:pt x="133" y="228"/>
                  </a:lnTo>
                  <a:lnTo>
                    <a:pt x="127" y="240"/>
                  </a:lnTo>
                  <a:lnTo>
                    <a:pt x="121" y="253"/>
                  </a:lnTo>
                  <a:lnTo>
                    <a:pt x="117" y="265"/>
                  </a:lnTo>
                  <a:lnTo>
                    <a:pt x="113" y="280"/>
                  </a:lnTo>
                  <a:lnTo>
                    <a:pt x="110" y="294"/>
                  </a:lnTo>
                  <a:lnTo>
                    <a:pt x="110" y="309"/>
                  </a:lnTo>
                  <a:lnTo>
                    <a:pt x="110" y="309"/>
                  </a:lnTo>
                  <a:lnTo>
                    <a:pt x="110" y="323"/>
                  </a:lnTo>
                  <a:lnTo>
                    <a:pt x="113" y="338"/>
                  </a:lnTo>
                  <a:lnTo>
                    <a:pt x="117" y="353"/>
                  </a:lnTo>
                  <a:lnTo>
                    <a:pt x="121" y="365"/>
                  </a:lnTo>
                  <a:lnTo>
                    <a:pt x="127" y="378"/>
                  </a:lnTo>
                  <a:lnTo>
                    <a:pt x="133" y="390"/>
                  </a:lnTo>
                  <a:lnTo>
                    <a:pt x="142" y="401"/>
                  </a:lnTo>
                  <a:lnTo>
                    <a:pt x="152" y="411"/>
                  </a:lnTo>
                  <a:lnTo>
                    <a:pt x="163" y="422"/>
                  </a:lnTo>
                  <a:lnTo>
                    <a:pt x="173" y="430"/>
                  </a:lnTo>
                  <a:lnTo>
                    <a:pt x="186" y="436"/>
                  </a:lnTo>
                  <a:lnTo>
                    <a:pt x="198" y="442"/>
                  </a:lnTo>
                  <a:lnTo>
                    <a:pt x="211" y="447"/>
                  </a:lnTo>
                  <a:lnTo>
                    <a:pt x="225" y="451"/>
                  </a:lnTo>
                  <a:lnTo>
                    <a:pt x="240" y="453"/>
                  </a:lnTo>
                  <a:lnTo>
                    <a:pt x="254" y="455"/>
                  </a:lnTo>
                  <a:lnTo>
                    <a:pt x="254" y="455"/>
                  </a:lnTo>
                  <a:lnTo>
                    <a:pt x="269" y="453"/>
                  </a:lnTo>
                  <a:lnTo>
                    <a:pt x="284" y="451"/>
                  </a:lnTo>
                  <a:lnTo>
                    <a:pt x="298" y="447"/>
                  </a:lnTo>
                  <a:lnTo>
                    <a:pt x="311" y="442"/>
                  </a:lnTo>
                  <a:lnTo>
                    <a:pt x="323" y="436"/>
                  </a:lnTo>
                  <a:lnTo>
                    <a:pt x="336" y="430"/>
                  </a:lnTo>
                  <a:lnTo>
                    <a:pt x="346" y="422"/>
                  </a:lnTo>
                  <a:lnTo>
                    <a:pt x="357" y="411"/>
                  </a:lnTo>
                  <a:lnTo>
                    <a:pt x="367" y="401"/>
                  </a:lnTo>
                  <a:lnTo>
                    <a:pt x="375" y="390"/>
                  </a:lnTo>
                  <a:lnTo>
                    <a:pt x="382" y="378"/>
                  </a:lnTo>
                  <a:lnTo>
                    <a:pt x="388" y="365"/>
                  </a:lnTo>
                  <a:lnTo>
                    <a:pt x="392" y="353"/>
                  </a:lnTo>
                  <a:lnTo>
                    <a:pt x="396" y="338"/>
                  </a:lnTo>
                  <a:lnTo>
                    <a:pt x="398" y="323"/>
                  </a:lnTo>
                  <a:lnTo>
                    <a:pt x="400" y="309"/>
                  </a:lnTo>
                  <a:lnTo>
                    <a:pt x="400" y="309"/>
                  </a:lnTo>
                  <a:lnTo>
                    <a:pt x="398" y="294"/>
                  </a:lnTo>
                  <a:lnTo>
                    <a:pt x="396" y="280"/>
                  </a:lnTo>
                  <a:lnTo>
                    <a:pt x="392" y="265"/>
                  </a:lnTo>
                  <a:lnTo>
                    <a:pt x="388" y="253"/>
                  </a:lnTo>
                  <a:lnTo>
                    <a:pt x="382" y="240"/>
                  </a:lnTo>
                  <a:lnTo>
                    <a:pt x="375" y="228"/>
                  </a:lnTo>
                  <a:lnTo>
                    <a:pt x="367" y="217"/>
                  </a:lnTo>
                  <a:lnTo>
                    <a:pt x="357" y="207"/>
                  </a:lnTo>
                  <a:lnTo>
                    <a:pt x="346" y="198"/>
                  </a:lnTo>
                  <a:lnTo>
                    <a:pt x="336" y="190"/>
                  </a:lnTo>
                  <a:lnTo>
                    <a:pt x="323" y="182"/>
                  </a:lnTo>
                  <a:lnTo>
                    <a:pt x="311" y="175"/>
                  </a:lnTo>
                  <a:lnTo>
                    <a:pt x="298" y="171"/>
                  </a:lnTo>
                  <a:lnTo>
                    <a:pt x="284" y="167"/>
                  </a:lnTo>
                  <a:lnTo>
                    <a:pt x="269" y="165"/>
                  </a:lnTo>
                  <a:lnTo>
                    <a:pt x="254" y="165"/>
                  </a:lnTo>
                  <a:lnTo>
                    <a:pt x="254" y="165"/>
                  </a:lnTo>
                  <a:close/>
                  <a:moveTo>
                    <a:pt x="515" y="772"/>
                  </a:moveTo>
                  <a:lnTo>
                    <a:pt x="515" y="772"/>
                  </a:lnTo>
                  <a:lnTo>
                    <a:pt x="513" y="745"/>
                  </a:lnTo>
                  <a:lnTo>
                    <a:pt x="511" y="720"/>
                  </a:lnTo>
                  <a:lnTo>
                    <a:pt x="507" y="697"/>
                  </a:lnTo>
                  <a:lnTo>
                    <a:pt x="501" y="674"/>
                  </a:lnTo>
                  <a:lnTo>
                    <a:pt x="494" y="653"/>
                  </a:lnTo>
                  <a:lnTo>
                    <a:pt x="486" y="632"/>
                  </a:lnTo>
                  <a:lnTo>
                    <a:pt x="478" y="613"/>
                  </a:lnTo>
                  <a:lnTo>
                    <a:pt x="467" y="595"/>
                  </a:lnTo>
                  <a:lnTo>
                    <a:pt x="457" y="578"/>
                  </a:lnTo>
                  <a:lnTo>
                    <a:pt x="444" y="563"/>
                  </a:lnTo>
                  <a:lnTo>
                    <a:pt x="430" y="549"/>
                  </a:lnTo>
                  <a:lnTo>
                    <a:pt x="417" y="536"/>
                  </a:lnTo>
                  <a:lnTo>
                    <a:pt x="403" y="526"/>
                  </a:lnTo>
                  <a:lnTo>
                    <a:pt x="388" y="515"/>
                  </a:lnTo>
                  <a:lnTo>
                    <a:pt x="371" y="507"/>
                  </a:lnTo>
                  <a:lnTo>
                    <a:pt x="355" y="499"/>
                  </a:lnTo>
                  <a:lnTo>
                    <a:pt x="256" y="651"/>
                  </a:lnTo>
                  <a:lnTo>
                    <a:pt x="163" y="495"/>
                  </a:lnTo>
                  <a:lnTo>
                    <a:pt x="163" y="495"/>
                  </a:lnTo>
                  <a:lnTo>
                    <a:pt x="146" y="503"/>
                  </a:lnTo>
                  <a:lnTo>
                    <a:pt x="129" y="511"/>
                  </a:lnTo>
                  <a:lnTo>
                    <a:pt x="115" y="522"/>
                  </a:lnTo>
                  <a:lnTo>
                    <a:pt x="100" y="532"/>
                  </a:lnTo>
                  <a:lnTo>
                    <a:pt x="85" y="545"/>
                  </a:lnTo>
                  <a:lnTo>
                    <a:pt x="71" y="559"/>
                  </a:lnTo>
                  <a:lnTo>
                    <a:pt x="58" y="574"/>
                  </a:lnTo>
                  <a:lnTo>
                    <a:pt x="48" y="590"/>
                  </a:lnTo>
                  <a:lnTo>
                    <a:pt x="37" y="609"/>
                  </a:lnTo>
                  <a:lnTo>
                    <a:pt x="27" y="628"/>
                  </a:lnTo>
                  <a:lnTo>
                    <a:pt x="19" y="649"/>
                  </a:lnTo>
                  <a:lnTo>
                    <a:pt x="12" y="672"/>
                  </a:lnTo>
                  <a:lnTo>
                    <a:pt x="8" y="695"/>
                  </a:lnTo>
                  <a:lnTo>
                    <a:pt x="4" y="718"/>
                  </a:lnTo>
                  <a:lnTo>
                    <a:pt x="2" y="745"/>
                  </a:lnTo>
                  <a:lnTo>
                    <a:pt x="0" y="772"/>
                  </a:lnTo>
                  <a:lnTo>
                    <a:pt x="0" y="772"/>
                  </a:lnTo>
                  <a:lnTo>
                    <a:pt x="35" y="784"/>
                  </a:lnTo>
                  <a:lnTo>
                    <a:pt x="69" y="795"/>
                  </a:lnTo>
                  <a:lnTo>
                    <a:pt x="102" y="803"/>
                  </a:lnTo>
                  <a:lnTo>
                    <a:pt x="136" y="809"/>
                  </a:lnTo>
                  <a:lnTo>
                    <a:pt x="169" y="816"/>
                  </a:lnTo>
                  <a:lnTo>
                    <a:pt x="200" y="820"/>
                  </a:lnTo>
                  <a:lnTo>
                    <a:pt x="234" y="822"/>
                  </a:lnTo>
                  <a:lnTo>
                    <a:pt x="265" y="822"/>
                  </a:lnTo>
                  <a:lnTo>
                    <a:pt x="296" y="820"/>
                  </a:lnTo>
                  <a:lnTo>
                    <a:pt x="330" y="818"/>
                  </a:lnTo>
                  <a:lnTo>
                    <a:pt x="361" y="814"/>
                  </a:lnTo>
                  <a:lnTo>
                    <a:pt x="392" y="809"/>
                  </a:lnTo>
                  <a:lnTo>
                    <a:pt x="423" y="801"/>
                  </a:lnTo>
                  <a:lnTo>
                    <a:pt x="453" y="793"/>
                  </a:lnTo>
                  <a:lnTo>
                    <a:pt x="484" y="782"/>
                  </a:lnTo>
                  <a:lnTo>
                    <a:pt x="515" y="772"/>
                  </a:lnTo>
                  <a:lnTo>
                    <a:pt x="515" y="772"/>
                  </a:lnTo>
                  <a:close/>
                </a:path>
              </a:pathLst>
            </a:custGeom>
            <a:solidFill>
              <a:srgbClr val="0A4776"/>
            </a:solidFill>
            <a:ln>
              <a:noFill/>
            </a:ln>
          </p:spPr>
          <p:txBody>
            <a:bodyPr vert="horz" wrap="square" lIns="121920" tIns="60960" rIns="121920" bIns="60960" numCol="1" anchor="t" anchorCtr="0" compatLnSpc="1"/>
            <a:lstStyle/>
            <a:p>
              <a:endParaRPr lang="zh-CN" altLang="en-US" sz="2400"/>
            </a:p>
          </p:txBody>
        </p:sp>
      </p:grpSp>
      <p:sp>
        <p:nvSpPr>
          <p:cNvPr id="49" name="PA_TextPlaceholder 36"/>
          <p:cNvSpPr txBox="1"/>
          <p:nvPr>
            <p:custDataLst>
              <p:tags r:id="rId19"/>
            </p:custDataLst>
          </p:nvPr>
        </p:nvSpPr>
        <p:spPr>
          <a:xfrm>
            <a:off x="6502634" y="562930"/>
            <a:ext cx="3225567" cy="386069"/>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600" b="1" dirty="0">
                <a:solidFill>
                  <a:srgbClr val="0A4776"/>
                </a:solidFill>
                <a:latin typeface="微软雅黑" panose="020B0503020204020204" pitchFamily="34" charset="-122"/>
                <a:ea typeface="微软雅黑" panose="020B0503020204020204" pitchFamily="34" charset="-122"/>
              </a:rPr>
              <a:t>客户立场：我不要</a:t>
            </a:r>
            <a:r>
              <a:rPr lang="en-US" altLang="zh-CN" sz="1600" b="1" dirty="0">
                <a:solidFill>
                  <a:srgbClr val="0A4776"/>
                </a:solidFill>
                <a:latin typeface="微软雅黑" panose="020B0503020204020204" pitchFamily="34" charset="-122"/>
                <a:ea typeface="微软雅黑" panose="020B0503020204020204" pitchFamily="34" charset="-122"/>
              </a:rPr>
              <a:t>&amp;</a:t>
            </a:r>
            <a:r>
              <a:rPr lang="zh-CN" altLang="en-US" sz="1600" b="1" dirty="0">
                <a:solidFill>
                  <a:srgbClr val="0A4776"/>
                </a:solidFill>
                <a:latin typeface="微软雅黑" panose="020B0503020204020204" pitchFamily="34" charset="-122"/>
                <a:ea typeface="微软雅黑" panose="020B0503020204020204" pitchFamily="34" charset="-122"/>
              </a:rPr>
              <a:t>我不要</a:t>
            </a:r>
            <a:endParaRPr lang="en-AU" sz="1600" b="1" dirty="0">
              <a:solidFill>
                <a:srgbClr val="0A4776"/>
              </a:solidFill>
              <a:latin typeface="微软雅黑" panose="020B0503020204020204" pitchFamily="34" charset="-122"/>
              <a:ea typeface="微软雅黑" panose="020B0503020204020204" pitchFamily="34" charset="-122"/>
            </a:endParaRPr>
          </a:p>
        </p:txBody>
      </p:sp>
      <p:sp>
        <p:nvSpPr>
          <p:cNvPr id="51" name="PA_TextPlaceholder 35"/>
          <p:cNvSpPr txBox="1"/>
          <p:nvPr>
            <p:custDataLst>
              <p:tags r:id="rId20"/>
            </p:custDataLst>
          </p:nvPr>
        </p:nvSpPr>
        <p:spPr>
          <a:xfrm>
            <a:off x="6489933" y="886329"/>
            <a:ext cx="2984267" cy="767603"/>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800"/>
              </a:spcBef>
              <a:buNone/>
            </a:pPr>
            <a:r>
              <a:rPr lang="zh-CN" altLang="en-US" sz="1333" dirty="0">
                <a:solidFill>
                  <a:srgbClr val="262626"/>
                </a:solidFill>
                <a:latin typeface="微软雅黑" pitchFamily="34" charset="-122"/>
                <a:ea typeface="微软雅黑" pitchFamily="34" charset="-122"/>
              </a:rPr>
              <a:t>不要收集儿童信息</a:t>
            </a:r>
            <a:endParaRPr lang="en-US" altLang="zh-CN" sz="1333" dirty="0">
              <a:solidFill>
                <a:srgbClr val="262626"/>
              </a:solidFill>
              <a:latin typeface="微软雅黑" pitchFamily="34" charset="-122"/>
              <a:ea typeface="微软雅黑" pitchFamily="34" charset="-122"/>
            </a:endParaRPr>
          </a:p>
          <a:p>
            <a:pPr marL="0" indent="0">
              <a:lnSpc>
                <a:spcPct val="100000"/>
              </a:lnSpc>
              <a:spcBef>
                <a:spcPts val="800"/>
              </a:spcBef>
              <a:buNone/>
            </a:pPr>
            <a:r>
              <a:rPr lang="zh-CN" altLang="en-US" sz="1333" dirty="0">
                <a:solidFill>
                  <a:srgbClr val="262626"/>
                </a:solidFill>
                <a:latin typeface="微软雅黑" pitchFamily="34" charset="-122"/>
                <a:ea typeface="微软雅黑" pitchFamily="34" charset="-122"/>
              </a:rPr>
              <a:t>不要额外法律风险和合规成本</a:t>
            </a:r>
            <a:endParaRPr lang="en-US" altLang="zh-CN" sz="1333" dirty="0">
              <a:solidFill>
                <a:srgbClr val="262626"/>
              </a:solidFill>
              <a:latin typeface="微软雅黑" pitchFamily="34" charset="-122"/>
              <a:ea typeface="微软雅黑" pitchFamily="34" charset="-122"/>
            </a:endParaRPr>
          </a:p>
        </p:txBody>
      </p:sp>
    </p:spTree>
    <p:extLst>
      <p:ext uri="{BB962C8B-B14F-4D97-AF65-F5344CB8AC3E}">
        <p14:creationId xmlns:p14="http://schemas.microsoft.com/office/powerpoint/2010/main" val="16710158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0" y="0"/>
            <a:ext cx="12192000" cy="6858000"/>
          </a:xfrm>
          <a:prstGeom prst="rect">
            <a:avLst/>
          </a:prstGeom>
          <a:gradFill flip="none" rotWithShape="1">
            <a:gsLst>
              <a:gs pos="0">
                <a:schemeClr val="bg1"/>
              </a:gs>
              <a:gs pos="50000">
                <a:schemeClr val="bg1">
                  <a:lumMod val="95000"/>
                </a:schemeClr>
              </a:gs>
              <a:gs pos="100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zh-CN" altLang="en-US" sz="2400" dirty="0"/>
          </a:p>
        </p:txBody>
      </p:sp>
      <p:pic>
        <p:nvPicPr>
          <p:cNvPr id="15" name="PA_图片 2" descr="F:\案例二\394\1.png"/>
          <p:cNvPicPr preferRelativeResize="0">
            <a:picLocks noChangeArrowheads="1"/>
          </p:cNvPicPr>
          <p:nvPr>
            <p:custDataLst>
              <p:tags r:id="rId2"/>
            </p:custDataLst>
          </p:nvPr>
        </p:nvPicPr>
        <p:blipFill rotWithShape="1">
          <a:blip r:embed="rId7" cstate="print">
            <a:extLst>
              <a:ext uri="{28A0092B-C50C-407E-A947-70E740481C1C}">
                <a14:useLocalDpi xmlns:a14="http://schemas.microsoft.com/office/drawing/2010/main" val="0"/>
              </a:ext>
            </a:extLst>
          </a:blip>
          <a:srcRect l="414" t="29347" r="41232" b="70030"/>
          <a:stretch>
            <a:fillRect/>
          </a:stretch>
        </p:blipFill>
        <p:spPr bwMode="auto">
          <a:xfrm>
            <a:off x="0" y="6810000"/>
            <a:ext cx="12192000" cy="72000"/>
          </a:xfrm>
          <a:prstGeom prst="rect">
            <a:avLst/>
          </a:prstGeom>
          <a:noFill/>
          <a:effectLst>
            <a:outerShdw blurRad="342900" dist="139700" dir="12060000" sx="102000" sy="102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4" name="PA_图片 4" descr="G:\稻壳儿\5\miracomunicazione\shadow3.png"/>
          <p:cNvPicPr>
            <a:picLocks noChangeAspect="1" noChangeArrowheads="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flipV="1">
            <a:off x="0" y="6311899"/>
            <a:ext cx="12192000" cy="498099"/>
          </a:xfrm>
          <a:prstGeom prst="rect">
            <a:avLst/>
          </a:prstGeom>
          <a:noFill/>
          <a:extLst>
            <a:ext uri="{909E8E84-426E-40DD-AFC4-6F175D3DCCD1}">
              <a14:hiddenFill xmlns:a14="http://schemas.microsoft.com/office/drawing/2010/main">
                <a:solidFill>
                  <a:srgbClr val="FFFFFF"/>
                </a:solidFill>
              </a14:hiddenFill>
            </a:ext>
          </a:extLst>
        </p:spPr>
      </p:pic>
      <p:pic>
        <p:nvPicPr>
          <p:cNvPr id="47" name="图片 46"/>
          <p:cNvPicPr>
            <a:picLocks noChangeAspect="1"/>
          </p:cNvPicPr>
          <p:nvPr/>
        </p:nvPicPr>
        <p:blipFill>
          <a:blip r:embed="rId9"/>
          <a:stretch>
            <a:fillRect/>
          </a:stretch>
        </p:blipFill>
        <p:spPr>
          <a:xfrm>
            <a:off x="900851" y="98559"/>
            <a:ext cx="10390299" cy="1829596"/>
          </a:xfrm>
          <a:prstGeom prst="rect">
            <a:avLst/>
          </a:prstGeom>
        </p:spPr>
      </p:pic>
      <p:pic>
        <p:nvPicPr>
          <p:cNvPr id="5" name="PA_图片 2" descr="F:\案例二\394\1.png"/>
          <p:cNvPicPr>
            <a:picLocks noChangeAspect="1" noChangeArrowheads="1"/>
          </p:cNvPicPr>
          <p:nvPr>
            <p:custDataLst>
              <p:tags r:id="rId4"/>
            </p:custDataLst>
          </p:nvPr>
        </p:nvPicPr>
        <p:blipFill rotWithShape="1">
          <a:blip r:embed="rId10" cstate="print">
            <a:extLst>
              <a:ext uri="{28A0092B-C50C-407E-A947-70E740481C1C}">
                <a14:useLocalDpi xmlns:a14="http://schemas.microsoft.com/office/drawing/2010/main" val="0"/>
              </a:ext>
            </a:extLst>
          </a:blip>
          <a:srcRect l="-9919" t="31282" r="51052" b="31477"/>
          <a:stretch>
            <a:fillRect/>
          </a:stretch>
        </p:blipFill>
        <p:spPr bwMode="auto">
          <a:xfrm rot="21214532" flipH="1">
            <a:off x="-567136" y="-263072"/>
            <a:ext cx="3257027" cy="2107896"/>
          </a:xfrm>
          <a:prstGeom prst="rect">
            <a:avLst/>
          </a:prstGeom>
          <a:noFill/>
          <a:effectLst>
            <a:outerShdw blurRad="342900" dist="1397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82" name="组合 81"/>
          <p:cNvGrpSpPr/>
          <p:nvPr/>
        </p:nvGrpSpPr>
        <p:grpSpPr>
          <a:xfrm>
            <a:off x="6288228" y="5425537"/>
            <a:ext cx="1077926" cy="960420"/>
            <a:chOff x="751384" y="591279"/>
            <a:chExt cx="808444" cy="720315"/>
          </a:xfrm>
        </p:grpSpPr>
        <p:grpSp>
          <p:nvGrpSpPr>
            <p:cNvPr id="66" name="组合 65"/>
            <p:cNvGrpSpPr/>
            <p:nvPr/>
          </p:nvGrpSpPr>
          <p:grpSpPr>
            <a:xfrm>
              <a:off x="958141" y="593157"/>
              <a:ext cx="601687" cy="529995"/>
              <a:chOff x="958141" y="593157"/>
              <a:chExt cx="601687" cy="529995"/>
            </a:xfrm>
          </p:grpSpPr>
          <p:grpSp>
            <p:nvGrpSpPr>
              <p:cNvPr id="49" name="组合 48"/>
              <p:cNvGrpSpPr/>
              <p:nvPr/>
            </p:nvGrpSpPr>
            <p:grpSpPr>
              <a:xfrm>
                <a:off x="958141" y="593157"/>
                <a:ext cx="601687" cy="529995"/>
                <a:chOff x="775261" y="3357880"/>
                <a:chExt cx="601687" cy="529995"/>
              </a:xfrm>
            </p:grpSpPr>
            <p:cxnSp>
              <p:nvCxnSpPr>
                <p:cNvPr id="8" name="直接连接符 7"/>
                <p:cNvCxnSpPr/>
                <p:nvPr/>
              </p:nvCxnSpPr>
              <p:spPr>
                <a:xfrm>
                  <a:off x="781035" y="3647473"/>
                  <a:ext cx="57490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V="1">
                  <a:off x="775261" y="3884675"/>
                  <a:ext cx="601687" cy="29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p:cNvCxnSpPr/>
                <p:nvPr/>
              </p:nvCxnSpPr>
              <p:spPr>
                <a:xfrm flipH="1" flipV="1">
                  <a:off x="775261" y="3357880"/>
                  <a:ext cx="3126" cy="5267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flipH="1" flipV="1">
                  <a:off x="1068489" y="3357880"/>
                  <a:ext cx="6119" cy="52999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65" name="椭圆 64"/>
              <p:cNvSpPr/>
              <p:nvPr/>
            </p:nvSpPr>
            <p:spPr>
              <a:xfrm>
                <a:off x="1341538" y="671289"/>
                <a:ext cx="146906" cy="14309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73" name="文本框 72"/>
            <p:cNvSpPr txBox="1"/>
            <p:nvPr/>
          </p:nvSpPr>
          <p:spPr>
            <a:xfrm>
              <a:off x="1306858" y="1080761"/>
              <a:ext cx="208230" cy="230833"/>
            </a:xfrm>
            <a:prstGeom prst="rect">
              <a:avLst/>
            </a:prstGeom>
            <a:noFill/>
          </p:spPr>
          <p:txBody>
            <a:bodyPr wrap="none" rtlCol="0">
              <a:spAutoFit/>
            </a:bodyPr>
            <a:lstStyle/>
            <a:p>
              <a:r>
                <a:rPr lang="en-US" altLang="zh-CN" sz="1400" dirty="0"/>
                <a:t>P</a:t>
              </a:r>
              <a:endParaRPr lang="zh-CN" altLang="en-US" sz="1400" dirty="0"/>
            </a:p>
          </p:txBody>
        </p:sp>
        <p:sp>
          <p:nvSpPr>
            <p:cNvPr id="78" name="文本框 77"/>
            <p:cNvSpPr txBox="1"/>
            <p:nvPr/>
          </p:nvSpPr>
          <p:spPr>
            <a:xfrm>
              <a:off x="751384" y="591279"/>
              <a:ext cx="207028" cy="230833"/>
            </a:xfrm>
            <a:prstGeom prst="rect">
              <a:avLst/>
            </a:prstGeom>
            <a:noFill/>
          </p:spPr>
          <p:txBody>
            <a:bodyPr wrap="none" rtlCol="0">
              <a:spAutoFit/>
            </a:bodyPr>
            <a:lstStyle/>
            <a:p>
              <a:r>
                <a:rPr lang="en-US" altLang="zh-CN" sz="1400" dirty="0"/>
                <a:t>$</a:t>
              </a:r>
              <a:endParaRPr lang="zh-CN" altLang="en-US" sz="1400" dirty="0"/>
            </a:p>
          </p:txBody>
        </p:sp>
      </p:grpSp>
      <p:grpSp>
        <p:nvGrpSpPr>
          <p:cNvPr id="83" name="组合 82"/>
          <p:cNvGrpSpPr/>
          <p:nvPr/>
        </p:nvGrpSpPr>
        <p:grpSpPr>
          <a:xfrm>
            <a:off x="7594116" y="5375828"/>
            <a:ext cx="1086277" cy="958941"/>
            <a:chOff x="2780084" y="589957"/>
            <a:chExt cx="814708" cy="719206"/>
          </a:xfrm>
        </p:grpSpPr>
        <p:grpSp>
          <p:nvGrpSpPr>
            <p:cNvPr id="68" name="组合 67"/>
            <p:cNvGrpSpPr/>
            <p:nvPr/>
          </p:nvGrpSpPr>
          <p:grpSpPr>
            <a:xfrm>
              <a:off x="2993105" y="589957"/>
              <a:ext cx="601687" cy="529995"/>
              <a:chOff x="2993105" y="589957"/>
              <a:chExt cx="601687" cy="529995"/>
            </a:xfrm>
          </p:grpSpPr>
          <p:grpSp>
            <p:nvGrpSpPr>
              <p:cNvPr id="50" name="组合 49"/>
              <p:cNvGrpSpPr/>
              <p:nvPr/>
            </p:nvGrpSpPr>
            <p:grpSpPr>
              <a:xfrm>
                <a:off x="2993105" y="589957"/>
                <a:ext cx="601687" cy="529995"/>
                <a:chOff x="775261" y="3357880"/>
                <a:chExt cx="601687" cy="529995"/>
              </a:xfrm>
            </p:grpSpPr>
            <p:cxnSp>
              <p:nvCxnSpPr>
                <p:cNvPr id="51" name="直接连接符 50"/>
                <p:cNvCxnSpPr/>
                <p:nvPr/>
              </p:nvCxnSpPr>
              <p:spPr>
                <a:xfrm>
                  <a:off x="781035" y="3647473"/>
                  <a:ext cx="57490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V="1">
                  <a:off x="775261" y="3884675"/>
                  <a:ext cx="601687" cy="29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直接箭头连接符 52"/>
                <p:cNvCxnSpPr/>
                <p:nvPr/>
              </p:nvCxnSpPr>
              <p:spPr>
                <a:xfrm flipH="1" flipV="1">
                  <a:off x="775261" y="3357880"/>
                  <a:ext cx="3126" cy="5267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flipH="1" flipV="1">
                  <a:off x="1068489" y="3357880"/>
                  <a:ext cx="6119" cy="52999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67" name="椭圆 66"/>
              <p:cNvSpPr/>
              <p:nvPr/>
            </p:nvSpPr>
            <p:spPr>
              <a:xfrm>
                <a:off x="3066423" y="670355"/>
                <a:ext cx="146906" cy="1430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74" name="文本框 73"/>
            <p:cNvSpPr txBox="1"/>
            <p:nvPr/>
          </p:nvSpPr>
          <p:spPr>
            <a:xfrm>
              <a:off x="3339243" y="1078330"/>
              <a:ext cx="208230" cy="230833"/>
            </a:xfrm>
            <a:prstGeom prst="rect">
              <a:avLst/>
            </a:prstGeom>
            <a:noFill/>
          </p:spPr>
          <p:txBody>
            <a:bodyPr wrap="none" rtlCol="0">
              <a:spAutoFit/>
            </a:bodyPr>
            <a:lstStyle/>
            <a:p>
              <a:r>
                <a:rPr lang="en-US" altLang="zh-CN" sz="1400" dirty="0"/>
                <a:t>P</a:t>
              </a:r>
              <a:endParaRPr lang="zh-CN" altLang="en-US" sz="1400" dirty="0"/>
            </a:p>
          </p:txBody>
        </p:sp>
        <p:sp>
          <p:nvSpPr>
            <p:cNvPr id="79" name="文本框 78"/>
            <p:cNvSpPr txBox="1"/>
            <p:nvPr/>
          </p:nvSpPr>
          <p:spPr>
            <a:xfrm>
              <a:off x="2780084" y="591132"/>
              <a:ext cx="207029" cy="230833"/>
            </a:xfrm>
            <a:prstGeom prst="rect">
              <a:avLst/>
            </a:prstGeom>
            <a:noFill/>
          </p:spPr>
          <p:txBody>
            <a:bodyPr wrap="none" rtlCol="0">
              <a:spAutoFit/>
            </a:bodyPr>
            <a:lstStyle/>
            <a:p>
              <a:r>
                <a:rPr lang="en-US" altLang="zh-CN" sz="1400" dirty="0"/>
                <a:t>$</a:t>
              </a:r>
              <a:endParaRPr lang="zh-CN" altLang="en-US" sz="1400" dirty="0"/>
            </a:p>
          </p:txBody>
        </p:sp>
      </p:grpSp>
      <p:grpSp>
        <p:nvGrpSpPr>
          <p:cNvPr id="84" name="组合 83"/>
          <p:cNvGrpSpPr/>
          <p:nvPr/>
        </p:nvGrpSpPr>
        <p:grpSpPr>
          <a:xfrm>
            <a:off x="10373054" y="5381301"/>
            <a:ext cx="1087019" cy="960011"/>
            <a:chOff x="4805897" y="584929"/>
            <a:chExt cx="815264" cy="720008"/>
          </a:xfrm>
        </p:grpSpPr>
        <p:grpSp>
          <p:nvGrpSpPr>
            <p:cNvPr id="70" name="组合 69"/>
            <p:cNvGrpSpPr/>
            <p:nvPr/>
          </p:nvGrpSpPr>
          <p:grpSpPr>
            <a:xfrm>
              <a:off x="5019474" y="586757"/>
              <a:ext cx="601687" cy="529995"/>
              <a:chOff x="5019474" y="586757"/>
              <a:chExt cx="601687" cy="529995"/>
            </a:xfrm>
          </p:grpSpPr>
          <p:grpSp>
            <p:nvGrpSpPr>
              <p:cNvPr id="55" name="组合 54"/>
              <p:cNvGrpSpPr/>
              <p:nvPr/>
            </p:nvGrpSpPr>
            <p:grpSpPr>
              <a:xfrm>
                <a:off x="5019474" y="586757"/>
                <a:ext cx="601687" cy="529995"/>
                <a:chOff x="775261" y="3357880"/>
                <a:chExt cx="601687" cy="529995"/>
              </a:xfrm>
            </p:grpSpPr>
            <p:cxnSp>
              <p:nvCxnSpPr>
                <p:cNvPr id="56" name="直接连接符 55"/>
                <p:cNvCxnSpPr/>
                <p:nvPr/>
              </p:nvCxnSpPr>
              <p:spPr>
                <a:xfrm>
                  <a:off x="781035" y="3647473"/>
                  <a:ext cx="57490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V="1">
                  <a:off x="775261" y="3884675"/>
                  <a:ext cx="601687" cy="29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直接箭头连接符 57"/>
                <p:cNvCxnSpPr/>
                <p:nvPr/>
              </p:nvCxnSpPr>
              <p:spPr>
                <a:xfrm flipH="1" flipV="1">
                  <a:off x="775261" y="3357880"/>
                  <a:ext cx="3126" cy="5267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flipH="1" flipV="1">
                  <a:off x="1068489" y="3357880"/>
                  <a:ext cx="6119" cy="52999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69" name="椭圆 68"/>
              <p:cNvSpPr/>
              <p:nvPr/>
            </p:nvSpPr>
            <p:spPr>
              <a:xfrm>
                <a:off x="5104378" y="918095"/>
                <a:ext cx="146906" cy="1430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76" name="文本框 75"/>
            <p:cNvSpPr txBox="1"/>
            <p:nvPr/>
          </p:nvSpPr>
          <p:spPr>
            <a:xfrm>
              <a:off x="5366606" y="1074104"/>
              <a:ext cx="208230" cy="230833"/>
            </a:xfrm>
            <a:prstGeom prst="rect">
              <a:avLst/>
            </a:prstGeom>
            <a:noFill/>
          </p:spPr>
          <p:txBody>
            <a:bodyPr wrap="none" rtlCol="0">
              <a:spAutoFit/>
            </a:bodyPr>
            <a:lstStyle/>
            <a:p>
              <a:r>
                <a:rPr lang="en-US" altLang="zh-CN" sz="1400" dirty="0"/>
                <a:t>P</a:t>
              </a:r>
              <a:endParaRPr lang="zh-CN" altLang="en-US" sz="1400" dirty="0"/>
            </a:p>
          </p:txBody>
        </p:sp>
        <p:sp>
          <p:nvSpPr>
            <p:cNvPr id="80" name="文本框 79"/>
            <p:cNvSpPr txBox="1"/>
            <p:nvPr/>
          </p:nvSpPr>
          <p:spPr>
            <a:xfrm>
              <a:off x="4805897" y="584929"/>
              <a:ext cx="207028" cy="230833"/>
            </a:xfrm>
            <a:prstGeom prst="rect">
              <a:avLst/>
            </a:prstGeom>
            <a:noFill/>
          </p:spPr>
          <p:txBody>
            <a:bodyPr wrap="none" rtlCol="0">
              <a:spAutoFit/>
            </a:bodyPr>
            <a:lstStyle/>
            <a:p>
              <a:r>
                <a:rPr lang="en-US" altLang="zh-CN" sz="1400" dirty="0"/>
                <a:t>$</a:t>
              </a:r>
              <a:endParaRPr lang="zh-CN" altLang="en-US" sz="1400" dirty="0"/>
            </a:p>
          </p:txBody>
        </p:sp>
      </p:grpSp>
      <p:grpSp>
        <p:nvGrpSpPr>
          <p:cNvPr id="85" name="组合 84"/>
          <p:cNvGrpSpPr/>
          <p:nvPr/>
        </p:nvGrpSpPr>
        <p:grpSpPr>
          <a:xfrm>
            <a:off x="8936879" y="5373050"/>
            <a:ext cx="1092789" cy="955813"/>
            <a:chOff x="7228539" y="589542"/>
            <a:chExt cx="819592" cy="716860"/>
          </a:xfrm>
        </p:grpSpPr>
        <p:grpSp>
          <p:nvGrpSpPr>
            <p:cNvPr id="72" name="组合 71"/>
            <p:cNvGrpSpPr/>
            <p:nvPr/>
          </p:nvGrpSpPr>
          <p:grpSpPr>
            <a:xfrm>
              <a:off x="7446444" y="593157"/>
              <a:ext cx="601687" cy="529995"/>
              <a:chOff x="7446444" y="593157"/>
              <a:chExt cx="601687" cy="529995"/>
            </a:xfrm>
          </p:grpSpPr>
          <p:grpSp>
            <p:nvGrpSpPr>
              <p:cNvPr id="60" name="组合 59"/>
              <p:cNvGrpSpPr/>
              <p:nvPr/>
            </p:nvGrpSpPr>
            <p:grpSpPr>
              <a:xfrm>
                <a:off x="7446444" y="593157"/>
                <a:ext cx="601687" cy="529995"/>
                <a:chOff x="775261" y="3357880"/>
                <a:chExt cx="601687" cy="529995"/>
              </a:xfrm>
            </p:grpSpPr>
            <p:cxnSp>
              <p:nvCxnSpPr>
                <p:cNvPr id="61" name="直接连接符 60"/>
                <p:cNvCxnSpPr/>
                <p:nvPr/>
              </p:nvCxnSpPr>
              <p:spPr>
                <a:xfrm>
                  <a:off x="781035" y="3647473"/>
                  <a:ext cx="57490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flipV="1">
                  <a:off x="775261" y="3884675"/>
                  <a:ext cx="601687" cy="29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直接箭头连接符 62"/>
                <p:cNvCxnSpPr/>
                <p:nvPr/>
              </p:nvCxnSpPr>
              <p:spPr>
                <a:xfrm flipH="1" flipV="1">
                  <a:off x="775261" y="3357880"/>
                  <a:ext cx="3126" cy="5267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flipH="1" flipV="1">
                  <a:off x="1068489" y="3357880"/>
                  <a:ext cx="6119" cy="52999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71" name="椭圆 70"/>
              <p:cNvSpPr/>
              <p:nvPr/>
            </p:nvSpPr>
            <p:spPr>
              <a:xfrm>
                <a:off x="7808694" y="932908"/>
                <a:ext cx="146906" cy="1430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77" name="文本框 76"/>
            <p:cNvSpPr txBox="1"/>
            <p:nvPr/>
          </p:nvSpPr>
          <p:spPr>
            <a:xfrm>
              <a:off x="7793710" y="1075569"/>
              <a:ext cx="208230" cy="230833"/>
            </a:xfrm>
            <a:prstGeom prst="rect">
              <a:avLst/>
            </a:prstGeom>
            <a:noFill/>
          </p:spPr>
          <p:txBody>
            <a:bodyPr wrap="none" rtlCol="0">
              <a:spAutoFit/>
            </a:bodyPr>
            <a:lstStyle/>
            <a:p>
              <a:r>
                <a:rPr lang="en-US" altLang="zh-CN" sz="1400" dirty="0"/>
                <a:t>P</a:t>
              </a:r>
              <a:endParaRPr lang="zh-CN" altLang="en-US" sz="1400" dirty="0"/>
            </a:p>
          </p:txBody>
        </p:sp>
        <p:sp>
          <p:nvSpPr>
            <p:cNvPr id="81" name="文本框 80"/>
            <p:cNvSpPr txBox="1"/>
            <p:nvPr/>
          </p:nvSpPr>
          <p:spPr>
            <a:xfrm>
              <a:off x="7228539" y="589542"/>
              <a:ext cx="207029" cy="230833"/>
            </a:xfrm>
            <a:prstGeom prst="rect">
              <a:avLst/>
            </a:prstGeom>
            <a:noFill/>
          </p:spPr>
          <p:txBody>
            <a:bodyPr wrap="none" rtlCol="0">
              <a:spAutoFit/>
            </a:bodyPr>
            <a:lstStyle/>
            <a:p>
              <a:r>
                <a:rPr lang="en-US" altLang="zh-CN" sz="1400" dirty="0"/>
                <a:t>$</a:t>
              </a:r>
              <a:endParaRPr lang="zh-CN" altLang="en-US" sz="1400" dirty="0"/>
            </a:p>
          </p:txBody>
        </p:sp>
      </p:grpSp>
      <p:grpSp>
        <p:nvGrpSpPr>
          <p:cNvPr id="7" name="组合 6"/>
          <p:cNvGrpSpPr/>
          <p:nvPr/>
        </p:nvGrpSpPr>
        <p:grpSpPr>
          <a:xfrm>
            <a:off x="900849" y="2324100"/>
            <a:ext cx="4172432" cy="841840"/>
            <a:chOff x="675637" y="1743075"/>
            <a:chExt cx="3129324" cy="631380"/>
          </a:xfrm>
        </p:grpSpPr>
        <p:sp>
          <p:nvSpPr>
            <p:cNvPr id="2" name="流程图: 可选过程 1"/>
            <p:cNvSpPr/>
            <p:nvPr/>
          </p:nvSpPr>
          <p:spPr>
            <a:xfrm>
              <a:off x="675637" y="1743075"/>
              <a:ext cx="812807" cy="27007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33" b="1" dirty="0">
                  <a:latin typeface="Arial" panose="020B0604020202020204" pitchFamily="34" charset="0"/>
                  <a:cs typeface="Arial" panose="020B0604020202020204" pitchFamily="34" charset="0"/>
                </a:rPr>
                <a:t>Under 13</a:t>
              </a:r>
              <a:endParaRPr lang="zh-CN" altLang="en-US" sz="1333" b="1" dirty="0">
                <a:latin typeface="Arial" panose="020B0604020202020204" pitchFamily="34" charset="0"/>
                <a:cs typeface="Arial" panose="020B0604020202020204" pitchFamily="34" charset="0"/>
              </a:endParaRPr>
            </a:p>
          </p:txBody>
        </p:sp>
        <p:sp>
          <p:nvSpPr>
            <p:cNvPr id="86" name="流程图: 可选过程 85"/>
            <p:cNvSpPr/>
            <p:nvPr/>
          </p:nvSpPr>
          <p:spPr>
            <a:xfrm>
              <a:off x="675637" y="2104382"/>
              <a:ext cx="812807" cy="27007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33" b="1" dirty="0">
                  <a:latin typeface="Arial" panose="020B0604020202020204" pitchFamily="34" charset="0"/>
                  <a:cs typeface="Arial" panose="020B0604020202020204" pitchFamily="34" charset="0"/>
                </a:rPr>
                <a:t>Adult</a:t>
              </a:r>
              <a:endParaRPr lang="zh-CN" altLang="en-US" sz="1333" b="1" dirty="0">
                <a:latin typeface="Arial" panose="020B0604020202020204" pitchFamily="34" charset="0"/>
                <a:cs typeface="Arial" panose="020B0604020202020204" pitchFamily="34" charset="0"/>
              </a:endParaRPr>
            </a:p>
          </p:txBody>
        </p:sp>
        <p:sp>
          <p:nvSpPr>
            <p:cNvPr id="6" name="流程图: 决策 5"/>
            <p:cNvSpPr/>
            <p:nvPr/>
          </p:nvSpPr>
          <p:spPr>
            <a:xfrm>
              <a:off x="1604048" y="1799840"/>
              <a:ext cx="1272502" cy="52260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Thirteen? </a:t>
              </a:r>
              <a:endParaRPr lang="zh-CN" altLang="en-US" sz="1200" b="1" dirty="0">
                <a:latin typeface="Arial" panose="020B0604020202020204" pitchFamily="34" charset="0"/>
                <a:cs typeface="Arial" panose="020B0604020202020204" pitchFamily="34" charset="0"/>
              </a:endParaRPr>
            </a:p>
          </p:txBody>
        </p:sp>
        <p:sp>
          <p:nvSpPr>
            <p:cNvPr id="88" name="流程图: 可选过程 87"/>
            <p:cNvSpPr/>
            <p:nvPr/>
          </p:nvSpPr>
          <p:spPr>
            <a:xfrm>
              <a:off x="2992154" y="1931844"/>
              <a:ext cx="812807" cy="27007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33" b="1" dirty="0">
                  <a:latin typeface="Arial" panose="020B0604020202020204" pitchFamily="34" charset="0"/>
                  <a:cs typeface="Arial" panose="020B0604020202020204" pitchFamily="34" charset="0"/>
                </a:rPr>
                <a:t>Adult</a:t>
              </a:r>
              <a:endParaRPr lang="zh-CN" altLang="en-US" sz="1333" b="1" dirty="0">
                <a:latin typeface="Arial" panose="020B0604020202020204" pitchFamily="34" charset="0"/>
                <a:cs typeface="Arial" panose="020B0604020202020204" pitchFamily="34" charset="0"/>
              </a:endParaRPr>
            </a:p>
          </p:txBody>
        </p:sp>
      </p:grpSp>
      <p:grpSp>
        <p:nvGrpSpPr>
          <p:cNvPr id="11" name="组合 10"/>
          <p:cNvGrpSpPr/>
          <p:nvPr/>
        </p:nvGrpSpPr>
        <p:grpSpPr>
          <a:xfrm>
            <a:off x="900850" y="3884837"/>
            <a:ext cx="4172431" cy="848345"/>
            <a:chOff x="675637" y="2913627"/>
            <a:chExt cx="3129323" cy="636259"/>
          </a:xfrm>
        </p:grpSpPr>
        <p:sp>
          <p:nvSpPr>
            <p:cNvPr id="89" name="流程图: 可选过程 88"/>
            <p:cNvSpPr/>
            <p:nvPr/>
          </p:nvSpPr>
          <p:spPr>
            <a:xfrm>
              <a:off x="675637" y="2913627"/>
              <a:ext cx="812807" cy="27007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33" b="1" dirty="0">
                  <a:latin typeface="Arial" panose="020B0604020202020204" pitchFamily="34" charset="0"/>
                  <a:cs typeface="Arial" panose="020B0604020202020204" pitchFamily="34" charset="0"/>
                </a:rPr>
                <a:t>Under 13</a:t>
              </a:r>
              <a:endParaRPr lang="zh-CN" altLang="en-US" sz="1333" b="1" dirty="0">
                <a:latin typeface="Arial" panose="020B0604020202020204" pitchFamily="34" charset="0"/>
                <a:cs typeface="Arial" panose="020B0604020202020204" pitchFamily="34" charset="0"/>
              </a:endParaRPr>
            </a:p>
          </p:txBody>
        </p:sp>
        <p:sp>
          <p:nvSpPr>
            <p:cNvPr id="90" name="流程图: 可选过程 89"/>
            <p:cNvSpPr/>
            <p:nvPr/>
          </p:nvSpPr>
          <p:spPr>
            <a:xfrm>
              <a:off x="675637" y="3274934"/>
              <a:ext cx="812807" cy="27007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33" b="1" dirty="0">
                  <a:latin typeface="Arial" panose="020B0604020202020204" pitchFamily="34" charset="0"/>
                  <a:cs typeface="Arial" panose="020B0604020202020204" pitchFamily="34" charset="0"/>
                </a:rPr>
                <a:t>Adult</a:t>
              </a:r>
              <a:endParaRPr lang="zh-CN" altLang="en-US" sz="1333" b="1" dirty="0">
                <a:latin typeface="Arial" panose="020B0604020202020204" pitchFamily="34" charset="0"/>
                <a:cs typeface="Arial" panose="020B0604020202020204" pitchFamily="34" charset="0"/>
              </a:endParaRPr>
            </a:p>
          </p:txBody>
        </p:sp>
        <p:sp>
          <p:nvSpPr>
            <p:cNvPr id="91" name="流程图: 决策 90"/>
            <p:cNvSpPr/>
            <p:nvPr/>
          </p:nvSpPr>
          <p:spPr>
            <a:xfrm>
              <a:off x="1604048" y="2970392"/>
              <a:ext cx="1272502" cy="52260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Arial" panose="020B0604020202020204" pitchFamily="34" charset="0"/>
                  <a:cs typeface="Arial" panose="020B0604020202020204" pitchFamily="34" charset="0"/>
                </a:rPr>
                <a:t>Thirteen? </a:t>
              </a:r>
              <a:endParaRPr lang="zh-CN" altLang="en-US" sz="1200" b="1" dirty="0">
                <a:latin typeface="Arial" panose="020B0604020202020204" pitchFamily="34" charset="0"/>
                <a:cs typeface="Arial" panose="020B0604020202020204" pitchFamily="34" charset="0"/>
              </a:endParaRPr>
            </a:p>
          </p:txBody>
        </p:sp>
        <p:sp>
          <p:nvSpPr>
            <p:cNvPr id="92" name="流程图: 可选过程 91"/>
            <p:cNvSpPr/>
            <p:nvPr/>
          </p:nvSpPr>
          <p:spPr>
            <a:xfrm>
              <a:off x="2991516" y="3279813"/>
              <a:ext cx="812807" cy="27007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33" b="1" dirty="0">
                  <a:latin typeface="Arial" panose="020B0604020202020204" pitchFamily="34" charset="0"/>
                  <a:cs typeface="Arial" panose="020B0604020202020204" pitchFamily="34" charset="0"/>
                </a:rPr>
                <a:t>Adult</a:t>
              </a:r>
              <a:endParaRPr lang="zh-CN" altLang="en-US" sz="1333" b="1" dirty="0">
                <a:latin typeface="Arial" panose="020B0604020202020204" pitchFamily="34" charset="0"/>
                <a:cs typeface="Arial" panose="020B0604020202020204" pitchFamily="34" charset="0"/>
              </a:endParaRPr>
            </a:p>
          </p:txBody>
        </p:sp>
        <p:sp>
          <p:nvSpPr>
            <p:cNvPr id="93" name="流程图: 可选过程 92"/>
            <p:cNvSpPr/>
            <p:nvPr/>
          </p:nvSpPr>
          <p:spPr>
            <a:xfrm>
              <a:off x="2992153" y="2913627"/>
              <a:ext cx="812807" cy="27007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33" b="1" dirty="0">
                  <a:latin typeface="Arial" panose="020B0604020202020204" pitchFamily="34" charset="0"/>
                  <a:cs typeface="Arial" panose="020B0604020202020204" pitchFamily="34" charset="0"/>
                </a:rPr>
                <a:t>Under 13</a:t>
              </a:r>
              <a:endParaRPr lang="zh-CN" altLang="en-US" sz="1333" b="1" dirty="0">
                <a:latin typeface="Arial" panose="020B0604020202020204" pitchFamily="34" charset="0"/>
                <a:cs typeface="Arial" panose="020B0604020202020204" pitchFamily="34" charset="0"/>
              </a:endParaRPr>
            </a:p>
          </p:txBody>
        </p:sp>
      </p:grpSp>
      <p:sp>
        <p:nvSpPr>
          <p:cNvPr id="94" name="流程图: 可选过程 93"/>
          <p:cNvSpPr/>
          <p:nvPr/>
        </p:nvSpPr>
        <p:spPr>
          <a:xfrm>
            <a:off x="5483058" y="3884837"/>
            <a:ext cx="1083743" cy="360097"/>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7" b="1" dirty="0">
                <a:solidFill>
                  <a:schemeClr val="accent1"/>
                </a:solidFill>
                <a:latin typeface="Arial" panose="020B0604020202020204" pitchFamily="34" charset="0"/>
                <a:cs typeface="Arial" panose="020B0604020202020204" pitchFamily="34" charset="0"/>
              </a:rPr>
              <a:t>Guest Account</a:t>
            </a:r>
            <a:endParaRPr lang="en-US" altLang="zh-CN" sz="1067" b="1" dirty="0">
              <a:solidFill>
                <a:schemeClr val="accent1"/>
              </a:solidFill>
              <a:latin typeface="Arial" panose="020B0604020202020204" pitchFamily="34" charset="0"/>
              <a:cs typeface="Arial" panose="020B0604020202020204" pitchFamily="34" charset="0"/>
            </a:endParaRPr>
          </a:p>
        </p:txBody>
      </p:sp>
      <p:sp>
        <p:nvSpPr>
          <p:cNvPr id="95" name="流程图: 可选过程 94"/>
          <p:cNvSpPr/>
          <p:nvPr/>
        </p:nvSpPr>
        <p:spPr>
          <a:xfrm>
            <a:off x="5483058" y="4380133"/>
            <a:ext cx="1083743" cy="360097"/>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7" b="1" dirty="0">
                <a:solidFill>
                  <a:schemeClr val="accent1"/>
                </a:solidFill>
                <a:latin typeface="Arial" panose="020B0604020202020204" pitchFamily="34" charset="0"/>
                <a:cs typeface="Arial" panose="020B0604020202020204" pitchFamily="34" charset="0"/>
              </a:rPr>
              <a:t>General Account</a:t>
            </a:r>
          </a:p>
        </p:txBody>
      </p:sp>
      <p:sp>
        <p:nvSpPr>
          <p:cNvPr id="96" name="流程图: 可选过程 95"/>
          <p:cNvSpPr/>
          <p:nvPr/>
        </p:nvSpPr>
        <p:spPr>
          <a:xfrm>
            <a:off x="5483058" y="2575793"/>
            <a:ext cx="1083743" cy="360097"/>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33" b="1" dirty="0">
                <a:solidFill>
                  <a:schemeClr val="accent1"/>
                </a:solidFill>
                <a:latin typeface="Arial" panose="020B0604020202020204" pitchFamily="34" charset="0"/>
                <a:cs typeface="Arial" panose="020B0604020202020204" pitchFamily="34" charset="0"/>
              </a:rPr>
              <a:t>Guide</a:t>
            </a:r>
            <a:endParaRPr lang="en-US" altLang="zh-CN" sz="1333" b="1" dirty="0">
              <a:solidFill>
                <a:schemeClr val="accent1"/>
              </a:solidFill>
              <a:latin typeface="Arial" panose="020B0604020202020204" pitchFamily="34" charset="0"/>
              <a:cs typeface="Arial" panose="020B0604020202020204" pitchFamily="34" charset="0"/>
            </a:endParaRPr>
          </a:p>
        </p:txBody>
      </p:sp>
      <p:sp>
        <p:nvSpPr>
          <p:cNvPr id="97" name="流程图: 可选过程 96"/>
          <p:cNvSpPr/>
          <p:nvPr/>
        </p:nvSpPr>
        <p:spPr>
          <a:xfrm>
            <a:off x="4337830" y="2277966"/>
            <a:ext cx="1083743" cy="360097"/>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33" b="1" dirty="0">
                <a:solidFill>
                  <a:schemeClr val="accent1"/>
                </a:solidFill>
                <a:latin typeface="Arial" panose="020B0604020202020204" pitchFamily="34" charset="0"/>
                <a:cs typeface="Arial" panose="020B0604020202020204" pitchFamily="34" charset="0"/>
              </a:rPr>
              <a:t>Under 13</a:t>
            </a:r>
          </a:p>
        </p:txBody>
      </p:sp>
      <p:sp>
        <p:nvSpPr>
          <p:cNvPr id="98" name="流程图: 可选过程 97"/>
          <p:cNvSpPr/>
          <p:nvPr/>
        </p:nvSpPr>
        <p:spPr>
          <a:xfrm>
            <a:off x="6956911" y="2574724"/>
            <a:ext cx="1083743" cy="360097"/>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7" b="1" dirty="0">
                <a:solidFill>
                  <a:schemeClr val="accent1"/>
                </a:solidFill>
                <a:latin typeface="Arial" panose="020B0604020202020204" pitchFamily="34" charset="0"/>
                <a:cs typeface="Arial" panose="020B0604020202020204" pitchFamily="34" charset="0"/>
              </a:rPr>
              <a:t>General Account</a:t>
            </a:r>
          </a:p>
        </p:txBody>
      </p:sp>
    </p:spTree>
    <p:extLst>
      <p:ext uri="{BB962C8B-B14F-4D97-AF65-F5344CB8AC3E}">
        <p14:creationId xmlns:p14="http://schemas.microsoft.com/office/powerpoint/2010/main" val="5153951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1+#ppt_w/2"/>
                                          </p:val>
                                        </p:tav>
                                        <p:tav tm="100000">
                                          <p:val>
                                            <p:strVal val="#ppt_x"/>
                                          </p:val>
                                        </p:tav>
                                      </p:tavLst>
                                    </p:anim>
                                    <p:anim calcmode="lin" valueType="num">
                                      <p:cBhvr additive="base">
                                        <p:cTn id="8" dur="500" fill="hold"/>
                                        <p:tgtEl>
                                          <p:spTgt spid="4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grpId="0" nodeType="clickEffect">
                                  <p:stCondLst>
                                    <p:cond delay="0"/>
                                  </p:stCondLst>
                                  <p:childTnLst>
                                    <p:set>
                                      <p:cBhvr>
                                        <p:cTn id="23" dur="1" fill="hold">
                                          <p:stCondLst>
                                            <p:cond delay="0"/>
                                          </p:stCondLst>
                                        </p:cTn>
                                        <p:tgtEl>
                                          <p:spTgt spid="97"/>
                                        </p:tgtEl>
                                        <p:attrNameLst>
                                          <p:attrName>style.visibility</p:attrName>
                                        </p:attrNameLst>
                                      </p:cBhvr>
                                      <p:to>
                                        <p:strVal val="visible"/>
                                      </p:to>
                                    </p:set>
                                    <p:anim calcmode="lin" valueType="num">
                                      <p:cBhvr additive="base">
                                        <p:cTn id="24" dur="500" fill="hold"/>
                                        <p:tgtEl>
                                          <p:spTgt spid="97"/>
                                        </p:tgtEl>
                                        <p:attrNameLst>
                                          <p:attrName>ppt_x</p:attrName>
                                        </p:attrNameLst>
                                      </p:cBhvr>
                                      <p:tavLst>
                                        <p:tav tm="0">
                                          <p:val>
                                            <p:strVal val="1+#ppt_w/2"/>
                                          </p:val>
                                        </p:tav>
                                        <p:tav tm="100000">
                                          <p:val>
                                            <p:strVal val="#ppt_x"/>
                                          </p:val>
                                        </p:tav>
                                      </p:tavLst>
                                    </p:anim>
                                    <p:anim calcmode="lin" valueType="num">
                                      <p:cBhvr additive="base">
                                        <p:cTn id="25" dur="500" fill="hold"/>
                                        <p:tgtEl>
                                          <p:spTgt spid="97"/>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0"/>
                                  </p:stCondLst>
                                  <p:childTnLst>
                                    <p:set>
                                      <p:cBhvr>
                                        <p:cTn id="27" dur="1" fill="hold">
                                          <p:stCondLst>
                                            <p:cond delay="0"/>
                                          </p:stCondLst>
                                        </p:cTn>
                                        <p:tgtEl>
                                          <p:spTgt spid="96"/>
                                        </p:tgtEl>
                                        <p:attrNameLst>
                                          <p:attrName>style.visibility</p:attrName>
                                        </p:attrNameLst>
                                      </p:cBhvr>
                                      <p:to>
                                        <p:strVal val="visible"/>
                                      </p:to>
                                    </p:set>
                                    <p:anim calcmode="lin" valueType="num">
                                      <p:cBhvr additive="base">
                                        <p:cTn id="28" dur="500" fill="hold"/>
                                        <p:tgtEl>
                                          <p:spTgt spid="96"/>
                                        </p:tgtEl>
                                        <p:attrNameLst>
                                          <p:attrName>ppt_x</p:attrName>
                                        </p:attrNameLst>
                                      </p:cBhvr>
                                      <p:tavLst>
                                        <p:tav tm="0">
                                          <p:val>
                                            <p:strVal val="1+#ppt_w/2"/>
                                          </p:val>
                                        </p:tav>
                                        <p:tav tm="100000">
                                          <p:val>
                                            <p:strVal val="#ppt_x"/>
                                          </p:val>
                                        </p:tav>
                                      </p:tavLst>
                                    </p:anim>
                                    <p:anim calcmode="lin" valueType="num">
                                      <p:cBhvr additive="base">
                                        <p:cTn id="29" dur="500" fill="hold"/>
                                        <p:tgtEl>
                                          <p:spTgt spid="96"/>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0"/>
                                  </p:stCondLst>
                                  <p:childTnLst>
                                    <p:set>
                                      <p:cBhvr>
                                        <p:cTn id="31" dur="1" fill="hold">
                                          <p:stCondLst>
                                            <p:cond delay="0"/>
                                          </p:stCondLst>
                                        </p:cTn>
                                        <p:tgtEl>
                                          <p:spTgt spid="98"/>
                                        </p:tgtEl>
                                        <p:attrNameLst>
                                          <p:attrName>style.visibility</p:attrName>
                                        </p:attrNameLst>
                                      </p:cBhvr>
                                      <p:to>
                                        <p:strVal val="visible"/>
                                      </p:to>
                                    </p:set>
                                    <p:anim calcmode="lin" valueType="num">
                                      <p:cBhvr additive="base">
                                        <p:cTn id="32" dur="500" fill="hold"/>
                                        <p:tgtEl>
                                          <p:spTgt spid="98"/>
                                        </p:tgtEl>
                                        <p:attrNameLst>
                                          <p:attrName>ppt_x</p:attrName>
                                        </p:attrNameLst>
                                      </p:cBhvr>
                                      <p:tavLst>
                                        <p:tav tm="0">
                                          <p:val>
                                            <p:strVal val="1+#ppt_w/2"/>
                                          </p:val>
                                        </p:tav>
                                        <p:tav tm="100000">
                                          <p:val>
                                            <p:strVal val="#ppt_x"/>
                                          </p:val>
                                        </p:tav>
                                      </p:tavLst>
                                    </p:anim>
                                    <p:anim calcmode="lin" valueType="num">
                                      <p:cBhvr additive="base">
                                        <p:cTn id="33" dur="500" fill="hold"/>
                                        <p:tgtEl>
                                          <p:spTgt spid="98"/>
                                        </p:tgtEl>
                                        <p:attrNameLst>
                                          <p:attrName>ppt_y</p:attrName>
                                        </p:attrNameLst>
                                      </p:cBhvr>
                                      <p:tavLst>
                                        <p:tav tm="0">
                                          <p:val>
                                            <p:strVal val="#ppt_y"/>
                                          </p:val>
                                        </p:tav>
                                        <p:tav tm="100000">
                                          <p:val>
                                            <p:strVal val="#ppt_y"/>
                                          </p:val>
                                        </p:tav>
                                      </p:tavLst>
                                    </p:anim>
                                  </p:childTnLst>
                                </p:cTn>
                              </p:par>
                            </p:childTnLst>
                          </p:cTn>
                        </p:par>
                        <p:par>
                          <p:cTn id="34" fill="hold">
                            <p:stCondLst>
                              <p:cond delay="500"/>
                            </p:stCondLst>
                            <p:childTnLst>
                              <p:par>
                                <p:cTn id="35" presetID="2" presetClass="entr" presetSubtype="2" fill="hold" grpId="0" nodeType="afterEffect">
                                  <p:stCondLst>
                                    <p:cond delay="0"/>
                                  </p:stCondLst>
                                  <p:childTnLst>
                                    <p:set>
                                      <p:cBhvr>
                                        <p:cTn id="36" dur="1" fill="hold">
                                          <p:stCondLst>
                                            <p:cond delay="0"/>
                                          </p:stCondLst>
                                        </p:cTn>
                                        <p:tgtEl>
                                          <p:spTgt spid="94"/>
                                        </p:tgtEl>
                                        <p:attrNameLst>
                                          <p:attrName>style.visibility</p:attrName>
                                        </p:attrNameLst>
                                      </p:cBhvr>
                                      <p:to>
                                        <p:strVal val="visible"/>
                                      </p:to>
                                    </p:set>
                                    <p:anim calcmode="lin" valueType="num">
                                      <p:cBhvr additive="base">
                                        <p:cTn id="37" dur="500" fill="hold"/>
                                        <p:tgtEl>
                                          <p:spTgt spid="94"/>
                                        </p:tgtEl>
                                        <p:attrNameLst>
                                          <p:attrName>ppt_x</p:attrName>
                                        </p:attrNameLst>
                                      </p:cBhvr>
                                      <p:tavLst>
                                        <p:tav tm="0">
                                          <p:val>
                                            <p:strVal val="1+#ppt_w/2"/>
                                          </p:val>
                                        </p:tav>
                                        <p:tav tm="100000">
                                          <p:val>
                                            <p:strVal val="#ppt_x"/>
                                          </p:val>
                                        </p:tav>
                                      </p:tavLst>
                                    </p:anim>
                                    <p:anim calcmode="lin" valueType="num">
                                      <p:cBhvr additive="base">
                                        <p:cTn id="38" dur="500" fill="hold"/>
                                        <p:tgtEl>
                                          <p:spTgt spid="94"/>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95"/>
                                        </p:tgtEl>
                                        <p:attrNameLst>
                                          <p:attrName>style.visibility</p:attrName>
                                        </p:attrNameLst>
                                      </p:cBhvr>
                                      <p:to>
                                        <p:strVal val="visible"/>
                                      </p:to>
                                    </p:set>
                                    <p:anim calcmode="lin" valueType="num">
                                      <p:cBhvr additive="base">
                                        <p:cTn id="41" dur="500" fill="hold"/>
                                        <p:tgtEl>
                                          <p:spTgt spid="95"/>
                                        </p:tgtEl>
                                        <p:attrNameLst>
                                          <p:attrName>ppt_x</p:attrName>
                                        </p:attrNameLst>
                                      </p:cBhvr>
                                      <p:tavLst>
                                        <p:tav tm="0">
                                          <p:val>
                                            <p:strVal val="1+#ppt_w/2"/>
                                          </p:val>
                                        </p:tav>
                                        <p:tav tm="100000">
                                          <p:val>
                                            <p:strVal val="#ppt_x"/>
                                          </p:val>
                                        </p:tav>
                                      </p:tavLst>
                                    </p:anim>
                                    <p:anim calcmode="lin" valueType="num">
                                      <p:cBhvr additive="base">
                                        <p:cTn id="42" dur="500" fill="hold"/>
                                        <p:tgtEl>
                                          <p:spTgt spid="95"/>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82"/>
                                        </p:tgtEl>
                                        <p:attrNameLst>
                                          <p:attrName>style.visibility</p:attrName>
                                        </p:attrNameLst>
                                      </p:cBhvr>
                                      <p:to>
                                        <p:strVal val="visible"/>
                                      </p:to>
                                    </p:set>
                                    <p:animEffect transition="in" filter="wipe(up)">
                                      <p:cBhvr>
                                        <p:cTn id="47" dur="500"/>
                                        <p:tgtEl>
                                          <p:spTgt spid="82"/>
                                        </p:tgtEl>
                                      </p:cBhvr>
                                    </p:animEffect>
                                  </p:childTnLst>
                                </p:cTn>
                              </p:par>
                              <p:par>
                                <p:cTn id="48" presetID="22" presetClass="entr" presetSubtype="1" fill="hold" nodeType="withEffect">
                                  <p:stCondLst>
                                    <p:cond delay="0"/>
                                  </p:stCondLst>
                                  <p:childTnLst>
                                    <p:set>
                                      <p:cBhvr>
                                        <p:cTn id="49" dur="1" fill="hold">
                                          <p:stCondLst>
                                            <p:cond delay="0"/>
                                          </p:stCondLst>
                                        </p:cTn>
                                        <p:tgtEl>
                                          <p:spTgt spid="83"/>
                                        </p:tgtEl>
                                        <p:attrNameLst>
                                          <p:attrName>style.visibility</p:attrName>
                                        </p:attrNameLst>
                                      </p:cBhvr>
                                      <p:to>
                                        <p:strVal val="visible"/>
                                      </p:to>
                                    </p:set>
                                    <p:animEffect transition="in" filter="wipe(up)">
                                      <p:cBhvr>
                                        <p:cTn id="50" dur="500"/>
                                        <p:tgtEl>
                                          <p:spTgt spid="83"/>
                                        </p:tgtEl>
                                      </p:cBhvr>
                                    </p:animEffect>
                                  </p:childTnLst>
                                </p:cTn>
                              </p:par>
                              <p:par>
                                <p:cTn id="51" presetID="22" presetClass="entr" presetSubtype="1" fill="hold" nodeType="withEffect">
                                  <p:stCondLst>
                                    <p:cond delay="0"/>
                                  </p:stCondLst>
                                  <p:childTnLst>
                                    <p:set>
                                      <p:cBhvr>
                                        <p:cTn id="52" dur="1" fill="hold">
                                          <p:stCondLst>
                                            <p:cond delay="0"/>
                                          </p:stCondLst>
                                        </p:cTn>
                                        <p:tgtEl>
                                          <p:spTgt spid="84"/>
                                        </p:tgtEl>
                                        <p:attrNameLst>
                                          <p:attrName>style.visibility</p:attrName>
                                        </p:attrNameLst>
                                      </p:cBhvr>
                                      <p:to>
                                        <p:strVal val="visible"/>
                                      </p:to>
                                    </p:set>
                                    <p:animEffect transition="in" filter="wipe(up)">
                                      <p:cBhvr>
                                        <p:cTn id="53" dur="500"/>
                                        <p:tgtEl>
                                          <p:spTgt spid="84"/>
                                        </p:tgtEl>
                                      </p:cBhvr>
                                    </p:animEffect>
                                  </p:childTnLst>
                                </p:cTn>
                              </p:par>
                              <p:par>
                                <p:cTn id="54" presetID="22" presetClass="entr" presetSubtype="1" fill="hold" nodeType="withEffect">
                                  <p:stCondLst>
                                    <p:cond delay="0"/>
                                  </p:stCondLst>
                                  <p:childTnLst>
                                    <p:set>
                                      <p:cBhvr>
                                        <p:cTn id="55" dur="1" fill="hold">
                                          <p:stCondLst>
                                            <p:cond delay="0"/>
                                          </p:stCondLst>
                                        </p:cTn>
                                        <p:tgtEl>
                                          <p:spTgt spid="85"/>
                                        </p:tgtEl>
                                        <p:attrNameLst>
                                          <p:attrName>style.visibility</p:attrName>
                                        </p:attrNameLst>
                                      </p:cBhvr>
                                      <p:to>
                                        <p:strVal val="visible"/>
                                      </p:to>
                                    </p:set>
                                    <p:animEffect transition="in" filter="wipe(up)">
                                      <p:cBhvr>
                                        <p:cTn id="56"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5" grpId="0" animBg="1"/>
      <p:bldP spid="96" grpId="0" animBg="1"/>
      <p:bldP spid="97" grpId="0" animBg="1"/>
      <p:bldP spid="9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6751224" y="2297430"/>
            <a:ext cx="5440776" cy="9381807"/>
          </a:xfrm>
          <a:prstGeom prst="rect">
            <a:avLst/>
          </a:prstGeom>
        </p:spPr>
      </p:pic>
      <p:sp>
        <p:nvSpPr>
          <p:cNvPr id="2" name="矩形 1"/>
          <p:cNvSpPr/>
          <p:nvPr/>
        </p:nvSpPr>
        <p:spPr bwMode="gray">
          <a:xfrm>
            <a:off x="-4763" y="142875"/>
            <a:ext cx="106363" cy="538163"/>
          </a:xfrm>
          <a:prstGeom prst="rect">
            <a:avLst/>
          </a:prstGeom>
          <a:solidFill>
            <a:srgbClr val="C00000"/>
          </a:solidFill>
          <a:ln w="19050" algn="ctr">
            <a:noFill/>
            <a:round/>
          </a:ln>
        </p:spPr>
        <p:txBody>
          <a:bodyPr wrap="none" lIns="0" tIns="0" rIns="0" bIns="0" anchor="ctr"/>
          <a:lstStyle/>
          <a:p>
            <a:pPr algn="ctr" defTabSz="1087120" eaLnBrk="1" fontAlgn="auto" hangingPunct="1">
              <a:spcBef>
                <a:spcPts val="0"/>
              </a:spcBef>
              <a:spcAft>
                <a:spcPts val="0"/>
              </a:spcAft>
              <a:defRPr/>
            </a:pPr>
            <a:endParaRPr lang="zh-CN" altLang="en-US" sz="1900" b="1" kern="0" dirty="0">
              <a:solidFill>
                <a:srgbClr val="C00000"/>
              </a:solidFill>
              <a:latin typeface="微软雅黑" panose="020B0503020204020204" pitchFamily="34" charset="-122"/>
              <a:ea typeface="微软雅黑" panose="020B0503020204020204" pitchFamily="34" charset="-122"/>
            </a:endParaRPr>
          </a:p>
        </p:txBody>
      </p:sp>
      <p:sp>
        <p:nvSpPr>
          <p:cNvPr id="3" name="矩形 2"/>
          <p:cNvSpPr/>
          <p:nvPr/>
        </p:nvSpPr>
        <p:spPr>
          <a:xfrm>
            <a:off x="101600" y="142875"/>
            <a:ext cx="6173470" cy="523220"/>
          </a:xfrm>
          <a:prstGeom prst="rect">
            <a:avLst/>
          </a:prstGeom>
        </p:spPr>
        <p:txBody>
          <a:bodyPr wrap="square">
            <a:spAutoFit/>
          </a:bodyPr>
          <a:lstStyle/>
          <a:p>
            <a:r>
              <a:rPr lang="en-US" altLang="zh-CN" sz="2800" b="1" dirty="0" smtClean="0">
                <a:solidFill>
                  <a:srgbClr val="C00000"/>
                </a:solidFill>
                <a:latin typeface="微软雅黑" panose="020B0503020204020204" pitchFamily="34" charset="-122"/>
                <a:ea typeface="微软雅黑" panose="020B0503020204020204" pitchFamily="34" charset="-122"/>
              </a:rPr>
              <a:t>Privacy </a:t>
            </a:r>
            <a:r>
              <a:rPr lang="en-US" altLang="zh-CN" sz="2800" b="1" dirty="0">
                <a:solidFill>
                  <a:srgbClr val="C00000"/>
                </a:solidFill>
                <a:latin typeface="微软雅黑" panose="020B0503020204020204" pitchFamily="34" charset="-122"/>
                <a:ea typeface="微软雅黑" panose="020B0503020204020204" pitchFamily="34" charset="-122"/>
              </a:rPr>
              <a:t>enhancing technologies</a:t>
            </a:r>
          </a:p>
        </p:txBody>
      </p:sp>
      <p:pic>
        <p:nvPicPr>
          <p:cNvPr id="10" name="Picture 4" descr="imag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00" y="4062357"/>
            <a:ext cx="3520275" cy="226577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1875" y="4062357"/>
            <a:ext cx="3814954" cy="2265779"/>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组合 12"/>
          <p:cNvGrpSpPr/>
          <p:nvPr/>
        </p:nvGrpSpPr>
        <p:grpSpPr>
          <a:xfrm>
            <a:off x="103672" y="1868855"/>
            <a:ext cx="7947873" cy="1285921"/>
            <a:chOff x="280555" y="1683619"/>
            <a:chExt cx="7947873" cy="1285921"/>
          </a:xfrm>
        </p:grpSpPr>
        <p:sp>
          <p:nvSpPr>
            <p:cNvPr id="14" name="箭头: V 形 7">
              <a:extLst>
                <a:ext uri="{FF2B5EF4-FFF2-40B4-BE49-F238E27FC236}">
                  <a16:creationId xmlns:a16="http://schemas.microsoft.com/office/drawing/2014/main" id="{DFE788DB-5D54-4B59-B7F3-9FF0B1582967}"/>
                </a:ext>
              </a:extLst>
            </p:cNvPr>
            <p:cNvSpPr/>
            <p:nvPr/>
          </p:nvSpPr>
          <p:spPr>
            <a:xfrm>
              <a:off x="280555" y="1896756"/>
              <a:ext cx="1252780" cy="3693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latin typeface="微软雅黑" panose="020B0503020204020204" pitchFamily="34" charset="-122"/>
                  <a:ea typeface="微软雅黑" panose="020B0503020204020204" pitchFamily="34" charset="-122"/>
                </a:rPr>
                <a:t>SDLC+PbD</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15" name="矩形: 圆角 37">
              <a:extLst>
                <a:ext uri="{FF2B5EF4-FFF2-40B4-BE49-F238E27FC236}">
                  <a16:creationId xmlns:a16="http://schemas.microsoft.com/office/drawing/2014/main" id="{100F1BF7-EC11-4F73-8D71-81E142E51DDD}"/>
                </a:ext>
              </a:extLst>
            </p:cNvPr>
            <p:cNvSpPr/>
            <p:nvPr/>
          </p:nvSpPr>
          <p:spPr>
            <a:xfrm>
              <a:off x="1262797" y="1691696"/>
              <a:ext cx="1080944" cy="5770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b="1" dirty="0" smtClean="0">
                  <a:latin typeface="微软雅黑" panose="020B0503020204020204" pitchFamily="34" charset="-122"/>
                  <a:ea typeface="微软雅黑" panose="020B0503020204020204" pitchFamily="34" charset="-122"/>
                </a:rPr>
                <a:t>隐私安全合规评审</a:t>
              </a:r>
              <a:endParaRPr lang="en-US" altLang="zh-CN" sz="800" b="1" dirty="0" smtClean="0">
                <a:latin typeface="微软雅黑" panose="020B0503020204020204" pitchFamily="34" charset="-122"/>
                <a:ea typeface="微软雅黑" panose="020B0503020204020204" pitchFamily="34" charset="-122"/>
              </a:endParaRPr>
            </a:p>
            <a:p>
              <a:pPr algn="ctr"/>
              <a:r>
                <a:rPr lang="zh-CN" altLang="en-US" sz="800" b="1" dirty="0" smtClean="0">
                  <a:latin typeface="微软雅黑" panose="020B0503020204020204" pitchFamily="34" charset="-122"/>
                  <a:ea typeface="微软雅黑" panose="020B0503020204020204" pitchFamily="34" charset="-122"/>
                </a:rPr>
                <a:t>（</a:t>
              </a:r>
              <a:r>
                <a:rPr lang="en-US" altLang="zh-CN" sz="800" b="1" dirty="0" smtClean="0">
                  <a:latin typeface="微软雅黑" panose="020B0503020204020204" pitchFamily="34" charset="-122"/>
                  <a:ea typeface="微软雅黑" panose="020B0503020204020204" pitchFamily="34" charset="-122"/>
                </a:rPr>
                <a:t>PIA</a:t>
              </a:r>
              <a:r>
                <a:rPr lang="zh-CN" altLang="en-US" sz="800" b="1" dirty="0" smtClean="0">
                  <a:latin typeface="微软雅黑" panose="020B0503020204020204" pitchFamily="34" charset="-122"/>
                  <a:ea typeface="微软雅黑" panose="020B0503020204020204" pitchFamily="34" charset="-122"/>
                </a:rPr>
                <a:t>）</a:t>
              </a:r>
              <a:endParaRPr lang="zh-CN" altLang="en-US" sz="800" b="1" dirty="0">
                <a:latin typeface="微软雅黑" panose="020B0503020204020204" pitchFamily="34" charset="-122"/>
                <a:ea typeface="微软雅黑" panose="020B0503020204020204" pitchFamily="34" charset="-122"/>
              </a:endParaRPr>
            </a:p>
          </p:txBody>
        </p:sp>
        <p:sp>
          <p:nvSpPr>
            <p:cNvPr id="16" name="矩形: 圆角 38">
              <a:extLst>
                <a:ext uri="{FF2B5EF4-FFF2-40B4-BE49-F238E27FC236}">
                  <a16:creationId xmlns:a16="http://schemas.microsoft.com/office/drawing/2014/main" id="{F82B66A7-356F-42E5-A69B-F2F8660801D9}"/>
                </a:ext>
              </a:extLst>
            </p:cNvPr>
            <p:cNvSpPr/>
            <p:nvPr/>
          </p:nvSpPr>
          <p:spPr>
            <a:xfrm>
              <a:off x="2443556" y="1683619"/>
              <a:ext cx="1080944" cy="5770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b="1" dirty="0">
                  <a:latin typeface="微软雅黑" panose="020B0503020204020204" pitchFamily="34" charset="-122"/>
                  <a:ea typeface="微软雅黑" panose="020B0503020204020204" pitchFamily="34" charset="-122"/>
                </a:rPr>
                <a:t>隐私与安全</a:t>
              </a:r>
              <a:endParaRPr lang="en-US" altLang="zh-CN" sz="800" b="1" dirty="0">
                <a:latin typeface="微软雅黑" panose="020B0503020204020204" pitchFamily="34" charset="-122"/>
                <a:ea typeface="微软雅黑" panose="020B0503020204020204" pitchFamily="34" charset="-122"/>
              </a:endParaRPr>
            </a:p>
            <a:p>
              <a:pPr algn="ctr">
                <a:spcAft>
                  <a:spcPts val="600"/>
                </a:spcAft>
              </a:pPr>
              <a:r>
                <a:rPr lang="en-US" altLang="zh-CN" sz="800" b="1" dirty="0">
                  <a:latin typeface="微软雅黑" panose="020B0503020204020204" pitchFamily="34" charset="-122"/>
                  <a:ea typeface="微软雅黑" panose="020B0503020204020204" pitchFamily="34" charset="-122"/>
                </a:rPr>
                <a:t>-</a:t>
              </a:r>
              <a:r>
                <a:rPr lang="zh-CN" altLang="en-US" sz="800" b="1" dirty="0">
                  <a:latin typeface="微软雅黑" panose="020B0503020204020204" pitchFamily="34" charset="-122"/>
                  <a:ea typeface="微软雅黑" panose="020B0503020204020204" pitchFamily="34" charset="-122"/>
                </a:rPr>
                <a:t>需求分析</a:t>
              </a:r>
              <a:endParaRPr lang="en-US" altLang="zh-CN" sz="800" b="1" dirty="0">
                <a:latin typeface="微软雅黑" panose="020B0503020204020204" pitchFamily="34" charset="-122"/>
                <a:ea typeface="微软雅黑" panose="020B0503020204020204" pitchFamily="34" charset="-122"/>
              </a:endParaRPr>
            </a:p>
            <a:p>
              <a:pPr algn="ctr"/>
              <a:r>
                <a:rPr lang="zh-CN" altLang="en-US" sz="800" b="1" dirty="0">
                  <a:latin typeface="微软雅黑" panose="020B0503020204020204" pitchFamily="34" charset="-122"/>
                  <a:ea typeface="微软雅黑" panose="020B0503020204020204" pitchFamily="34" charset="-122"/>
                </a:rPr>
                <a:t>隐私与安全</a:t>
              </a:r>
              <a:endParaRPr lang="en-US" altLang="zh-CN" sz="800" b="1" dirty="0">
                <a:latin typeface="微软雅黑" panose="020B0503020204020204" pitchFamily="34" charset="-122"/>
                <a:ea typeface="微软雅黑" panose="020B0503020204020204" pitchFamily="34" charset="-122"/>
              </a:endParaRPr>
            </a:p>
            <a:p>
              <a:pPr algn="ctr"/>
              <a:r>
                <a:rPr lang="en-US" altLang="zh-CN" sz="800" b="1" dirty="0">
                  <a:latin typeface="微软雅黑" panose="020B0503020204020204" pitchFamily="34" charset="-122"/>
                  <a:ea typeface="微软雅黑" panose="020B0503020204020204" pitchFamily="34" charset="-122"/>
                </a:rPr>
                <a:t>-</a:t>
              </a:r>
              <a:r>
                <a:rPr lang="zh-CN" altLang="en-US" sz="800" b="1" dirty="0">
                  <a:latin typeface="微软雅黑" panose="020B0503020204020204" pitchFamily="34" charset="-122"/>
                  <a:ea typeface="微软雅黑" panose="020B0503020204020204" pitchFamily="34" charset="-122"/>
                </a:rPr>
                <a:t>设计检查</a:t>
              </a:r>
              <a:endParaRPr lang="en-US" altLang="zh-CN" sz="800" b="1" dirty="0">
                <a:latin typeface="微软雅黑" panose="020B0503020204020204" pitchFamily="34" charset="-122"/>
                <a:ea typeface="微软雅黑" panose="020B0503020204020204" pitchFamily="34" charset="-122"/>
              </a:endParaRPr>
            </a:p>
          </p:txBody>
        </p:sp>
        <p:sp>
          <p:nvSpPr>
            <p:cNvPr id="21" name="矩形: 圆角 39">
              <a:extLst>
                <a:ext uri="{FF2B5EF4-FFF2-40B4-BE49-F238E27FC236}">
                  <a16:creationId xmlns:a16="http://schemas.microsoft.com/office/drawing/2014/main" id="{A7C39D6C-A5C4-4C65-8C8F-623913EF1F18}"/>
                </a:ext>
              </a:extLst>
            </p:cNvPr>
            <p:cNvSpPr/>
            <p:nvPr/>
          </p:nvSpPr>
          <p:spPr>
            <a:xfrm>
              <a:off x="3618585" y="1691696"/>
              <a:ext cx="1080944" cy="5770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b="1" dirty="0">
                  <a:latin typeface="微软雅黑" panose="020B0503020204020204" pitchFamily="34" charset="-122"/>
                  <a:ea typeface="微软雅黑" panose="020B0503020204020204" pitchFamily="34" charset="-122"/>
                </a:rPr>
                <a:t>隐私增强技术</a:t>
              </a:r>
              <a:endParaRPr lang="en-US" altLang="zh-CN" sz="800" b="1" dirty="0">
                <a:latin typeface="微软雅黑" panose="020B0503020204020204" pitchFamily="34" charset="-122"/>
                <a:ea typeface="微软雅黑" panose="020B0503020204020204" pitchFamily="34" charset="-122"/>
              </a:endParaRPr>
            </a:p>
            <a:p>
              <a:pPr algn="ctr"/>
              <a:r>
                <a:rPr lang="zh-CN" altLang="en-US" sz="800" b="1" dirty="0">
                  <a:latin typeface="微软雅黑" panose="020B0503020204020204" pitchFamily="34" charset="-122"/>
                  <a:ea typeface="微软雅黑" panose="020B0503020204020204" pitchFamily="34" charset="-122"/>
                </a:rPr>
                <a:t>隐私功能实现</a:t>
              </a:r>
              <a:endParaRPr lang="en-US" altLang="zh-CN" sz="800" b="1" dirty="0">
                <a:latin typeface="微软雅黑" panose="020B0503020204020204" pitchFamily="34" charset="-122"/>
                <a:ea typeface="微软雅黑" panose="020B0503020204020204" pitchFamily="34" charset="-122"/>
              </a:endParaRPr>
            </a:p>
            <a:p>
              <a:pPr algn="ctr"/>
              <a:r>
                <a:rPr lang="zh-CN" altLang="en-US" sz="800" b="1" dirty="0">
                  <a:latin typeface="微软雅黑" panose="020B0503020204020204" pitchFamily="34" charset="-122"/>
                  <a:ea typeface="微软雅黑" panose="020B0503020204020204" pitchFamily="34" charset="-122"/>
                </a:rPr>
                <a:t>安全编码规范</a:t>
              </a:r>
              <a:endParaRPr lang="en-US" altLang="zh-CN" sz="800" b="1" dirty="0">
                <a:latin typeface="微软雅黑" panose="020B0503020204020204" pitchFamily="34" charset="-122"/>
                <a:ea typeface="微软雅黑" panose="020B0503020204020204" pitchFamily="34" charset="-122"/>
              </a:endParaRPr>
            </a:p>
            <a:p>
              <a:pPr algn="ctr"/>
              <a:r>
                <a:rPr lang="zh-CN" altLang="en-US" sz="800" b="1" dirty="0">
                  <a:latin typeface="微软雅黑" panose="020B0503020204020204" pitchFamily="34" charset="-122"/>
                  <a:ea typeface="微软雅黑" panose="020B0503020204020204" pitchFamily="34" charset="-122"/>
                </a:rPr>
                <a:t>代码白、灰盒检测</a:t>
              </a:r>
              <a:endParaRPr lang="en-US" altLang="zh-CN" sz="800" b="1" dirty="0">
                <a:latin typeface="微软雅黑" panose="020B0503020204020204" pitchFamily="34" charset="-122"/>
                <a:ea typeface="微软雅黑" panose="020B0503020204020204" pitchFamily="34" charset="-122"/>
              </a:endParaRPr>
            </a:p>
          </p:txBody>
        </p:sp>
        <p:sp>
          <p:nvSpPr>
            <p:cNvPr id="22" name="矩形: 圆角 40">
              <a:extLst>
                <a:ext uri="{FF2B5EF4-FFF2-40B4-BE49-F238E27FC236}">
                  <a16:creationId xmlns:a16="http://schemas.microsoft.com/office/drawing/2014/main" id="{8D5971C2-1438-480E-A59F-C0390EA57D36}"/>
                </a:ext>
              </a:extLst>
            </p:cNvPr>
            <p:cNvSpPr/>
            <p:nvPr/>
          </p:nvSpPr>
          <p:spPr>
            <a:xfrm>
              <a:off x="4797484" y="1691696"/>
              <a:ext cx="1080944" cy="5770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b="1" dirty="0">
                  <a:latin typeface="微软雅黑" panose="020B0503020204020204" pitchFamily="34" charset="-122"/>
                  <a:ea typeface="微软雅黑" panose="020B0503020204020204" pitchFamily="34" charset="-122"/>
                </a:rPr>
                <a:t>隐私与安全</a:t>
              </a:r>
              <a:endParaRPr lang="en-US" altLang="zh-CN" sz="800" b="1" dirty="0">
                <a:latin typeface="微软雅黑" panose="020B0503020204020204" pitchFamily="34" charset="-122"/>
                <a:ea typeface="微软雅黑" panose="020B0503020204020204" pitchFamily="34" charset="-122"/>
              </a:endParaRPr>
            </a:p>
            <a:p>
              <a:pPr algn="ctr">
                <a:spcAft>
                  <a:spcPts val="600"/>
                </a:spcAft>
              </a:pPr>
              <a:r>
                <a:rPr lang="en-US" altLang="zh-CN" sz="800" b="1" dirty="0">
                  <a:latin typeface="微软雅黑" panose="020B0503020204020204" pitchFamily="34" charset="-122"/>
                  <a:ea typeface="微软雅黑" panose="020B0503020204020204" pitchFamily="34" charset="-122"/>
                </a:rPr>
                <a:t>-</a:t>
              </a:r>
              <a:r>
                <a:rPr lang="zh-CN" altLang="en-US" sz="800" b="1" dirty="0">
                  <a:latin typeface="微软雅黑" panose="020B0503020204020204" pitchFamily="34" charset="-122"/>
                  <a:ea typeface="微软雅黑" panose="020B0503020204020204" pitchFamily="34" charset="-122"/>
                </a:rPr>
                <a:t>功能测试</a:t>
              </a:r>
              <a:endParaRPr lang="en-US" altLang="zh-CN" sz="800" b="1" dirty="0">
                <a:latin typeface="微软雅黑" panose="020B0503020204020204" pitchFamily="34" charset="-122"/>
                <a:ea typeface="微软雅黑" panose="020B0503020204020204" pitchFamily="34" charset="-122"/>
              </a:endParaRPr>
            </a:p>
          </p:txBody>
        </p:sp>
        <p:sp>
          <p:nvSpPr>
            <p:cNvPr id="23" name="矩形: 圆角 41">
              <a:extLst>
                <a:ext uri="{FF2B5EF4-FFF2-40B4-BE49-F238E27FC236}">
                  <a16:creationId xmlns:a16="http://schemas.microsoft.com/office/drawing/2014/main" id="{3F2F99BA-24CD-40C8-8ABB-3BFC809AB5C5}"/>
                </a:ext>
              </a:extLst>
            </p:cNvPr>
            <p:cNvSpPr/>
            <p:nvPr/>
          </p:nvSpPr>
          <p:spPr>
            <a:xfrm>
              <a:off x="5972484" y="1691696"/>
              <a:ext cx="1080944" cy="5770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b="1" dirty="0">
                  <a:latin typeface="微软雅黑" panose="020B0503020204020204" pitchFamily="34" charset="-122"/>
                  <a:ea typeface="微软雅黑" panose="020B0503020204020204" pitchFamily="34" charset="-122"/>
                </a:rPr>
                <a:t>安全黑盒测试</a:t>
              </a:r>
              <a:endParaRPr lang="en-US" altLang="zh-CN" sz="800" b="1" dirty="0">
                <a:latin typeface="微软雅黑" panose="020B0503020204020204" pitchFamily="34" charset="-122"/>
                <a:ea typeface="微软雅黑" panose="020B0503020204020204" pitchFamily="34" charset="-122"/>
              </a:endParaRPr>
            </a:p>
            <a:p>
              <a:pPr algn="ctr"/>
              <a:r>
                <a:rPr lang="zh-CN" altLang="en-US" sz="800" b="1" dirty="0">
                  <a:solidFill>
                    <a:srgbClr val="FF0000"/>
                  </a:solidFill>
                  <a:latin typeface="微软雅黑" panose="020B0503020204020204" pitchFamily="34" charset="-122"/>
                  <a:ea typeface="微软雅黑" panose="020B0503020204020204" pitchFamily="34" charset="-122"/>
                </a:rPr>
                <a:t>隐私合规测试</a:t>
              </a:r>
              <a:endParaRPr lang="en-US" altLang="zh-CN" sz="800" b="1" dirty="0">
                <a:solidFill>
                  <a:srgbClr val="FF0000"/>
                </a:solidFill>
                <a:latin typeface="微软雅黑" panose="020B0503020204020204" pitchFamily="34" charset="-122"/>
                <a:ea typeface="微软雅黑" panose="020B0503020204020204" pitchFamily="34" charset="-122"/>
              </a:endParaRPr>
            </a:p>
            <a:p>
              <a:pPr algn="ctr"/>
              <a:r>
                <a:rPr lang="zh-CN" altLang="en-US" sz="800" b="1" dirty="0">
                  <a:latin typeface="微软雅黑" panose="020B0503020204020204" pitchFamily="34" charset="-122"/>
                  <a:ea typeface="微软雅黑" panose="020B0503020204020204" pitchFamily="34" charset="-122"/>
                </a:rPr>
                <a:t>隐私合规评审</a:t>
              </a:r>
              <a:endParaRPr lang="en-US" altLang="zh-CN" sz="800" b="1" dirty="0">
                <a:latin typeface="微软雅黑" panose="020B0503020204020204" pitchFamily="34" charset="-122"/>
                <a:ea typeface="微软雅黑" panose="020B0503020204020204" pitchFamily="34" charset="-122"/>
              </a:endParaRPr>
            </a:p>
            <a:p>
              <a:pPr algn="ctr"/>
              <a:r>
                <a:rPr lang="zh-CN" altLang="en-US" sz="800" b="1" dirty="0">
                  <a:solidFill>
                    <a:srgbClr val="FF0000"/>
                  </a:solidFill>
                  <a:latin typeface="微软雅黑" panose="020B0503020204020204" pitchFamily="34" charset="-122"/>
                  <a:ea typeface="微软雅黑" panose="020B0503020204020204" pitchFamily="34" charset="-122"/>
                </a:rPr>
                <a:t>隐私政策更新</a:t>
              </a:r>
              <a:endParaRPr lang="en-US" altLang="zh-CN" sz="800" b="1" dirty="0">
                <a:solidFill>
                  <a:srgbClr val="FF0000"/>
                </a:solidFill>
                <a:latin typeface="微软雅黑" panose="020B0503020204020204" pitchFamily="34" charset="-122"/>
                <a:ea typeface="微软雅黑" panose="020B0503020204020204" pitchFamily="34" charset="-122"/>
              </a:endParaRPr>
            </a:p>
          </p:txBody>
        </p:sp>
        <p:sp>
          <p:nvSpPr>
            <p:cNvPr id="24" name="矩形: 圆角 42">
              <a:extLst>
                <a:ext uri="{FF2B5EF4-FFF2-40B4-BE49-F238E27FC236}">
                  <a16:creationId xmlns:a16="http://schemas.microsoft.com/office/drawing/2014/main" id="{49DE7DFC-7990-4280-B3D3-B2BCEBCC9869}"/>
                </a:ext>
              </a:extLst>
            </p:cNvPr>
            <p:cNvSpPr/>
            <p:nvPr/>
          </p:nvSpPr>
          <p:spPr>
            <a:xfrm>
              <a:off x="7147484" y="1691696"/>
              <a:ext cx="1080944" cy="5770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b="1" dirty="0">
                  <a:latin typeface="微软雅黑" panose="020B0503020204020204" pitchFamily="34" charset="-122"/>
                  <a:ea typeface="微软雅黑" panose="020B0503020204020204" pitchFamily="34" charset="-122"/>
                </a:rPr>
                <a:t>持续安全检测</a:t>
              </a:r>
              <a:endParaRPr lang="en-US" altLang="zh-CN" sz="800" b="1" dirty="0">
                <a:latin typeface="微软雅黑" panose="020B0503020204020204" pitchFamily="34" charset="-122"/>
                <a:ea typeface="微软雅黑" panose="020B0503020204020204" pitchFamily="34" charset="-122"/>
              </a:endParaRPr>
            </a:p>
            <a:p>
              <a:pPr algn="ctr"/>
              <a:r>
                <a:rPr lang="zh-CN" altLang="en-US" sz="800" b="1" dirty="0">
                  <a:latin typeface="微软雅黑" panose="020B0503020204020204" pitchFamily="34" charset="-122"/>
                  <a:ea typeface="微软雅黑" panose="020B0503020204020204" pitchFamily="34" charset="-122"/>
                </a:rPr>
                <a:t>持续合规评估</a:t>
              </a:r>
              <a:endParaRPr lang="en-US" altLang="zh-CN" sz="800" b="1" dirty="0">
                <a:latin typeface="微软雅黑" panose="020B0503020204020204" pitchFamily="34" charset="-122"/>
                <a:ea typeface="微软雅黑" panose="020B0503020204020204" pitchFamily="34" charset="-122"/>
              </a:endParaRPr>
            </a:p>
            <a:p>
              <a:pPr algn="ctr"/>
              <a:r>
                <a:rPr lang="en-US" altLang="zh-CN" sz="800" b="1" dirty="0">
                  <a:latin typeface="微软雅黑" panose="020B0503020204020204" pitchFamily="34" charset="-122"/>
                  <a:ea typeface="微软雅黑" panose="020B0503020204020204" pitchFamily="34" charset="-122"/>
                </a:rPr>
                <a:t>PDCA</a:t>
              </a:r>
            </a:p>
          </p:txBody>
        </p:sp>
        <p:sp>
          <p:nvSpPr>
            <p:cNvPr id="25" name="箭头: V 形 50">
              <a:extLst>
                <a:ext uri="{FF2B5EF4-FFF2-40B4-BE49-F238E27FC236}">
                  <a16:creationId xmlns:a16="http://schemas.microsoft.com/office/drawing/2014/main" id="{EBBBF830-F151-41F6-8A31-66DA9889A659}"/>
                </a:ext>
              </a:extLst>
            </p:cNvPr>
            <p:cNvSpPr/>
            <p:nvPr/>
          </p:nvSpPr>
          <p:spPr>
            <a:xfrm>
              <a:off x="280556" y="2588153"/>
              <a:ext cx="1252780" cy="369332"/>
            </a:xfrm>
            <a:prstGeom prst="chevr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accent1"/>
                  </a:solidFill>
                  <a:latin typeface="微软雅黑" panose="020B0503020204020204" pitchFamily="34" charset="-122"/>
                  <a:ea typeface="微软雅黑" panose="020B0503020204020204" pitchFamily="34" charset="-122"/>
                </a:rPr>
                <a:t>软件开发</a:t>
              </a:r>
              <a:endParaRPr lang="en-US" altLang="zh-CN" sz="1000" dirty="0">
                <a:solidFill>
                  <a:schemeClr val="accent1"/>
                </a:solidFill>
                <a:latin typeface="微软雅黑" panose="020B0503020204020204" pitchFamily="34" charset="-122"/>
                <a:ea typeface="微软雅黑" panose="020B0503020204020204" pitchFamily="34" charset="-122"/>
              </a:endParaRPr>
            </a:p>
            <a:p>
              <a:pPr algn="ctr"/>
              <a:r>
                <a:rPr lang="zh-CN" altLang="en-US" sz="1000" dirty="0">
                  <a:solidFill>
                    <a:schemeClr val="accent1"/>
                  </a:solidFill>
                  <a:latin typeface="微软雅黑" panose="020B0503020204020204" pitchFamily="34" charset="-122"/>
                  <a:ea typeface="微软雅黑" panose="020B0503020204020204" pitchFamily="34" charset="-122"/>
                </a:rPr>
                <a:t>生命周期</a:t>
              </a:r>
            </a:p>
          </p:txBody>
        </p:sp>
        <p:sp>
          <p:nvSpPr>
            <p:cNvPr id="26" name="矩形: 圆角 51">
              <a:extLst>
                <a:ext uri="{FF2B5EF4-FFF2-40B4-BE49-F238E27FC236}">
                  <a16:creationId xmlns:a16="http://schemas.microsoft.com/office/drawing/2014/main" id="{551E3E1E-DB6A-46EC-8820-7E2B7921783A}"/>
                </a:ext>
              </a:extLst>
            </p:cNvPr>
            <p:cNvSpPr/>
            <p:nvPr/>
          </p:nvSpPr>
          <p:spPr>
            <a:xfrm>
              <a:off x="1260522" y="2392506"/>
              <a:ext cx="1080944" cy="57703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b="1" dirty="0">
                  <a:solidFill>
                    <a:schemeClr val="accent1"/>
                  </a:solidFill>
                  <a:latin typeface="微软雅黑" panose="020B0503020204020204" pitchFamily="34" charset="-122"/>
                  <a:ea typeface="微软雅黑" panose="020B0503020204020204" pitchFamily="34" charset="-122"/>
                </a:rPr>
                <a:t>需求评审</a:t>
              </a:r>
              <a:endParaRPr lang="en-US" altLang="zh-CN" sz="800" b="1" dirty="0">
                <a:solidFill>
                  <a:schemeClr val="accent1"/>
                </a:solidFill>
                <a:latin typeface="微软雅黑" panose="020B0503020204020204" pitchFamily="34" charset="-122"/>
                <a:ea typeface="微软雅黑" panose="020B0503020204020204" pitchFamily="34" charset="-122"/>
              </a:endParaRPr>
            </a:p>
            <a:p>
              <a:pPr algn="ctr"/>
              <a:r>
                <a:rPr lang="zh-CN" altLang="en-US" sz="800" b="1" dirty="0">
                  <a:solidFill>
                    <a:schemeClr val="accent1"/>
                  </a:solidFill>
                  <a:latin typeface="微软雅黑" panose="020B0503020204020204" pitchFamily="34" charset="-122"/>
                  <a:ea typeface="微软雅黑" panose="020B0503020204020204" pitchFamily="34" charset="-122"/>
                </a:rPr>
                <a:t>商业可行性论证</a:t>
              </a:r>
            </a:p>
          </p:txBody>
        </p:sp>
        <p:sp>
          <p:nvSpPr>
            <p:cNvPr id="27" name="矩形: 圆角 52">
              <a:extLst>
                <a:ext uri="{FF2B5EF4-FFF2-40B4-BE49-F238E27FC236}">
                  <a16:creationId xmlns:a16="http://schemas.microsoft.com/office/drawing/2014/main" id="{88498C24-E934-4A0B-9668-C66E7C0D952A}"/>
                </a:ext>
              </a:extLst>
            </p:cNvPr>
            <p:cNvSpPr/>
            <p:nvPr/>
          </p:nvSpPr>
          <p:spPr>
            <a:xfrm>
              <a:off x="2443555" y="2386031"/>
              <a:ext cx="1080944" cy="57703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b="1" dirty="0">
                  <a:solidFill>
                    <a:schemeClr val="accent1"/>
                  </a:solidFill>
                  <a:latin typeface="微软雅黑" panose="020B0503020204020204" pitchFamily="34" charset="-122"/>
                  <a:ea typeface="微软雅黑" panose="020B0503020204020204" pitchFamily="34" charset="-122"/>
                </a:rPr>
                <a:t>需求分析与设计</a:t>
              </a:r>
              <a:endParaRPr lang="en-US" altLang="zh-CN" sz="800" b="1" dirty="0">
                <a:solidFill>
                  <a:schemeClr val="accent1"/>
                </a:solidFill>
                <a:latin typeface="微软雅黑" panose="020B0503020204020204" pitchFamily="34" charset="-122"/>
                <a:ea typeface="微软雅黑" panose="020B0503020204020204" pitchFamily="34" charset="-122"/>
              </a:endParaRPr>
            </a:p>
          </p:txBody>
        </p:sp>
        <p:sp>
          <p:nvSpPr>
            <p:cNvPr id="28" name="矩形: 圆角 53">
              <a:extLst>
                <a:ext uri="{FF2B5EF4-FFF2-40B4-BE49-F238E27FC236}">
                  <a16:creationId xmlns:a16="http://schemas.microsoft.com/office/drawing/2014/main" id="{86035FA9-8A13-490F-ADFD-0E5EA450B16F}"/>
                </a:ext>
              </a:extLst>
            </p:cNvPr>
            <p:cNvSpPr/>
            <p:nvPr/>
          </p:nvSpPr>
          <p:spPr>
            <a:xfrm>
              <a:off x="3618585" y="2386031"/>
              <a:ext cx="1080944" cy="57703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b="1" dirty="0">
                  <a:solidFill>
                    <a:schemeClr val="accent1"/>
                  </a:solidFill>
                  <a:latin typeface="微软雅黑" panose="020B0503020204020204" pitchFamily="34" charset="-122"/>
                  <a:ea typeface="微软雅黑" panose="020B0503020204020204" pitchFamily="34" charset="-122"/>
                </a:rPr>
                <a:t>代码编译</a:t>
              </a:r>
              <a:endParaRPr lang="en-US" altLang="zh-CN" sz="800" b="1" dirty="0">
                <a:solidFill>
                  <a:schemeClr val="accent1"/>
                </a:solidFill>
                <a:latin typeface="微软雅黑" panose="020B0503020204020204" pitchFamily="34" charset="-122"/>
                <a:ea typeface="微软雅黑" panose="020B0503020204020204" pitchFamily="34" charset="-122"/>
              </a:endParaRPr>
            </a:p>
          </p:txBody>
        </p:sp>
        <p:sp>
          <p:nvSpPr>
            <p:cNvPr id="29" name="矩形: 圆角 54">
              <a:extLst>
                <a:ext uri="{FF2B5EF4-FFF2-40B4-BE49-F238E27FC236}">
                  <a16:creationId xmlns:a16="http://schemas.microsoft.com/office/drawing/2014/main" id="{5C7191B4-A4AE-4951-A6A0-DF1FC8C49A3D}"/>
                </a:ext>
              </a:extLst>
            </p:cNvPr>
            <p:cNvSpPr/>
            <p:nvPr/>
          </p:nvSpPr>
          <p:spPr>
            <a:xfrm>
              <a:off x="4797484" y="2392506"/>
              <a:ext cx="1080944" cy="57703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b="1" dirty="0">
                  <a:solidFill>
                    <a:schemeClr val="accent1"/>
                  </a:solidFill>
                  <a:latin typeface="微软雅黑" panose="020B0503020204020204" pitchFamily="34" charset="-122"/>
                  <a:ea typeface="微软雅黑" panose="020B0503020204020204" pitchFamily="34" charset="-122"/>
                </a:rPr>
                <a:t>开发测试</a:t>
              </a:r>
              <a:endParaRPr lang="en-US" altLang="zh-CN" sz="800" b="1" dirty="0">
                <a:solidFill>
                  <a:schemeClr val="accent1"/>
                </a:solidFill>
                <a:latin typeface="微软雅黑" panose="020B0503020204020204" pitchFamily="34" charset="-122"/>
                <a:ea typeface="微软雅黑" panose="020B0503020204020204" pitchFamily="34" charset="-122"/>
              </a:endParaRPr>
            </a:p>
          </p:txBody>
        </p:sp>
        <p:sp>
          <p:nvSpPr>
            <p:cNvPr id="30" name="矩形: 圆角 55">
              <a:extLst>
                <a:ext uri="{FF2B5EF4-FFF2-40B4-BE49-F238E27FC236}">
                  <a16:creationId xmlns:a16="http://schemas.microsoft.com/office/drawing/2014/main" id="{390D23CF-509C-4809-AE9C-252AA06E84BA}"/>
                </a:ext>
              </a:extLst>
            </p:cNvPr>
            <p:cNvSpPr/>
            <p:nvPr/>
          </p:nvSpPr>
          <p:spPr>
            <a:xfrm>
              <a:off x="5972484" y="2380451"/>
              <a:ext cx="1080944" cy="57703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b="1" dirty="0">
                  <a:solidFill>
                    <a:schemeClr val="accent1"/>
                  </a:solidFill>
                  <a:latin typeface="微软雅黑" panose="020B0503020204020204" pitchFamily="34" charset="-122"/>
                  <a:ea typeface="微软雅黑" panose="020B0503020204020204" pitchFamily="34" charset="-122"/>
                </a:rPr>
                <a:t>发布上线</a:t>
              </a:r>
              <a:endParaRPr lang="en-US" altLang="zh-CN" sz="800" b="1" dirty="0">
                <a:solidFill>
                  <a:schemeClr val="accent1"/>
                </a:solidFill>
                <a:latin typeface="微软雅黑" panose="020B0503020204020204" pitchFamily="34" charset="-122"/>
                <a:ea typeface="微软雅黑" panose="020B0503020204020204" pitchFamily="34" charset="-122"/>
              </a:endParaRPr>
            </a:p>
          </p:txBody>
        </p:sp>
        <p:sp>
          <p:nvSpPr>
            <p:cNvPr id="31" name="矩形: 圆角 56">
              <a:extLst>
                <a:ext uri="{FF2B5EF4-FFF2-40B4-BE49-F238E27FC236}">
                  <a16:creationId xmlns:a16="http://schemas.microsoft.com/office/drawing/2014/main" id="{0A3EFF37-A161-4E0A-B0AB-A9210890E7A0}"/>
                </a:ext>
              </a:extLst>
            </p:cNvPr>
            <p:cNvSpPr/>
            <p:nvPr/>
          </p:nvSpPr>
          <p:spPr>
            <a:xfrm>
              <a:off x="7147484" y="2380451"/>
              <a:ext cx="1080944" cy="57703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b="1" dirty="0">
                  <a:solidFill>
                    <a:schemeClr val="accent1"/>
                  </a:solidFill>
                  <a:latin typeface="微软雅黑" panose="020B0503020204020204" pitchFamily="34" charset="-122"/>
                  <a:ea typeface="微软雅黑" panose="020B0503020204020204" pitchFamily="34" charset="-122"/>
                </a:rPr>
                <a:t>运行</a:t>
              </a:r>
              <a:endParaRPr lang="en-US" altLang="zh-CN" sz="800" b="1" dirty="0">
                <a:solidFill>
                  <a:schemeClr val="accent1"/>
                </a:solidFill>
                <a:latin typeface="微软雅黑" panose="020B0503020204020204" pitchFamily="34" charset="-122"/>
                <a:ea typeface="微软雅黑" panose="020B0503020204020204" pitchFamily="34" charset="-122"/>
              </a:endParaRPr>
            </a:p>
          </p:txBody>
        </p:sp>
      </p:grpSp>
      <p:sp>
        <p:nvSpPr>
          <p:cNvPr id="32" name="文本框 31">
            <a:extLst>
              <a:ext uri="{FF2B5EF4-FFF2-40B4-BE49-F238E27FC236}">
                <a16:creationId xmlns:a16="http://schemas.microsoft.com/office/drawing/2014/main" id="{D9876C77-05B6-40FE-8768-18FF177D8EBE}"/>
              </a:ext>
            </a:extLst>
          </p:cNvPr>
          <p:cNvSpPr txBox="1"/>
          <p:nvPr/>
        </p:nvSpPr>
        <p:spPr>
          <a:xfrm>
            <a:off x="200825" y="1068771"/>
            <a:ext cx="4013944" cy="461665"/>
          </a:xfrm>
          <a:prstGeom prst="rect">
            <a:avLst/>
          </a:prstGeom>
          <a:noFill/>
        </p:spPr>
        <p:txBody>
          <a:bodyPr wrap="square" rtlCol="0">
            <a:spAutoFit/>
          </a:bodyPr>
          <a:lstStyle/>
          <a:p>
            <a:r>
              <a:rPr lang="en-US" altLang="zh-CN" sz="1200" b="1" dirty="0" err="1">
                <a:latin typeface="微软雅黑" panose="020B0503020204020204" pitchFamily="34" charset="-122"/>
                <a:ea typeface="微软雅黑" panose="020B0503020204020204" pitchFamily="34" charset="-122"/>
              </a:rPr>
              <a:t>PbD</a:t>
            </a:r>
            <a:r>
              <a:rPr lang="en-US" altLang="zh-CN" sz="1200" b="1" dirty="0">
                <a:latin typeface="微软雅黑" panose="020B0503020204020204" pitchFamily="34" charset="-122"/>
                <a:ea typeface="微软雅黑" panose="020B0503020204020204" pitchFamily="34" charset="-122"/>
              </a:rPr>
              <a:t> </a:t>
            </a:r>
            <a:r>
              <a:rPr lang="en-US" altLang="zh-CN" sz="1200" b="1" dirty="0" smtClean="0">
                <a:latin typeface="微软雅黑" panose="020B0503020204020204" pitchFamily="34" charset="-122"/>
                <a:ea typeface="微软雅黑" panose="020B0503020204020204" pitchFamily="34" charset="-122"/>
              </a:rPr>
              <a:t> </a:t>
            </a:r>
            <a:r>
              <a:rPr lang="en-US" altLang="zh-CN" sz="1200" dirty="0" smtClean="0">
                <a:latin typeface="微软雅黑" panose="020B0503020204020204" pitchFamily="34" charset="-122"/>
                <a:ea typeface="微软雅黑" panose="020B0503020204020204" pitchFamily="34" charset="-122"/>
              </a:rPr>
              <a:t>Privacy </a:t>
            </a:r>
            <a:r>
              <a:rPr lang="en-US" altLang="zh-CN" sz="1200" dirty="0">
                <a:latin typeface="微软雅黑" panose="020B0503020204020204" pitchFamily="34" charset="-122"/>
                <a:ea typeface="微软雅黑" panose="020B0503020204020204" pitchFamily="34" charset="-122"/>
              </a:rPr>
              <a:t>by </a:t>
            </a:r>
            <a:r>
              <a:rPr lang="en-US" altLang="zh-CN" sz="1200" dirty="0" smtClean="0">
                <a:latin typeface="微软雅黑" panose="020B0503020204020204" pitchFamily="34" charset="-122"/>
                <a:ea typeface="微软雅黑" panose="020B0503020204020204" pitchFamily="34" charset="-122"/>
              </a:rPr>
              <a:t>Design</a:t>
            </a:r>
          </a:p>
          <a:p>
            <a:r>
              <a:rPr lang="en-US" altLang="zh-CN" sz="1200" dirty="0" smtClean="0">
                <a:latin typeface="微软雅黑" panose="020B0503020204020204" pitchFamily="34" charset="-122"/>
                <a:ea typeface="微软雅黑" panose="020B0503020204020204" pitchFamily="34" charset="-122"/>
              </a:rPr>
              <a:t>1/7 - </a:t>
            </a:r>
            <a:r>
              <a:rPr lang="en-US" altLang="zh-CN" sz="1200" u="sng" dirty="0" smtClean="0">
                <a:latin typeface="微软雅黑" panose="020B0503020204020204" pitchFamily="34" charset="-122"/>
                <a:ea typeface="微软雅黑" panose="020B0503020204020204" pitchFamily="34" charset="-122"/>
              </a:rPr>
              <a:t>Privacy </a:t>
            </a:r>
            <a:r>
              <a:rPr lang="en-US" altLang="zh-CN" sz="1200" u="sng" dirty="0">
                <a:latin typeface="微软雅黑" panose="020B0503020204020204" pitchFamily="34" charset="-122"/>
                <a:ea typeface="微软雅黑" panose="020B0503020204020204" pitchFamily="34" charset="-122"/>
              </a:rPr>
              <a:t>by </a:t>
            </a:r>
            <a:r>
              <a:rPr lang="en-US" altLang="zh-CN" sz="1200" u="sng" dirty="0" smtClean="0">
                <a:latin typeface="微软雅黑" panose="020B0503020204020204" pitchFamily="34" charset="-122"/>
                <a:ea typeface="微软雅黑" panose="020B0503020204020204" pitchFamily="34" charset="-122"/>
              </a:rPr>
              <a:t>Default Setting</a:t>
            </a:r>
            <a:endParaRPr lang="zh-CN" altLang="en-US" sz="1200" u="sng"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445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0.00287 -0.20509 L 0.00391 -0.7 " pathEditMode="relative" rAng="0" ptsTypes="AA">
                                      <p:cBhvr>
                                        <p:cTn id="6" dur="2000" fill="hold"/>
                                        <p:tgtEl>
                                          <p:spTgt spid="5"/>
                                        </p:tgtEl>
                                        <p:attrNameLst>
                                          <p:attrName>ppt_x</p:attrName>
                                          <p:attrName>ppt_y</p:attrName>
                                        </p:attrNameLst>
                                      </p:cBhvr>
                                      <p:rCtr x="52" y="-24745"/>
                                    </p:animMotion>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par>
                                <p:cTn id="12" presetID="22" presetClass="entr" presetSubtype="8"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par>
                                <p:cTn id="20" presetID="22" presetClass="entr" presetSubtype="8"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1600" y="142875"/>
            <a:ext cx="3549241" cy="523220"/>
          </a:xfrm>
          <a:prstGeom prst="rect">
            <a:avLst/>
          </a:prstGeom>
        </p:spPr>
        <p:txBody>
          <a:bodyPr wrap="none">
            <a:spAutoFit/>
          </a:bodyPr>
          <a:lstStyle/>
          <a:p>
            <a:r>
              <a:rPr lang="en-US" altLang="zh-CN" sz="2800" b="1" dirty="0">
                <a:solidFill>
                  <a:srgbClr val="C00000"/>
                </a:solidFill>
                <a:latin typeface="微软雅黑" panose="020B0503020204020204" pitchFamily="34" charset="-122"/>
                <a:ea typeface="微软雅黑" panose="020B0503020204020204" pitchFamily="34" charset="-122"/>
              </a:rPr>
              <a:t>Threat intelligence</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6" name="矩形 5"/>
          <p:cNvSpPr/>
          <p:nvPr/>
        </p:nvSpPr>
        <p:spPr bwMode="gray">
          <a:xfrm>
            <a:off x="-4763" y="142875"/>
            <a:ext cx="106363" cy="538163"/>
          </a:xfrm>
          <a:prstGeom prst="rect">
            <a:avLst/>
          </a:prstGeom>
          <a:solidFill>
            <a:srgbClr val="C00000"/>
          </a:solidFill>
          <a:ln w="19050" algn="ctr">
            <a:noFill/>
            <a:round/>
          </a:ln>
        </p:spPr>
        <p:txBody>
          <a:bodyPr wrap="none" lIns="0" tIns="0" rIns="0" bIns="0" anchor="ctr"/>
          <a:lstStyle/>
          <a:p>
            <a:pPr algn="ctr" defTabSz="1087120" eaLnBrk="1" fontAlgn="auto" hangingPunct="1">
              <a:spcBef>
                <a:spcPts val="0"/>
              </a:spcBef>
              <a:spcAft>
                <a:spcPts val="0"/>
              </a:spcAft>
              <a:defRPr/>
            </a:pPr>
            <a:endParaRPr lang="zh-CN" altLang="en-US" sz="1900" b="1" kern="0" dirty="0">
              <a:solidFill>
                <a:srgbClr val="C00000"/>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stretch>
            <a:fillRect/>
          </a:stretch>
        </p:blipFill>
        <p:spPr>
          <a:xfrm>
            <a:off x="5583937" y="992326"/>
            <a:ext cx="8335666" cy="5777873"/>
          </a:xfrm>
          <a:prstGeom prst="rect">
            <a:avLst/>
          </a:prstGeom>
        </p:spPr>
      </p:pic>
      <p:pic>
        <p:nvPicPr>
          <p:cNvPr id="12" name="图片 11"/>
          <p:cNvPicPr>
            <a:picLocks noChangeAspect="1"/>
          </p:cNvPicPr>
          <p:nvPr/>
        </p:nvPicPr>
        <p:blipFill>
          <a:blip r:embed="rId4"/>
          <a:stretch>
            <a:fillRect/>
          </a:stretch>
        </p:blipFill>
        <p:spPr>
          <a:xfrm>
            <a:off x="260097" y="992326"/>
            <a:ext cx="5014100" cy="5927849"/>
          </a:xfrm>
          <a:prstGeom prst="rect">
            <a:avLst/>
          </a:prstGeom>
        </p:spPr>
      </p:pic>
    </p:spTree>
    <p:extLst>
      <p:ext uri="{BB962C8B-B14F-4D97-AF65-F5344CB8AC3E}">
        <p14:creationId xmlns:p14="http://schemas.microsoft.com/office/powerpoint/2010/main" val="387898394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1600" y="142875"/>
            <a:ext cx="1620957" cy="523220"/>
          </a:xfrm>
          <a:prstGeom prst="rect">
            <a:avLst/>
          </a:prstGeom>
        </p:spPr>
        <p:txBody>
          <a:bodyPr wrap="none">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版权申明</a:t>
            </a:r>
          </a:p>
        </p:txBody>
      </p:sp>
      <p:sp>
        <p:nvSpPr>
          <p:cNvPr id="5" name="矩形 4"/>
          <p:cNvSpPr/>
          <p:nvPr/>
        </p:nvSpPr>
        <p:spPr>
          <a:xfrm>
            <a:off x="544497" y="3528600"/>
            <a:ext cx="10508201" cy="2746906"/>
          </a:xfrm>
          <a:prstGeom prst="rect">
            <a:avLst/>
          </a:prstGeom>
        </p:spPr>
        <p:txBody>
          <a:bodyPr wrap="square">
            <a:spAutoFit/>
          </a:bodyPr>
          <a:lstStyle/>
          <a:p>
            <a:pPr>
              <a:spcBef>
                <a:spcPts val="130"/>
              </a:spcBef>
            </a:pPr>
            <a:r>
              <a:rPr lang="zh-CN" altLang="en-US" sz="1400" b="1" spc="-5" dirty="0">
                <a:latin typeface="微软雅黑" panose="020B0503020204020204" pitchFamily="34" charset="-122"/>
                <a:ea typeface="微软雅黑" panose="020B0503020204020204" pitchFamily="34" charset="-122"/>
                <a:cs typeface="Cambria" panose="02040503050406030204" pitchFamily="18" charset="0"/>
              </a:rPr>
              <a:t>版权属于</a:t>
            </a:r>
            <a:endParaRPr lang="zh-CN" altLang="en-US" sz="1400" dirty="0">
              <a:latin typeface="宋体" panose="02010600030101010101" pitchFamily="2" charset="-122"/>
            </a:endParaRPr>
          </a:p>
          <a:p>
            <a:pPr>
              <a:lnSpc>
                <a:spcPts val="500"/>
              </a:lnSpc>
              <a:spcBef>
                <a:spcPts val="15"/>
              </a:spcBef>
            </a:pPr>
            <a:r>
              <a:rPr lang="zh-CN" altLang="en-US" sz="1400" dirty="0">
                <a:latin typeface="微软雅黑" panose="020B0503020204020204" pitchFamily="34" charset="-122"/>
                <a:ea typeface="微软雅黑" panose="020B0503020204020204" pitchFamily="34" charset="-122"/>
                <a:cs typeface="宋体" panose="02010600030101010101" pitchFamily="2" charset="-122"/>
              </a:rPr>
              <a:t> </a:t>
            </a:r>
            <a:endParaRPr lang="zh-CN" altLang="en-US" sz="1400" dirty="0">
              <a:latin typeface="宋体" panose="02010600030101010101" pitchFamily="2" charset="-122"/>
            </a:endParaRPr>
          </a:p>
          <a:p>
            <a:pPr>
              <a:spcBef>
                <a:spcPts val="170"/>
              </a:spcBef>
            </a:pPr>
            <a:r>
              <a:rPr lang="zh-CN" altLang="en-US" sz="1400" dirty="0">
                <a:latin typeface="微软雅黑" panose="020B0503020204020204" pitchFamily="34" charset="-122"/>
                <a:ea typeface="微软雅黑" panose="020B0503020204020204" pitchFamily="34" charset="-122"/>
              </a:rPr>
              <a:t>中国企业网络安全专家联盟（诸子云）</a:t>
            </a:r>
            <a:endParaRPr lang="zh-CN" altLang="en-US" sz="1400" dirty="0">
              <a:latin typeface="宋体" panose="02010600030101010101" pitchFamily="2" charset="-122"/>
            </a:endParaRPr>
          </a:p>
          <a:p>
            <a:pPr>
              <a:lnSpc>
                <a:spcPts val="1000"/>
              </a:lnSpc>
              <a:spcBef>
                <a:spcPts val="90"/>
              </a:spcBef>
            </a:pPr>
            <a:r>
              <a:rPr lang="zh-CN" altLang="en-US" sz="1400" dirty="0">
                <a:latin typeface="微软雅黑" panose="020B0503020204020204" pitchFamily="34" charset="-122"/>
                <a:ea typeface="微软雅黑" panose="020B0503020204020204" pitchFamily="34" charset="-122"/>
                <a:cs typeface="宋体" panose="02010600030101010101" pitchFamily="2" charset="-122"/>
              </a:rPr>
              <a:t> </a:t>
            </a:r>
            <a:endParaRPr lang="zh-CN" altLang="en-US" sz="1400" dirty="0">
              <a:latin typeface="宋体" panose="02010600030101010101" pitchFamily="2" charset="-122"/>
            </a:endParaRPr>
          </a:p>
          <a:p>
            <a:r>
              <a:rPr lang="zh-CN" altLang="en-US" sz="1400" b="1" spc="-5" dirty="0">
                <a:latin typeface="微软雅黑" panose="020B0503020204020204" pitchFamily="34" charset="-122"/>
                <a:ea typeface="微软雅黑" panose="020B0503020204020204" pitchFamily="34" charset="-122"/>
                <a:cs typeface="Cambria" panose="02040503050406030204" pitchFamily="18" charset="0"/>
              </a:rPr>
              <a:t>版本</a:t>
            </a:r>
            <a:endParaRPr lang="zh-CN" altLang="en-US" sz="1400" dirty="0">
              <a:latin typeface="宋体" panose="02010600030101010101" pitchFamily="2" charset="-122"/>
            </a:endParaRPr>
          </a:p>
          <a:p>
            <a:pPr>
              <a:spcBef>
                <a:spcPts val="170"/>
              </a:spcBef>
            </a:pPr>
            <a:r>
              <a:rPr lang="zh-CN" altLang="en-US" sz="1400" spc="-5" dirty="0">
                <a:latin typeface="微软雅黑" panose="020B0503020204020204" pitchFamily="34" charset="-122"/>
                <a:ea typeface="微软雅黑" panose="020B0503020204020204" pitchFamily="34" charset="-122"/>
              </a:rPr>
              <a:t>发布日期</a:t>
            </a:r>
            <a:r>
              <a:rPr lang="zh-CN" altLang="en-US" sz="1400" spc="-5" dirty="0" smtClean="0">
                <a:latin typeface="微软雅黑" panose="020B0503020204020204" pitchFamily="34" charset="-122"/>
                <a:ea typeface="微软雅黑" panose="020B0503020204020204" pitchFamily="34" charset="-122"/>
              </a:rPr>
              <a:t>：</a:t>
            </a:r>
            <a:endParaRPr lang="en-US" altLang="zh-CN" sz="1400" spc="-5" dirty="0" smtClean="0">
              <a:latin typeface="微软雅黑" panose="020B0503020204020204" pitchFamily="34" charset="-122"/>
              <a:ea typeface="微软雅黑" panose="020B0503020204020204" pitchFamily="34" charset="-122"/>
            </a:endParaRPr>
          </a:p>
          <a:p>
            <a:pPr>
              <a:spcBef>
                <a:spcPts val="170"/>
              </a:spcBef>
            </a:pPr>
            <a:r>
              <a:rPr lang="zh-CN" altLang="en-US" sz="1400" spc="-5" dirty="0" smtClean="0">
                <a:latin typeface="微软雅黑" panose="020B0503020204020204" pitchFamily="34" charset="-122"/>
                <a:ea typeface="微软雅黑" panose="020B0503020204020204" pitchFamily="34" charset="-122"/>
              </a:rPr>
              <a:t>分类：</a:t>
            </a:r>
            <a:endParaRPr lang="zh-CN" altLang="en-US" sz="1400" dirty="0" smtClean="0">
              <a:latin typeface="宋体" panose="02010600030101010101" pitchFamily="2" charset="-122"/>
            </a:endParaRPr>
          </a:p>
          <a:p>
            <a:pPr>
              <a:lnSpc>
                <a:spcPts val="1100"/>
              </a:lnSpc>
              <a:spcBef>
                <a:spcPts val="5"/>
              </a:spcBef>
            </a:pPr>
            <a:r>
              <a:rPr lang="zh-CN" altLang="en-US" sz="1400" dirty="0" smtClean="0">
                <a:latin typeface="微软雅黑" panose="020B0503020204020204" pitchFamily="34" charset="-122"/>
                <a:ea typeface="微软雅黑" panose="020B0503020204020204" pitchFamily="34" charset="-122"/>
                <a:cs typeface="宋体" panose="02010600030101010101" pitchFamily="2" charset="-122"/>
              </a:rPr>
              <a:t> </a:t>
            </a:r>
            <a:endParaRPr lang="zh-CN" altLang="en-US" sz="1400" dirty="0" smtClean="0">
              <a:latin typeface="宋体" panose="02010600030101010101" pitchFamily="2" charset="-122"/>
            </a:endParaRPr>
          </a:p>
          <a:p>
            <a:r>
              <a:rPr lang="zh-CN" altLang="en-US" sz="1400" b="1" spc="-5" dirty="0" smtClean="0">
                <a:latin typeface="微软雅黑" panose="020B0503020204020204" pitchFamily="34" charset="-122"/>
                <a:ea typeface="微软雅黑" panose="020B0503020204020204" pitchFamily="34" charset="-122"/>
                <a:cs typeface="Cambria" panose="02040503050406030204" pitchFamily="18" charset="0"/>
              </a:rPr>
              <a:t>版权</a:t>
            </a:r>
            <a:r>
              <a:rPr lang="zh-CN" altLang="en-US" sz="1400" b="1" spc="-5" dirty="0">
                <a:latin typeface="微软雅黑" panose="020B0503020204020204" pitchFamily="34" charset="-122"/>
                <a:ea typeface="微软雅黑" panose="020B0503020204020204" pitchFamily="34" charset="-122"/>
                <a:cs typeface="Cambria" panose="02040503050406030204" pitchFamily="18" charset="0"/>
              </a:rPr>
              <a:t>声明</a:t>
            </a:r>
            <a:endParaRPr lang="zh-CN" altLang="en-US" sz="1400" dirty="0">
              <a:latin typeface="宋体" panose="02010600030101010101" pitchFamily="2" charset="-122"/>
            </a:endParaRPr>
          </a:p>
          <a:p>
            <a:pPr>
              <a:spcBef>
                <a:spcPts val="170"/>
              </a:spcBef>
            </a:pPr>
            <a:r>
              <a:rPr lang="en-US" altLang="zh-CN" sz="1400" spc="-5" dirty="0">
                <a:latin typeface="微软雅黑" panose="020B0503020204020204" pitchFamily="34" charset="-122"/>
                <a:ea typeface="微软雅黑" panose="020B0503020204020204" pitchFamily="34" charset="-122"/>
              </a:rPr>
              <a:t>© 2019 All Rights Reserved All rights reserved.</a:t>
            </a:r>
            <a:endParaRPr lang="zh-CN" altLang="en-US" sz="1400" dirty="0">
              <a:latin typeface="宋体" panose="02010600030101010101" pitchFamily="2" charset="-122"/>
            </a:endParaRPr>
          </a:p>
          <a:p>
            <a:pPr>
              <a:spcBef>
                <a:spcPts val="170"/>
              </a:spcBef>
            </a:pPr>
            <a:r>
              <a:rPr lang="zh-CN" altLang="en-US" sz="1400" spc="-5" dirty="0">
                <a:latin typeface="微软雅黑" panose="020B0503020204020204" pitchFamily="34" charset="-122"/>
                <a:ea typeface="微软雅黑" panose="020B0503020204020204" pitchFamily="34" charset="-122"/>
              </a:rPr>
              <a:t>你可以下载、存储、显示在你的电脑上</a:t>
            </a:r>
            <a:r>
              <a:rPr lang="en-US" altLang="zh-CN" sz="1400" spc="-5" dirty="0">
                <a:latin typeface="微软雅黑" panose="020B0503020204020204" pitchFamily="34" charset="-122"/>
                <a:ea typeface="微软雅黑" panose="020B0503020204020204" pitchFamily="34" charset="-122"/>
              </a:rPr>
              <a:t>,</a:t>
            </a:r>
            <a:r>
              <a:rPr lang="zh-CN" altLang="en-US" sz="1400" spc="-5" dirty="0">
                <a:latin typeface="微软雅黑" panose="020B0503020204020204" pitchFamily="34" charset="-122"/>
                <a:ea typeface="微软雅黑" panose="020B0503020204020204" pitchFamily="34" charset="-122"/>
              </a:rPr>
              <a:t>查看，打印，以及链接到网络使用</a:t>
            </a:r>
            <a:endParaRPr lang="zh-CN" altLang="en-US" sz="1400" dirty="0">
              <a:latin typeface="宋体" panose="02010600030101010101" pitchFamily="2" charset="-122"/>
            </a:endParaRPr>
          </a:p>
          <a:p>
            <a:pPr>
              <a:spcBef>
                <a:spcPts val="170"/>
              </a:spcBef>
            </a:pPr>
            <a:r>
              <a:rPr lang="zh-CN" altLang="en-US" sz="1400" spc="-5" dirty="0">
                <a:latin typeface="微软雅黑" panose="020B0503020204020204" pitchFamily="34" charset="-122"/>
                <a:ea typeface="微软雅黑" panose="020B0503020204020204" pitchFamily="34" charset="-122"/>
              </a:rPr>
              <a:t>但注意以下主题</a:t>
            </a:r>
            <a:r>
              <a:rPr lang="en-US" altLang="zh-CN" sz="1400" spc="-5" dirty="0">
                <a:latin typeface="微软雅黑" panose="020B0503020204020204" pitchFamily="34" charset="-122"/>
                <a:ea typeface="微软雅黑" panose="020B0503020204020204" pitchFamily="34" charset="-122"/>
              </a:rPr>
              <a:t>:(a)</a:t>
            </a:r>
            <a:r>
              <a:rPr lang="zh-CN" altLang="en-US" sz="1400" spc="-5" dirty="0">
                <a:latin typeface="微软雅黑" panose="020B0503020204020204" pitchFamily="34" charset="-122"/>
                <a:ea typeface="微软雅黑" panose="020B0503020204020204" pitchFamily="34" charset="-122"/>
              </a:rPr>
              <a:t>本文档可用于个人，信息</a:t>
            </a:r>
            <a:r>
              <a:rPr lang="en-US" altLang="zh-CN" sz="1400" spc="-5" dirty="0">
                <a:latin typeface="微软雅黑" panose="020B0503020204020204" pitchFamily="34" charset="-122"/>
                <a:ea typeface="微软雅黑" panose="020B0503020204020204" pitchFamily="34" charset="-122"/>
              </a:rPr>
              <a:t>,</a:t>
            </a:r>
            <a:r>
              <a:rPr lang="zh-CN" altLang="en-US" sz="1400" spc="-5" dirty="0">
                <a:latin typeface="微软雅黑" panose="020B0503020204020204" pitchFamily="34" charset="-122"/>
                <a:ea typeface="微软雅黑" panose="020B0503020204020204" pitchFamily="34" charset="-122"/>
              </a:rPr>
              <a:t>非商业用途</a:t>
            </a:r>
            <a:r>
              <a:rPr lang="en-US" altLang="zh-CN" sz="1400" spc="-5" dirty="0">
                <a:latin typeface="微软雅黑" panose="020B0503020204020204" pitchFamily="34" charset="-122"/>
                <a:ea typeface="微软雅黑" panose="020B0503020204020204" pitchFamily="34" charset="-122"/>
              </a:rPr>
              <a:t>;(b)</a:t>
            </a:r>
            <a:r>
              <a:rPr lang="zh-CN" altLang="en-US" sz="1400" spc="-5" dirty="0">
                <a:latin typeface="微软雅黑" panose="020B0503020204020204" pitchFamily="34" charset="-122"/>
                <a:ea typeface="微软雅黑" panose="020B0503020204020204" pitchFamily="34" charset="-122"/>
              </a:rPr>
              <a:t>本文档不得修改或以任何方式改变</a:t>
            </a:r>
            <a:r>
              <a:rPr lang="en-US" altLang="zh-CN" sz="1400" spc="-5" dirty="0">
                <a:latin typeface="微软雅黑" panose="020B0503020204020204" pitchFamily="34" charset="-122"/>
                <a:ea typeface="微软雅黑" panose="020B0503020204020204" pitchFamily="34" charset="-122"/>
              </a:rPr>
              <a:t>;(c)</a:t>
            </a:r>
            <a:r>
              <a:rPr lang="zh-CN" altLang="en-US" sz="1400" spc="-5" dirty="0">
                <a:latin typeface="微软雅黑" panose="020B0503020204020204" pitchFamily="34" charset="-122"/>
                <a:ea typeface="微软雅黑" panose="020B0503020204020204" pitchFamily="34" charset="-122"/>
              </a:rPr>
              <a:t>本文档不得重新分布</a:t>
            </a:r>
            <a:r>
              <a:rPr lang="en-US" altLang="zh-CN" sz="1400" spc="-5" dirty="0">
                <a:latin typeface="微软雅黑" panose="020B0503020204020204" pitchFamily="34" charset="-122"/>
                <a:ea typeface="微软雅黑" panose="020B0503020204020204" pitchFamily="34" charset="-122"/>
              </a:rPr>
              <a:t>;(d)</a:t>
            </a:r>
            <a:r>
              <a:rPr lang="zh-CN" altLang="en-US" sz="1400" spc="-5" dirty="0">
                <a:latin typeface="微软雅黑" panose="020B0503020204020204" pitchFamily="34" charset="-122"/>
                <a:ea typeface="微软雅黑" panose="020B0503020204020204" pitchFamily="34" charset="-122"/>
              </a:rPr>
              <a:t>商标</a:t>
            </a:r>
            <a:r>
              <a:rPr lang="en-US" altLang="zh-CN" sz="1400" spc="-5" dirty="0">
                <a:latin typeface="微软雅黑" panose="020B0503020204020204" pitchFamily="34" charset="-122"/>
                <a:ea typeface="微软雅黑" panose="020B0503020204020204" pitchFamily="34" charset="-122"/>
              </a:rPr>
              <a:t>,</a:t>
            </a:r>
            <a:r>
              <a:rPr lang="zh-CN" altLang="en-US" sz="1400" spc="-5" dirty="0">
                <a:latin typeface="微软雅黑" panose="020B0503020204020204" pitchFamily="34" charset="-122"/>
                <a:ea typeface="微软雅黑" panose="020B0503020204020204" pitchFamily="34" charset="-122"/>
              </a:rPr>
              <a:t>版权或其他条款不可被删除。根据中国版权法的合理使用条款，如果你将引用部分归为本文档，那么你可以引用本文档的部分内容。</a:t>
            </a:r>
            <a:endParaRPr lang="zh-CN" altLang="en-US" sz="1400" dirty="0">
              <a:latin typeface="宋体" panose="02010600030101010101" pitchFamily="2" charset="-122"/>
            </a:endParaRPr>
          </a:p>
        </p:txBody>
      </p:sp>
      <p:sp>
        <p:nvSpPr>
          <p:cNvPr id="6" name="矩形 5"/>
          <p:cNvSpPr/>
          <p:nvPr/>
        </p:nvSpPr>
        <p:spPr bwMode="gray">
          <a:xfrm>
            <a:off x="-4763" y="142875"/>
            <a:ext cx="106363" cy="538163"/>
          </a:xfrm>
          <a:prstGeom prst="rect">
            <a:avLst/>
          </a:prstGeom>
          <a:solidFill>
            <a:srgbClr val="C00000"/>
          </a:solidFill>
          <a:ln w="19050" algn="ctr">
            <a:noFill/>
            <a:round/>
          </a:ln>
        </p:spPr>
        <p:txBody>
          <a:bodyPr wrap="none" lIns="0" tIns="0" rIns="0" bIns="0" anchor="ctr"/>
          <a:lstStyle/>
          <a:p>
            <a:pPr algn="ctr" defTabSz="1087120" eaLnBrk="1" fontAlgn="auto" hangingPunct="1">
              <a:spcBef>
                <a:spcPts val="0"/>
              </a:spcBef>
              <a:spcAft>
                <a:spcPts val="0"/>
              </a:spcAft>
              <a:defRPr/>
            </a:pPr>
            <a:endParaRPr lang="zh-CN" altLang="en-US" sz="19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268471" y="1014791"/>
            <a:ext cx="7726770" cy="2732564"/>
            <a:chOff x="2653281" y="1041461"/>
            <a:chExt cx="7726770" cy="2732564"/>
          </a:xfrm>
        </p:grpSpPr>
        <p:sp>
          <p:nvSpPr>
            <p:cNvPr id="4" name="文本框 3"/>
            <p:cNvSpPr txBox="1"/>
            <p:nvPr/>
          </p:nvSpPr>
          <p:spPr>
            <a:xfrm>
              <a:off x="4306797" y="1570483"/>
              <a:ext cx="6073254" cy="1938992"/>
            </a:xfrm>
            <a:prstGeom prst="rect">
              <a:avLst/>
            </a:prstGeom>
            <a:noFill/>
          </p:spPr>
          <p:txBody>
            <a:bodyPr wrap="square" rtlCol="0">
              <a:spAutoFit/>
            </a:bodyPr>
            <a:lstStyle/>
            <a:p>
              <a:pPr algn="ctr"/>
              <a:r>
                <a:rPr lang="zh-CN" altLang="en-US" sz="2400" dirty="0">
                  <a:solidFill>
                    <a:prstClr val="black"/>
                  </a:solidFill>
                  <a:latin typeface="华文新魏" panose="02010800040101010101" pitchFamily="2" charset="-122"/>
                  <a:ea typeface="华文新魏" panose="02010800040101010101" pitchFamily="2" charset="-122"/>
                </a:rPr>
                <a:t>横向协作，深度交流</a:t>
              </a:r>
              <a:endParaRPr lang="en-US" altLang="zh-CN" sz="2400" dirty="0">
                <a:solidFill>
                  <a:prstClr val="black"/>
                </a:solidFill>
                <a:latin typeface="华文新魏" panose="02010800040101010101" pitchFamily="2" charset="-122"/>
                <a:ea typeface="华文新魏" panose="02010800040101010101" pitchFamily="2" charset="-122"/>
              </a:endParaRPr>
            </a:p>
            <a:p>
              <a:pPr algn="ctr"/>
              <a:r>
                <a:rPr lang="zh-CN" altLang="en-US" sz="2400" dirty="0">
                  <a:solidFill>
                    <a:prstClr val="black"/>
                  </a:solidFill>
                  <a:latin typeface="华文新魏" panose="02010800040101010101" pitchFamily="2" charset="-122"/>
                  <a:ea typeface="华文新魏" panose="02010800040101010101" pitchFamily="2" charset="-122"/>
                </a:rPr>
                <a:t>孵化价值，共同成长</a:t>
              </a:r>
              <a:endParaRPr lang="en-US" altLang="zh-CN" sz="2400" dirty="0">
                <a:solidFill>
                  <a:prstClr val="black"/>
                </a:solidFill>
                <a:latin typeface="华文新魏" panose="02010800040101010101" pitchFamily="2" charset="-122"/>
                <a:ea typeface="华文新魏" panose="02010800040101010101" pitchFamily="2" charset="-122"/>
              </a:endParaRPr>
            </a:p>
            <a:p>
              <a:pPr algn="ctr"/>
              <a:endParaRPr lang="en-US" altLang="zh-CN" dirty="0">
                <a:solidFill>
                  <a:prstClr val="black"/>
                </a:solidFill>
                <a:latin typeface="华文新魏" panose="02010800040101010101" pitchFamily="2" charset="-122"/>
                <a:ea typeface="华文新魏" panose="02010800040101010101" pitchFamily="2" charset="-122"/>
              </a:endParaRPr>
            </a:p>
            <a:p>
              <a:pPr algn="ctr"/>
              <a:r>
                <a:rPr lang="zh-CN" altLang="en-US" sz="5400" dirty="0">
                  <a:solidFill>
                    <a:srgbClr val="C00000"/>
                  </a:solidFill>
                  <a:latin typeface="华文新魏" panose="02010800040101010101" pitchFamily="2" charset="-122"/>
                  <a:ea typeface="华文新魏" panose="02010800040101010101" pitchFamily="2" charset="-122"/>
                </a:rPr>
                <a:t>    欢迎加入！</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53281" y="1041461"/>
              <a:ext cx="2732564" cy="2732564"/>
            </a:xfrm>
            <a:prstGeom prst="rect">
              <a:avLst/>
            </a:prstGeom>
          </p:spPr>
        </p:pic>
      </p:grpSp>
      <p:pic>
        <p:nvPicPr>
          <p:cNvPr id="6" name="图片 5"/>
          <p:cNvPicPr>
            <a:picLocks noChangeAspect="1"/>
          </p:cNvPicPr>
          <p:nvPr/>
        </p:nvPicPr>
        <p:blipFill>
          <a:blip r:embed="rId4"/>
          <a:stretch>
            <a:fillRect/>
          </a:stretch>
        </p:blipFill>
        <p:spPr>
          <a:xfrm>
            <a:off x="2763377" y="4247001"/>
            <a:ext cx="1911493" cy="1938744"/>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55744" y="4390788"/>
            <a:ext cx="1651170" cy="165117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2577565" y="1310802"/>
            <a:ext cx="2564106" cy="1200329"/>
          </a:xfrm>
          <a:prstGeom prst="rect">
            <a:avLst/>
          </a:prstGeom>
        </p:spPr>
        <p:txBody>
          <a:bodyPr wrap="square">
            <a:spAutoFit/>
          </a:bodyPr>
          <a:lstStyle/>
          <a:p>
            <a:pPr>
              <a:lnSpc>
                <a:spcPct val="150000"/>
              </a:lnSpc>
            </a:pPr>
            <a:r>
              <a:rPr lang="zh-CN" altLang="en-US" sz="1600" dirty="0">
                <a:solidFill>
                  <a:srgbClr val="1A1A1A"/>
                </a:solidFill>
                <a:latin typeface="微软雅黑" panose="020B0503020204020204" pitchFamily="34" charset="-122"/>
                <a:ea typeface="微软雅黑" panose="020B0503020204020204" pitchFamily="34" charset="-122"/>
              </a:rPr>
              <a:t>是鱼与飞鸟的距离</a:t>
            </a:r>
            <a:r>
              <a:rPr lang="zh-CN" altLang="en-US" sz="1600" dirty="0">
                <a:latin typeface="微软雅黑" panose="020B0503020204020204" pitchFamily="34" charset="-122"/>
                <a:ea typeface="微软雅黑" panose="020B0503020204020204" pitchFamily="34" charset="-122"/>
              </a:rPr>
              <a:t/>
            </a:r>
            <a:br>
              <a:rPr lang="zh-CN" altLang="en-US" sz="1600" dirty="0">
                <a:latin typeface="微软雅黑" panose="020B0503020204020204" pitchFamily="34" charset="-122"/>
                <a:ea typeface="微软雅黑" panose="020B0503020204020204" pitchFamily="34" charset="-122"/>
              </a:rPr>
            </a:br>
            <a:r>
              <a:rPr lang="zh-CN" altLang="en-US" sz="1600" dirty="0">
                <a:solidFill>
                  <a:srgbClr val="1A1A1A"/>
                </a:solidFill>
                <a:latin typeface="微软雅黑" panose="020B0503020204020204" pitchFamily="34" charset="-122"/>
                <a:ea typeface="微软雅黑" panose="020B0503020204020204" pitchFamily="34" charset="-122"/>
              </a:rPr>
              <a:t>一个翱翔天际</a:t>
            </a:r>
            <a:r>
              <a:rPr lang="zh-CN" altLang="en-US" sz="1600" dirty="0">
                <a:latin typeface="微软雅黑" panose="020B0503020204020204" pitchFamily="34" charset="-122"/>
                <a:ea typeface="微软雅黑" panose="020B0503020204020204" pitchFamily="34" charset="-122"/>
              </a:rPr>
              <a:t/>
            </a:r>
            <a:br>
              <a:rPr lang="zh-CN" altLang="en-US" sz="1600" dirty="0">
                <a:latin typeface="微软雅黑" panose="020B0503020204020204" pitchFamily="34" charset="-122"/>
                <a:ea typeface="微软雅黑" panose="020B0503020204020204" pitchFamily="34" charset="-122"/>
              </a:rPr>
            </a:br>
            <a:r>
              <a:rPr lang="zh-CN" altLang="en-US" sz="1600" dirty="0">
                <a:solidFill>
                  <a:srgbClr val="1A1A1A"/>
                </a:solidFill>
                <a:latin typeface="微软雅黑" panose="020B0503020204020204" pitchFamily="34" charset="-122"/>
                <a:ea typeface="微软雅黑" panose="020B0503020204020204" pitchFamily="34" charset="-122"/>
              </a:rPr>
              <a:t>一个却深潜海底</a:t>
            </a:r>
            <a:endParaRPr lang="zh-CN" altLang="en-US" sz="1600" dirty="0">
              <a:latin typeface="微软雅黑" panose="020B0503020204020204" pitchFamily="34" charset="-122"/>
              <a:ea typeface="微软雅黑" panose="020B0503020204020204" pitchFamily="34" charset="-122"/>
            </a:endParaRPr>
          </a:p>
        </p:txBody>
      </p:sp>
      <p:sp>
        <p:nvSpPr>
          <p:cNvPr id="54" name="矩形 53"/>
          <p:cNvSpPr/>
          <p:nvPr/>
        </p:nvSpPr>
        <p:spPr>
          <a:xfrm>
            <a:off x="5471026" y="1313023"/>
            <a:ext cx="3431540" cy="1200329"/>
          </a:xfrm>
          <a:prstGeom prst="rect">
            <a:avLst/>
          </a:prstGeom>
        </p:spPr>
        <p:txBody>
          <a:bodyPr wrap="square">
            <a:spAutoFit/>
          </a:bodyPr>
          <a:lstStyle/>
          <a:p>
            <a:pPr>
              <a:lnSpc>
                <a:spcPct val="150000"/>
              </a:lnSpc>
            </a:pPr>
            <a:r>
              <a:rPr lang="zh-CN" altLang="en-US" sz="1600" dirty="0">
                <a:solidFill>
                  <a:srgbClr val="1A1A1A"/>
                </a:solidFill>
                <a:latin typeface="微软雅黑" panose="020B0503020204020204" pitchFamily="34" charset="-122"/>
                <a:ea typeface="微软雅黑" panose="020B0503020204020204" pitchFamily="34" charset="-122"/>
              </a:rPr>
              <a:t>不是生与死的距离</a:t>
            </a:r>
          </a:p>
          <a:p>
            <a:pPr>
              <a:lnSpc>
                <a:spcPct val="150000"/>
              </a:lnSpc>
            </a:pPr>
            <a:r>
              <a:rPr lang="zh-CN" altLang="en-US" sz="1600" dirty="0">
                <a:solidFill>
                  <a:srgbClr val="1A1A1A"/>
                </a:solidFill>
                <a:latin typeface="微软雅黑" panose="020B0503020204020204" pitchFamily="34" charset="-122"/>
                <a:ea typeface="微软雅黑" panose="020B0503020204020204" pitchFamily="34" charset="-122"/>
              </a:rPr>
              <a:t>而是我就站在你的面前</a:t>
            </a:r>
          </a:p>
          <a:p>
            <a:pPr>
              <a:lnSpc>
                <a:spcPct val="150000"/>
              </a:lnSpc>
            </a:pPr>
            <a:r>
              <a:rPr lang="zh-CN" altLang="en-US" sz="1600" dirty="0">
                <a:solidFill>
                  <a:srgbClr val="1A1A1A"/>
                </a:solidFill>
                <a:latin typeface="微软雅黑" panose="020B0503020204020204" pitchFamily="34" charset="-122"/>
                <a:ea typeface="微软雅黑" panose="020B0503020204020204" pitchFamily="34" charset="-122"/>
              </a:rPr>
              <a:t>你却不知道我爱你</a:t>
            </a:r>
            <a:endParaRPr lang="zh-CN" altLang="en-US" sz="1600" dirty="0">
              <a:latin typeface="微软雅黑" panose="020B0503020204020204" pitchFamily="34" charset="-122"/>
              <a:ea typeface="微软雅黑" panose="020B0503020204020204" pitchFamily="34" charset="-122"/>
            </a:endParaRPr>
          </a:p>
        </p:txBody>
      </p:sp>
      <p:sp>
        <p:nvSpPr>
          <p:cNvPr id="55" name="矩形 54"/>
          <p:cNvSpPr/>
          <p:nvPr/>
        </p:nvSpPr>
        <p:spPr>
          <a:xfrm>
            <a:off x="1900818" y="706038"/>
            <a:ext cx="3570208" cy="461665"/>
          </a:xfrm>
          <a:prstGeom prst="rect">
            <a:avLst/>
          </a:prstGeom>
        </p:spPr>
        <p:txBody>
          <a:bodyPr wrap="none">
            <a:spAutoFit/>
          </a:bodyPr>
          <a:lstStyle/>
          <a:p>
            <a:r>
              <a:rPr lang="zh-CN" altLang="en-US" sz="2400" dirty="0">
                <a:solidFill>
                  <a:srgbClr val="C00000"/>
                </a:solidFill>
                <a:effectLst>
                  <a:glow rad="101600">
                    <a:schemeClr val="accent3">
                      <a:satMod val="175000"/>
                      <a:alpha val="40000"/>
                    </a:schemeClr>
                  </a:glow>
                </a:effectLst>
                <a:latin typeface="楷体" panose="02010609060101010101" pitchFamily="49" charset="-122"/>
                <a:ea typeface="楷体" panose="02010609060101010101" pitchFamily="49" charset="-122"/>
              </a:rPr>
              <a:t>世界上最远的距离 是</a:t>
            </a:r>
            <a:r>
              <a:rPr lang="en-US" altLang="zh-CN" sz="2400" dirty="0">
                <a:solidFill>
                  <a:srgbClr val="C00000"/>
                </a:solidFill>
                <a:effectLst>
                  <a:glow rad="101600">
                    <a:schemeClr val="accent3">
                      <a:satMod val="175000"/>
                      <a:alpha val="40000"/>
                    </a:schemeClr>
                  </a:glow>
                </a:effectLst>
                <a:latin typeface="楷体" panose="02010609060101010101" pitchFamily="49" charset="-122"/>
                <a:ea typeface="楷体" panose="02010609060101010101" pitchFamily="49" charset="-122"/>
              </a:rPr>
              <a:t>...</a:t>
            </a:r>
            <a:endParaRPr lang="zh-CN" altLang="en-US" sz="2400" dirty="0">
              <a:solidFill>
                <a:srgbClr val="C00000"/>
              </a:solidFill>
              <a:effectLst>
                <a:glow rad="101600">
                  <a:schemeClr val="accent3">
                    <a:satMod val="175000"/>
                    <a:alpha val="40000"/>
                  </a:schemeClr>
                </a:glow>
              </a:effectLst>
              <a:latin typeface="楷体" panose="02010609060101010101" pitchFamily="49" charset="-122"/>
              <a:ea typeface="楷体" panose="02010609060101010101" pitchFamily="49" charset="-122"/>
            </a:endParaRPr>
          </a:p>
        </p:txBody>
      </p:sp>
      <p:sp>
        <p:nvSpPr>
          <p:cNvPr id="59" name="矩形 58"/>
          <p:cNvSpPr/>
          <p:nvPr/>
        </p:nvSpPr>
        <p:spPr>
          <a:xfrm>
            <a:off x="1900818" y="3216542"/>
            <a:ext cx="3570208" cy="461665"/>
          </a:xfrm>
          <a:prstGeom prst="rect">
            <a:avLst/>
          </a:prstGeom>
        </p:spPr>
        <p:txBody>
          <a:bodyPr wrap="none">
            <a:spAutoFit/>
          </a:bodyPr>
          <a:lstStyle/>
          <a:p>
            <a:r>
              <a:rPr lang="zh-CN" altLang="en-US" sz="2400" dirty="0">
                <a:solidFill>
                  <a:srgbClr val="C00000"/>
                </a:solidFill>
                <a:effectLst>
                  <a:glow rad="101600">
                    <a:schemeClr val="accent3">
                      <a:satMod val="175000"/>
                      <a:alpha val="40000"/>
                    </a:schemeClr>
                  </a:glow>
                </a:effectLst>
                <a:latin typeface="楷体" panose="02010609060101010101" pitchFamily="49" charset="-122"/>
                <a:ea typeface="楷体" panose="02010609060101010101" pitchFamily="49" charset="-122"/>
              </a:rPr>
              <a:t>世界上最近的距离 是</a:t>
            </a:r>
            <a:r>
              <a:rPr lang="en-US" altLang="zh-CN" sz="2400" dirty="0">
                <a:solidFill>
                  <a:srgbClr val="C00000"/>
                </a:solidFill>
                <a:effectLst>
                  <a:glow rad="101600">
                    <a:schemeClr val="accent3">
                      <a:satMod val="175000"/>
                      <a:alpha val="40000"/>
                    </a:schemeClr>
                  </a:glow>
                </a:effectLst>
                <a:latin typeface="楷体" panose="02010609060101010101" pitchFamily="49" charset="-122"/>
                <a:ea typeface="楷体" panose="02010609060101010101" pitchFamily="49" charset="-122"/>
              </a:rPr>
              <a:t>...</a:t>
            </a:r>
            <a:endParaRPr lang="zh-CN" altLang="en-US" sz="2400" dirty="0">
              <a:solidFill>
                <a:srgbClr val="C00000"/>
              </a:solidFill>
              <a:effectLst>
                <a:glow rad="101600">
                  <a:schemeClr val="accent3">
                    <a:satMod val="175000"/>
                    <a:alpha val="40000"/>
                  </a:schemeClr>
                </a:glow>
              </a:effectLst>
              <a:latin typeface="楷体" panose="02010609060101010101" pitchFamily="49" charset="-122"/>
              <a:ea typeface="楷体" panose="02010609060101010101" pitchFamily="49" charset="-122"/>
            </a:endParaRPr>
          </a:p>
        </p:txBody>
      </p:sp>
      <p:grpSp>
        <p:nvGrpSpPr>
          <p:cNvPr id="60" name="组合 59"/>
          <p:cNvGrpSpPr/>
          <p:nvPr/>
        </p:nvGrpSpPr>
        <p:grpSpPr>
          <a:xfrm>
            <a:off x="2428965" y="3872339"/>
            <a:ext cx="4006457" cy="658526"/>
            <a:chOff x="656336" y="3116684"/>
            <a:chExt cx="4006457" cy="658526"/>
          </a:xfrm>
        </p:grpSpPr>
        <p:sp>
          <p:nvSpPr>
            <p:cNvPr id="61" name="文本框 60"/>
            <p:cNvSpPr txBox="1"/>
            <p:nvPr/>
          </p:nvSpPr>
          <p:spPr>
            <a:xfrm rot="19774035">
              <a:off x="656336" y="3153693"/>
              <a:ext cx="733778" cy="584775"/>
            </a:xfrm>
            <a:prstGeom prst="rect">
              <a:avLst/>
            </a:prstGeom>
            <a:noFill/>
          </p:spPr>
          <p:txBody>
            <a:bodyPr wrap="square" rtlCol="0">
              <a:spAutoFit/>
            </a:bodyPr>
            <a:lstStyle/>
            <a:p>
              <a:pPr algn="ctr"/>
              <a:r>
                <a:rPr lang="zh-CN" altLang="en-US" sz="3200" b="1" dirty="0">
                  <a:solidFill>
                    <a:srgbClr val="C00000"/>
                  </a:solidFill>
                  <a:effectLst>
                    <a:glow rad="63500">
                      <a:schemeClr val="accent6">
                        <a:satMod val="175000"/>
                        <a:alpha val="40000"/>
                      </a:schemeClr>
                    </a:glow>
                  </a:effectLst>
                  <a:latin typeface="幼圆" panose="02010509060101010101" pitchFamily="49" charset="-122"/>
                  <a:ea typeface="幼圆" panose="02010509060101010101" pitchFamily="49" charset="-122"/>
                </a:rPr>
                <a:t>虽</a:t>
              </a:r>
            </a:p>
          </p:txBody>
        </p:sp>
        <p:sp>
          <p:nvSpPr>
            <p:cNvPr id="62" name="文本框 61"/>
            <p:cNvSpPr txBox="1"/>
            <p:nvPr/>
          </p:nvSpPr>
          <p:spPr>
            <a:xfrm rot="309656">
              <a:off x="1241778" y="3190435"/>
              <a:ext cx="733778" cy="584775"/>
            </a:xfrm>
            <a:prstGeom prst="rect">
              <a:avLst/>
            </a:prstGeom>
            <a:noFill/>
          </p:spPr>
          <p:txBody>
            <a:bodyPr wrap="square" rtlCol="0">
              <a:spAutoFit/>
            </a:bodyPr>
            <a:lstStyle>
              <a:defPPr>
                <a:defRPr lang="zh-CN"/>
              </a:defPPr>
              <a:lvl1pPr algn="ctr">
                <a:defRPr sz="3200" b="1">
                  <a:solidFill>
                    <a:srgbClr val="C00000"/>
                  </a:solidFill>
                  <a:effectLst>
                    <a:glow rad="63500">
                      <a:schemeClr val="accent6">
                        <a:satMod val="175000"/>
                        <a:alpha val="40000"/>
                      </a:schemeClr>
                    </a:glow>
                  </a:effectLst>
                  <a:latin typeface="幼圆" panose="02010509060101010101" pitchFamily="49" charset="-122"/>
                  <a:ea typeface="幼圆" panose="02010509060101010101" pitchFamily="49" charset="-122"/>
                </a:defRPr>
              </a:lvl1pPr>
            </a:lstStyle>
            <a:p>
              <a:r>
                <a:rPr lang="zh-CN" altLang="en-US" dirty="0"/>
                <a:t>然</a:t>
              </a:r>
            </a:p>
          </p:txBody>
        </p:sp>
        <p:sp>
          <p:nvSpPr>
            <p:cNvPr id="63" name="文本框 62"/>
            <p:cNvSpPr txBox="1"/>
            <p:nvPr/>
          </p:nvSpPr>
          <p:spPr>
            <a:xfrm rot="20849961">
              <a:off x="2359618" y="3140955"/>
              <a:ext cx="733778" cy="584775"/>
            </a:xfrm>
            <a:prstGeom prst="rect">
              <a:avLst/>
            </a:prstGeom>
            <a:noFill/>
          </p:spPr>
          <p:txBody>
            <a:bodyPr wrap="square" rtlCol="0">
              <a:spAutoFit/>
            </a:bodyPr>
            <a:lstStyle>
              <a:defPPr>
                <a:defRPr lang="zh-CN"/>
              </a:defPPr>
              <a:lvl1pPr algn="ctr">
                <a:defRPr sz="3200" b="1">
                  <a:solidFill>
                    <a:srgbClr val="C00000"/>
                  </a:solidFill>
                  <a:effectLst>
                    <a:glow rad="63500">
                      <a:schemeClr val="accent6">
                        <a:satMod val="175000"/>
                        <a:alpha val="40000"/>
                      </a:schemeClr>
                    </a:glow>
                  </a:effectLst>
                  <a:latin typeface="幼圆" panose="02010509060101010101" pitchFamily="49" charset="-122"/>
                  <a:ea typeface="幼圆" panose="02010509060101010101" pitchFamily="49" charset="-122"/>
                </a:defRPr>
              </a:lvl1pPr>
            </a:lstStyle>
            <a:p>
              <a:r>
                <a:rPr lang="zh-CN" altLang="en-US" dirty="0"/>
                <a:t>不</a:t>
              </a:r>
            </a:p>
          </p:txBody>
        </p:sp>
        <p:sp>
          <p:nvSpPr>
            <p:cNvPr id="64" name="文本框 63"/>
            <p:cNvSpPr txBox="1"/>
            <p:nvPr/>
          </p:nvSpPr>
          <p:spPr>
            <a:xfrm rot="525414">
              <a:off x="2884550" y="3169804"/>
              <a:ext cx="733778" cy="584775"/>
            </a:xfrm>
            <a:prstGeom prst="rect">
              <a:avLst/>
            </a:prstGeom>
            <a:noFill/>
          </p:spPr>
          <p:txBody>
            <a:bodyPr wrap="square" rtlCol="0">
              <a:spAutoFit/>
            </a:bodyPr>
            <a:lstStyle>
              <a:defPPr>
                <a:defRPr lang="zh-CN"/>
              </a:defPPr>
              <a:lvl1pPr algn="ctr">
                <a:defRPr sz="3200" b="1">
                  <a:solidFill>
                    <a:srgbClr val="C00000"/>
                  </a:solidFill>
                  <a:effectLst>
                    <a:glow rad="63500">
                      <a:schemeClr val="accent6">
                        <a:satMod val="175000"/>
                        <a:alpha val="40000"/>
                      </a:schemeClr>
                    </a:glow>
                  </a:effectLst>
                  <a:latin typeface="幼圆" panose="02010509060101010101" pitchFamily="49" charset="-122"/>
                  <a:ea typeface="幼圆" panose="02010509060101010101" pitchFamily="49" charset="-122"/>
                </a:defRPr>
              </a:lvl1pPr>
            </a:lstStyle>
            <a:p>
              <a:r>
                <a:rPr lang="zh-CN" altLang="en-US" dirty="0"/>
                <a:t>认</a:t>
              </a:r>
            </a:p>
          </p:txBody>
        </p:sp>
        <p:sp>
          <p:nvSpPr>
            <p:cNvPr id="65" name="文本框 64"/>
            <p:cNvSpPr txBox="1"/>
            <p:nvPr/>
          </p:nvSpPr>
          <p:spPr>
            <a:xfrm rot="21104809">
              <a:off x="3331508" y="3116684"/>
              <a:ext cx="733778" cy="584775"/>
            </a:xfrm>
            <a:prstGeom prst="rect">
              <a:avLst/>
            </a:prstGeom>
            <a:noFill/>
          </p:spPr>
          <p:txBody>
            <a:bodyPr wrap="square" rtlCol="0">
              <a:spAutoFit/>
            </a:bodyPr>
            <a:lstStyle>
              <a:defPPr>
                <a:defRPr lang="zh-CN"/>
              </a:defPPr>
              <a:lvl1pPr algn="ctr">
                <a:defRPr sz="3200" b="1">
                  <a:solidFill>
                    <a:srgbClr val="C00000"/>
                  </a:solidFill>
                  <a:effectLst>
                    <a:glow rad="63500">
                      <a:schemeClr val="accent6">
                        <a:satMod val="175000"/>
                        <a:alpha val="40000"/>
                      </a:schemeClr>
                    </a:glow>
                  </a:effectLst>
                  <a:latin typeface="幼圆" panose="02010509060101010101" pitchFamily="49" charset="-122"/>
                  <a:ea typeface="幼圆" panose="02010509060101010101" pitchFamily="49" charset="-122"/>
                </a:defRPr>
              </a:lvl1pPr>
            </a:lstStyle>
            <a:p>
              <a:r>
                <a:rPr lang="zh-CN" altLang="en-US" dirty="0"/>
                <a:t>识</a:t>
              </a:r>
            </a:p>
          </p:txBody>
        </p:sp>
        <p:sp>
          <p:nvSpPr>
            <p:cNvPr id="66" name="文本框 65"/>
            <p:cNvSpPr txBox="1"/>
            <p:nvPr/>
          </p:nvSpPr>
          <p:spPr>
            <a:xfrm rot="20817932">
              <a:off x="1760483" y="3140956"/>
              <a:ext cx="733778" cy="584775"/>
            </a:xfrm>
            <a:prstGeom prst="rect">
              <a:avLst/>
            </a:prstGeom>
            <a:noFill/>
          </p:spPr>
          <p:txBody>
            <a:bodyPr wrap="square" rtlCol="0">
              <a:spAutoFit/>
            </a:bodyPr>
            <a:lstStyle>
              <a:defPPr>
                <a:defRPr lang="zh-CN"/>
              </a:defPPr>
              <a:lvl1pPr algn="ctr">
                <a:defRPr sz="3200" b="1">
                  <a:solidFill>
                    <a:srgbClr val="C00000"/>
                  </a:solidFill>
                  <a:effectLst>
                    <a:glow rad="63500">
                      <a:schemeClr val="accent6">
                        <a:satMod val="175000"/>
                        <a:alpha val="40000"/>
                      </a:schemeClr>
                    </a:glow>
                  </a:effectLst>
                  <a:latin typeface="幼圆" panose="02010509060101010101" pitchFamily="49" charset="-122"/>
                  <a:ea typeface="幼圆" panose="02010509060101010101" pitchFamily="49" charset="-122"/>
                </a:defRPr>
              </a:lvl1pPr>
            </a:lstStyle>
            <a:p>
              <a:r>
                <a:rPr lang="zh-CN" altLang="en-US" dirty="0"/>
                <a:t>我</a:t>
              </a:r>
            </a:p>
          </p:txBody>
        </p:sp>
        <p:sp>
          <p:nvSpPr>
            <p:cNvPr id="67" name="文本框 66"/>
            <p:cNvSpPr txBox="1"/>
            <p:nvPr/>
          </p:nvSpPr>
          <p:spPr>
            <a:xfrm rot="281314">
              <a:off x="3929015" y="3164222"/>
              <a:ext cx="733778" cy="584775"/>
            </a:xfrm>
            <a:prstGeom prst="rect">
              <a:avLst/>
            </a:prstGeom>
            <a:noFill/>
          </p:spPr>
          <p:txBody>
            <a:bodyPr wrap="square" rtlCol="0">
              <a:spAutoFit/>
            </a:bodyPr>
            <a:lstStyle>
              <a:defPPr>
                <a:defRPr lang="zh-CN"/>
              </a:defPPr>
              <a:lvl1pPr algn="ctr">
                <a:defRPr sz="3200" b="1">
                  <a:solidFill>
                    <a:srgbClr val="C00000"/>
                  </a:solidFill>
                  <a:effectLst>
                    <a:glow rad="63500">
                      <a:schemeClr val="accent6">
                        <a:satMod val="175000"/>
                        <a:alpha val="40000"/>
                      </a:schemeClr>
                    </a:glow>
                  </a:effectLst>
                  <a:latin typeface="幼圆" panose="02010509060101010101" pitchFamily="49" charset="-122"/>
                  <a:ea typeface="幼圆" panose="02010509060101010101" pitchFamily="49" charset="-122"/>
                </a:defRPr>
              </a:lvl1pPr>
            </a:lstStyle>
            <a:p>
              <a:r>
                <a:rPr lang="zh-CN" altLang="en-US" dirty="0"/>
                <a:t>你</a:t>
              </a:r>
            </a:p>
          </p:txBody>
        </p:sp>
      </p:grpSp>
      <p:grpSp>
        <p:nvGrpSpPr>
          <p:cNvPr id="68" name="组合 67"/>
          <p:cNvGrpSpPr/>
          <p:nvPr/>
        </p:nvGrpSpPr>
        <p:grpSpPr>
          <a:xfrm>
            <a:off x="3900001" y="4578155"/>
            <a:ext cx="3536857" cy="659574"/>
            <a:chOff x="3177229" y="3823401"/>
            <a:chExt cx="3536857" cy="659574"/>
          </a:xfrm>
        </p:grpSpPr>
        <p:sp>
          <p:nvSpPr>
            <p:cNvPr id="75" name="文本框 74"/>
            <p:cNvSpPr txBox="1"/>
            <p:nvPr/>
          </p:nvSpPr>
          <p:spPr>
            <a:xfrm rot="20740542">
              <a:off x="3177229" y="3836425"/>
              <a:ext cx="733778" cy="584775"/>
            </a:xfrm>
            <a:prstGeom prst="rect">
              <a:avLst/>
            </a:prstGeom>
            <a:noFill/>
          </p:spPr>
          <p:txBody>
            <a:bodyPr wrap="square" rtlCol="0">
              <a:spAutoFit/>
            </a:bodyPr>
            <a:lstStyle>
              <a:defPPr>
                <a:defRPr lang="zh-CN"/>
              </a:defPPr>
              <a:lvl1pPr algn="ctr">
                <a:defRPr sz="3200" b="1">
                  <a:solidFill>
                    <a:srgbClr val="C00000"/>
                  </a:solidFill>
                  <a:effectLst>
                    <a:glow rad="63500">
                      <a:schemeClr val="accent6">
                        <a:satMod val="175000"/>
                        <a:alpha val="40000"/>
                      </a:schemeClr>
                    </a:glow>
                  </a:effectLst>
                  <a:latin typeface="幼圆" panose="02010509060101010101" pitchFamily="49" charset="-122"/>
                  <a:ea typeface="幼圆" panose="02010509060101010101" pitchFamily="49" charset="-122"/>
                </a:defRPr>
              </a:lvl1pPr>
            </a:lstStyle>
            <a:p>
              <a:r>
                <a:rPr lang="zh-CN" altLang="en-US" dirty="0"/>
                <a:t>但</a:t>
              </a:r>
            </a:p>
          </p:txBody>
        </p:sp>
        <p:sp>
          <p:nvSpPr>
            <p:cNvPr id="78" name="文本框 77"/>
            <p:cNvSpPr txBox="1"/>
            <p:nvPr/>
          </p:nvSpPr>
          <p:spPr>
            <a:xfrm rot="827321">
              <a:off x="3784554" y="3856006"/>
              <a:ext cx="733778" cy="584775"/>
            </a:xfrm>
            <a:prstGeom prst="rect">
              <a:avLst/>
            </a:prstGeom>
            <a:noFill/>
          </p:spPr>
          <p:txBody>
            <a:bodyPr wrap="square" rtlCol="0">
              <a:spAutoFit/>
            </a:bodyPr>
            <a:lstStyle>
              <a:defPPr>
                <a:defRPr lang="zh-CN"/>
              </a:defPPr>
              <a:lvl1pPr algn="ctr">
                <a:defRPr sz="3200" b="1">
                  <a:solidFill>
                    <a:srgbClr val="C00000"/>
                  </a:solidFill>
                  <a:effectLst>
                    <a:glow rad="63500">
                      <a:schemeClr val="accent6">
                        <a:satMod val="175000"/>
                        <a:alpha val="40000"/>
                      </a:schemeClr>
                    </a:glow>
                  </a:effectLst>
                  <a:latin typeface="幼圆" panose="02010509060101010101" pitchFamily="49" charset="-122"/>
                  <a:ea typeface="幼圆" panose="02010509060101010101" pitchFamily="49" charset="-122"/>
                </a:defRPr>
              </a:lvl1pPr>
            </a:lstStyle>
            <a:p>
              <a:r>
                <a:rPr lang="zh-CN" altLang="en-US" dirty="0"/>
                <a:t>是</a:t>
              </a:r>
            </a:p>
          </p:txBody>
        </p:sp>
        <p:sp>
          <p:nvSpPr>
            <p:cNvPr id="79" name="文本框 78"/>
            <p:cNvSpPr txBox="1"/>
            <p:nvPr/>
          </p:nvSpPr>
          <p:spPr>
            <a:xfrm rot="251538">
              <a:off x="4344691" y="3823401"/>
              <a:ext cx="733778" cy="584775"/>
            </a:xfrm>
            <a:prstGeom prst="rect">
              <a:avLst/>
            </a:prstGeom>
            <a:noFill/>
          </p:spPr>
          <p:txBody>
            <a:bodyPr wrap="square" rtlCol="0">
              <a:spAutoFit/>
            </a:bodyPr>
            <a:lstStyle>
              <a:defPPr>
                <a:defRPr lang="zh-CN"/>
              </a:defPPr>
              <a:lvl1pPr algn="ctr">
                <a:defRPr sz="3200" b="1">
                  <a:solidFill>
                    <a:srgbClr val="C00000"/>
                  </a:solidFill>
                  <a:effectLst>
                    <a:glow rad="63500">
                      <a:schemeClr val="accent6">
                        <a:satMod val="175000"/>
                        <a:alpha val="40000"/>
                      </a:schemeClr>
                    </a:glow>
                  </a:effectLst>
                  <a:latin typeface="幼圆" panose="02010509060101010101" pitchFamily="49" charset="-122"/>
                  <a:ea typeface="幼圆" panose="02010509060101010101" pitchFamily="49" charset="-122"/>
                </a:defRPr>
              </a:lvl1pPr>
            </a:lstStyle>
            <a:p>
              <a:r>
                <a:rPr lang="zh-CN" altLang="en-US" dirty="0"/>
                <a:t>你</a:t>
              </a:r>
            </a:p>
          </p:txBody>
        </p:sp>
        <p:sp>
          <p:nvSpPr>
            <p:cNvPr id="80" name="文本框 79"/>
            <p:cNvSpPr txBox="1"/>
            <p:nvPr/>
          </p:nvSpPr>
          <p:spPr>
            <a:xfrm rot="601612">
              <a:off x="4892808" y="3898200"/>
              <a:ext cx="733778" cy="584775"/>
            </a:xfrm>
            <a:prstGeom prst="rect">
              <a:avLst/>
            </a:prstGeom>
            <a:noFill/>
          </p:spPr>
          <p:txBody>
            <a:bodyPr wrap="square" rtlCol="0">
              <a:spAutoFit/>
            </a:bodyPr>
            <a:lstStyle>
              <a:defPPr>
                <a:defRPr lang="zh-CN"/>
              </a:defPPr>
              <a:lvl1pPr algn="ctr">
                <a:defRPr sz="3200" b="1">
                  <a:solidFill>
                    <a:srgbClr val="C00000"/>
                  </a:solidFill>
                  <a:effectLst>
                    <a:glow rad="63500">
                      <a:schemeClr val="accent6">
                        <a:satMod val="175000"/>
                        <a:alpha val="40000"/>
                      </a:schemeClr>
                    </a:glow>
                  </a:effectLst>
                  <a:latin typeface="幼圆" panose="02010509060101010101" pitchFamily="49" charset="-122"/>
                  <a:ea typeface="幼圆" panose="02010509060101010101" pitchFamily="49" charset="-122"/>
                </a:defRPr>
              </a:lvl1pPr>
            </a:lstStyle>
            <a:p>
              <a:r>
                <a:rPr lang="zh-CN" altLang="en-US" dirty="0"/>
                <a:t>在</a:t>
              </a:r>
            </a:p>
          </p:txBody>
        </p:sp>
        <p:sp>
          <p:nvSpPr>
            <p:cNvPr id="81" name="文本框 80"/>
            <p:cNvSpPr txBox="1"/>
            <p:nvPr/>
          </p:nvSpPr>
          <p:spPr>
            <a:xfrm rot="20837072">
              <a:off x="5424999" y="3823401"/>
              <a:ext cx="733778" cy="584775"/>
            </a:xfrm>
            <a:prstGeom prst="rect">
              <a:avLst/>
            </a:prstGeom>
            <a:noFill/>
          </p:spPr>
          <p:txBody>
            <a:bodyPr wrap="square" rtlCol="0">
              <a:spAutoFit/>
            </a:bodyPr>
            <a:lstStyle>
              <a:defPPr>
                <a:defRPr lang="zh-CN"/>
              </a:defPPr>
              <a:lvl1pPr algn="ctr">
                <a:defRPr sz="3200" b="1">
                  <a:solidFill>
                    <a:srgbClr val="C00000"/>
                  </a:solidFill>
                  <a:effectLst>
                    <a:glow rad="63500">
                      <a:schemeClr val="accent6">
                        <a:satMod val="175000"/>
                        <a:alpha val="40000"/>
                      </a:schemeClr>
                    </a:glow>
                  </a:effectLst>
                  <a:latin typeface="幼圆" panose="02010509060101010101" pitchFamily="49" charset="-122"/>
                  <a:ea typeface="幼圆" panose="02010509060101010101" pitchFamily="49" charset="-122"/>
                </a:defRPr>
              </a:lvl1pPr>
            </a:lstStyle>
            <a:p>
              <a:r>
                <a:rPr lang="zh-CN" altLang="en-US" dirty="0"/>
                <a:t>我</a:t>
              </a:r>
            </a:p>
          </p:txBody>
        </p:sp>
        <p:sp>
          <p:nvSpPr>
            <p:cNvPr id="82" name="文本框 81"/>
            <p:cNvSpPr txBox="1"/>
            <p:nvPr/>
          </p:nvSpPr>
          <p:spPr>
            <a:xfrm rot="551562">
              <a:off x="5980308" y="3838233"/>
              <a:ext cx="733778" cy="584775"/>
            </a:xfrm>
            <a:prstGeom prst="rect">
              <a:avLst/>
            </a:prstGeom>
            <a:noFill/>
          </p:spPr>
          <p:txBody>
            <a:bodyPr wrap="square" rtlCol="0">
              <a:spAutoFit/>
            </a:bodyPr>
            <a:lstStyle>
              <a:defPPr>
                <a:defRPr lang="zh-CN"/>
              </a:defPPr>
              <a:lvl1pPr algn="ctr">
                <a:defRPr sz="3200" b="1">
                  <a:solidFill>
                    <a:srgbClr val="C00000"/>
                  </a:solidFill>
                  <a:effectLst>
                    <a:glow rad="63500">
                      <a:schemeClr val="accent6">
                        <a:satMod val="175000"/>
                        <a:alpha val="40000"/>
                      </a:schemeClr>
                    </a:glow>
                  </a:effectLst>
                  <a:latin typeface="幼圆" panose="02010509060101010101" pitchFamily="49" charset="-122"/>
                  <a:ea typeface="幼圆" panose="02010509060101010101" pitchFamily="49" charset="-122"/>
                </a:defRPr>
              </a:lvl1pPr>
            </a:lstStyle>
            <a:p>
              <a:r>
                <a:rPr lang="zh-CN" altLang="en-US" dirty="0"/>
                <a:t>的</a:t>
              </a:r>
            </a:p>
          </p:txBody>
        </p:sp>
      </p:grpSp>
      <p:grpSp>
        <p:nvGrpSpPr>
          <p:cNvPr id="83" name="组合 82"/>
          <p:cNvGrpSpPr/>
          <p:nvPr/>
        </p:nvGrpSpPr>
        <p:grpSpPr>
          <a:xfrm>
            <a:off x="6975131" y="4562682"/>
            <a:ext cx="2129125" cy="1005901"/>
            <a:chOff x="6252359" y="3807928"/>
            <a:chExt cx="2129125" cy="1005901"/>
          </a:xfrm>
        </p:grpSpPr>
        <p:sp>
          <p:nvSpPr>
            <p:cNvPr id="84" name="文本框 83"/>
            <p:cNvSpPr txBox="1"/>
            <p:nvPr/>
          </p:nvSpPr>
          <p:spPr>
            <a:xfrm>
              <a:off x="6252359" y="3884924"/>
              <a:ext cx="2072172" cy="461665"/>
            </a:xfrm>
            <a:prstGeom prst="rect">
              <a:avLst/>
            </a:prstGeom>
            <a:noFill/>
          </p:spPr>
          <p:txBody>
            <a:bodyPr wrap="square" rtlCol="0">
              <a:spAutoFit/>
            </a:bodyPr>
            <a:lstStyle/>
            <a:p>
              <a:pPr algn="ctr"/>
              <a:r>
                <a:rPr lang="zh-CN" altLang="en-US" sz="2400" b="1" dirty="0">
                  <a:solidFill>
                    <a:schemeClr val="accent1">
                      <a:lumMod val="75000"/>
                    </a:schemeClr>
                  </a:solidFill>
                  <a:effectLst>
                    <a:glow rad="63500">
                      <a:schemeClr val="accent1">
                        <a:lumMod val="75000"/>
                        <a:alpha val="40000"/>
                      </a:schemeClr>
                    </a:glow>
                  </a:effectLst>
                  <a:latin typeface="幼圆" panose="02010509060101010101" pitchFamily="49" charset="-122"/>
                  <a:ea typeface="幼圆" panose="02010509060101010101" pitchFamily="49" charset="-122"/>
                </a:rPr>
                <a:t>数据库</a:t>
              </a:r>
            </a:p>
          </p:txBody>
        </p:sp>
        <p:pic>
          <p:nvPicPr>
            <p:cNvPr id="85" name="图片 8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3765" y="3807928"/>
              <a:ext cx="1487719" cy="1005901"/>
            </a:xfrm>
            <a:prstGeom prst="rect">
              <a:avLst/>
            </a:prstGeom>
            <a:noFill/>
          </p:spPr>
        </p:pic>
      </p:grpSp>
    </p:spTree>
    <p:extLst>
      <p:ext uri="{BB962C8B-B14F-4D97-AF65-F5344CB8AC3E}">
        <p14:creationId xmlns:p14="http://schemas.microsoft.com/office/powerpoint/2010/main" val="3564721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randombar(horizontal)">
                                      <p:cBhvr>
                                        <p:cTn id="7" dur="1000"/>
                                        <p:tgtEl>
                                          <p:spTgt spid="5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randombar(horizontal)">
                                      <p:cBhvr>
                                        <p:cTn id="10" dur="1000"/>
                                        <p:tgtEl>
                                          <p:spTgt spid="53"/>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randombar(horizontal)">
                                      <p:cBhvr>
                                        <p:cTn id="13" dur="1000"/>
                                        <p:tgtEl>
                                          <p:spTgt spid="54"/>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fade">
                                      <p:cBhvr>
                                        <p:cTn id="18" dur="1000"/>
                                        <p:tgtEl>
                                          <p:spTgt spid="59"/>
                                        </p:tgtEl>
                                      </p:cBhvr>
                                    </p:animEffect>
                                    <p:anim calcmode="lin" valueType="num">
                                      <p:cBhvr>
                                        <p:cTn id="19" dur="1000" fill="hold"/>
                                        <p:tgtEl>
                                          <p:spTgt spid="59"/>
                                        </p:tgtEl>
                                        <p:attrNameLst>
                                          <p:attrName>ppt_x</p:attrName>
                                        </p:attrNameLst>
                                      </p:cBhvr>
                                      <p:tavLst>
                                        <p:tav tm="0">
                                          <p:val>
                                            <p:strVal val="#ppt_x"/>
                                          </p:val>
                                        </p:tav>
                                        <p:tav tm="100000">
                                          <p:val>
                                            <p:strVal val="#ppt_x"/>
                                          </p:val>
                                        </p:tav>
                                      </p:tavLst>
                                    </p:anim>
                                    <p:anim calcmode="lin" valueType="num">
                                      <p:cBhvr>
                                        <p:cTn id="20"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60"/>
                                        </p:tgtEl>
                                        <p:attrNameLst>
                                          <p:attrName>style.visibility</p:attrName>
                                        </p:attrNameLst>
                                      </p:cBhvr>
                                      <p:to>
                                        <p:strVal val="visible"/>
                                      </p:to>
                                    </p:set>
                                    <p:anim calcmode="lin" valueType="num">
                                      <p:cBhvr>
                                        <p:cTn id="25" dur="500" fill="hold"/>
                                        <p:tgtEl>
                                          <p:spTgt spid="60"/>
                                        </p:tgtEl>
                                        <p:attrNameLst>
                                          <p:attrName>ppt_w</p:attrName>
                                        </p:attrNameLst>
                                      </p:cBhvr>
                                      <p:tavLst>
                                        <p:tav tm="0">
                                          <p:val>
                                            <p:fltVal val="0"/>
                                          </p:val>
                                        </p:tav>
                                        <p:tav tm="100000">
                                          <p:val>
                                            <p:strVal val="#ppt_w"/>
                                          </p:val>
                                        </p:tav>
                                      </p:tavLst>
                                    </p:anim>
                                    <p:anim calcmode="lin" valueType="num">
                                      <p:cBhvr>
                                        <p:cTn id="26" dur="500" fill="hold"/>
                                        <p:tgtEl>
                                          <p:spTgt spid="60"/>
                                        </p:tgtEl>
                                        <p:attrNameLst>
                                          <p:attrName>ppt_h</p:attrName>
                                        </p:attrNameLst>
                                      </p:cBhvr>
                                      <p:tavLst>
                                        <p:tav tm="0">
                                          <p:val>
                                            <p:fltVal val="0"/>
                                          </p:val>
                                        </p:tav>
                                        <p:tav tm="100000">
                                          <p:val>
                                            <p:strVal val="#ppt_h"/>
                                          </p:val>
                                        </p:tav>
                                      </p:tavLst>
                                    </p:anim>
                                    <p:anim calcmode="lin" valueType="num">
                                      <p:cBhvr>
                                        <p:cTn id="27" dur="500" fill="hold"/>
                                        <p:tgtEl>
                                          <p:spTgt spid="60"/>
                                        </p:tgtEl>
                                        <p:attrNameLst>
                                          <p:attrName>style.rotation</p:attrName>
                                        </p:attrNameLst>
                                      </p:cBhvr>
                                      <p:tavLst>
                                        <p:tav tm="0">
                                          <p:val>
                                            <p:fltVal val="90"/>
                                          </p:val>
                                        </p:tav>
                                        <p:tav tm="100000">
                                          <p:val>
                                            <p:fltVal val="0"/>
                                          </p:val>
                                        </p:tav>
                                      </p:tavLst>
                                    </p:anim>
                                    <p:animEffect transition="in" filter="fade">
                                      <p:cBhvr>
                                        <p:cTn id="28" dur="500"/>
                                        <p:tgtEl>
                                          <p:spTgt spid="60"/>
                                        </p:tgtEl>
                                      </p:cBhvr>
                                    </p:animEffect>
                                  </p:childTnLst>
                                </p:cTn>
                              </p:par>
                            </p:childTnLst>
                          </p:cTn>
                        </p:par>
                        <p:par>
                          <p:cTn id="29" fill="hold">
                            <p:stCondLst>
                              <p:cond delay="500"/>
                            </p:stCondLst>
                            <p:childTnLst>
                              <p:par>
                                <p:cTn id="30" presetID="22" presetClass="entr" presetSubtype="8" fill="hold" nodeType="afterEffect">
                                  <p:stCondLst>
                                    <p:cond delay="500"/>
                                  </p:stCondLst>
                                  <p:childTnLst>
                                    <p:set>
                                      <p:cBhvr>
                                        <p:cTn id="31" dur="1" fill="hold">
                                          <p:stCondLst>
                                            <p:cond delay="0"/>
                                          </p:stCondLst>
                                        </p:cTn>
                                        <p:tgtEl>
                                          <p:spTgt spid="68"/>
                                        </p:tgtEl>
                                        <p:attrNameLst>
                                          <p:attrName>style.visibility</p:attrName>
                                        </p:attrNameLst>
                                      </p:cBhvr>
                                      <p:to>
                                        <p:strVal val="visible"/>
                                      </p:to>
                                    </p:set>
                                    <p:animEffect transition="in" filter="wipe(left)">
                                      <p:cBhvr>
                                        <p:cTn id="32" dur="1000"/>
                                        <p:tgtEl>
                                          <p:spTgt spid="68"/>
                                        </p:tgtEl>
                                      </p:cBhvr>
                                    </p:animEffect>
                                  </p:childTnLst>
                                </p:cTn>
                              </p:par>
                            </p:childTnLst>
                          </p:cTn>
                        </p:par>
                        <p:par>
                          <p:cTn id="33" fill="hold">
                            <p:stCondLst>
                              <p:cond delay="2000"/>
                            </p:stCondLst>
                            <p:childTnLst>
                              <p:par>
                                <p:cTn id="34" presetID="26" presetClass="entr" presetSubtype="0" fill="hold" nodeType="afterEffect">
                                  <p:stCondLst>
                                    <p:cond delay="0"/>
                                  </p:stCondLst>
                                  <p:childTnLst>
                                    <p:set>
                                      <p:cBhvr>
                                        <p:cTn id="35" dur="1" fill="hold">
                                          <p:stCondLst>
                                            <p:cond delay="0"/>
                                          </p:stCondLst>
                                        </p:cTn>
                                        <p:tgtEl>
                                          <p:spTgt spid="83"/>
                                        </p:tgtEl>
                                        <p:attrNameLst>
                                          <p:attrName>style.visibility</p:attrName>
                                        </p:attrNameLst>
                                      </p:cBhvr>
                                      <p:to>
                                        <p:strVal val="visible"/>
                                      </p:to>
                                    </p:set>
                                    <p:animEffect transition="in" filter="wipe(down)">
                                      <p:cBhvr>
                                        <p:cTn id="36" dur="435">
                                          <p:stCondLst>
                                            <p:cond delay="0"/>
                                          </p:stCondLst>
                                        </p:cTn>
                                        <p:tgtEl>
                                          <p:spTgt spid="83"/>
                                        </p:tgtEl>
                                      </p:cBhvr>
                                    </p:animEffect>
                                    <p:anim calcmode="lin" valueType="num">
                                      <p:cBhvr>
                                        <p:cTn id="37" dur="1367" tmFilter="0,0; 0.14,0.36; 0.43,0.73; 0.71,0.91; 1.0,1.0">
                                          <p:stCondLst>
                                            <p:cond delay="0"/>
                                          </p:stCondLst>
                                        </p:cTn>
                                        <p:tgtEl>
                                          <p:spTgt spid="83"/>
                                        </p:tgtEl>
                                        <p:attrNameLst>
                                          <p:attrName>ppt_x</p:attrName>
                                        </p:attrNameLst>
                                      </p:cBhvr>
                                      <p:tavLst>
                                        <p:tav tm="0">
                                          <p:val>
                                            <p:strVal val="#ppt_x-0.25"/>
                                          </p:val>
                                        </p:tav>
                                        <p:tav tm="100000">
                                          <p:val>
                                            <p:strVal val="#ppt_x"/>
                                          </p:val>
                                        </p:tav>
                                      </p:tavLst>
                                    </p:anim>
                                    <p:anim calcmode="lin" valueType="num">
                                      <p:cBhvr>
                                        <p:cTn id="38" dur="498" tmFilter="0.0,0.0; 0.25,0.07; 0.50,0.2; 0.75,0.467; 1.0,1.0">
                                          <p:stCondLst>
                                            <p:cond delay="0"/>
                                          </p:stCondLst>
                                        </p:cTn>
                                        <p:tgtEl>
                                          <p:spTgt spid="83"/>
                                        </p:tgtEl>
                                        <p:attrNameLst>
                                          <p:attrName>ppt_y</p:attrName>
                                        </p:attrNameLst>
                                      </p:cBhvr>
                                      <p:tavLst>
                                        <p:tav tm="0" fmla="#ppt_y-sin(pi*$)/3">
                                          <p:val>
                                            <p:fltVal val="0.5"/>
                                          </p:val>
                                        </p:tav>
                                        <p:tav tm="100000">
                                          <p:val>
                                            <p:fltVal val="1"/>
                                          </p:val>
                                        </p:tav>
                                      </p:tavLst>
                                    </p:anim>
                                    <p:anim calcmode="lin" valueType="num">
                                      <p:cBhvr>
                                        <p:cTn id="39" dur="498" tmFilter="0, 0; 0.125,0.2665; 0.25,0.4; 0.375,0.465; 0.5,0.5;  0.625,0.535; 0.75,0.6; 0.875,0.7335; 1,1">
                                          <p:stCondLst>
                                            <p:cond delay="498"/>
                                          </p:stCondLst>
                                        </p:cTn>
                                        <p:tgtEl>
                                          <p:spTgt spid="83"/>
                                        </p:tgtEl>
                                        <p:attrNameLst>
                                          <p:attrName>ppt_y</p:attrName>
                                        </p:attrNameLst>
                                      </p:cBhvr>
                                      <p:tavLst>
                                        <p:tav tm="0" fmla="#ppt_y-sin(pi*$)/9">
                                          <p:val>
                                            <p:fltVal val="0"/>
                                          </p:val>
                                        </p:tav>
                                        <p:tav tm="100000">
                                          <p:val>
                                            <p:fltVal val="1"/>
                                          </p:val>
                                        </p:tav>
                                      </p:tavLst>
                                    </p:anim>
                                    <p:anim calcmode="lin" valueType="num">
                                      <p:cBhvr>
                                        <p:cTn id="40" dur="249" tmFilter="0, 0; 0.125,0.2665; 0.25,0.4; 0.375,0.465; 0.5,0.5;  0.625,0.535; 0.75,0.6; 0.875,0.7335; 1,1">
                                          <p:stCondLst>
                                            <p:cond delay="993"/>
                                          </p:stCondLst>
                                        </p:cTn>
                                        <p:tgtEl>
                                          <p:spTgt spid="83"/>
                                        </p:tgtEl>
                                        <p:attrNameLst>
                                          <p:attrName>ppt_y</p:attrName>
                                        </p:attrNameLst>
                                      </p:cBhvr>
                                      <p:tavLst>
                                        <p:tav tm="0" fmla="#ppt_y-sin(pi*$)/27">
                                          <p:val>
                                            <p:fltVal val="0"/>
                                          </p:val>
                                        </p:tav>
                                        <p:tav tm="100000">
                                          <p:val>
                                            <p:fltVal val="1"/>
                                          </p:val>
                                        </p:tav>
                                      </p:tavLst>
                                    </p:anim>
                                    <p:anim calcmode="lin" valueType="num">
                                      <p:cBhvr>
                                        <p:cTn id="41" dur="123" tmFilter="0, 0; 0.125,0.2665; 0.25,0.4; 0.375,0.465; 0.5,0.5;  0.625,0.535; 0.75,0.6; 0.875,0.7335; 1,1">
                                          <p:stCondLst>
                                            <p:cond delay="1242"/>
                                          </p:stCondLst>
                                        </p:cTn>
                                        <p:tgtEl>
                                          <p:spTgt spid="83"/>
                                        </p:tgtEl>
                                        <p:attrNameLst>
                                          <p:attrName>ppt_y</p:attrName>
                                        </p:attrNameLst>
                                      </p:cBhvr>
                                      <p:tavLst>
                                        <p:tav tm="0" fmla="#ppt_y-sin(pi*$)/81">
                                          <p:val>
                                            <p:fltVal val="0"/>
                                          </p:val>
                                        </p:tav>
                                        <p:tav tm="100000">
                                          <p:val>
                                            <p:fltVal val="1"/>
                                          </p:val>
                                        </p:tav>
                                      </p:tavLst>
                                    </p:anim>
                                    <p:animScale>
                                      <p:cBhvr>
                                        <p:cTn id="42" dur="20">
                                          <p:stCondLst>
                                            <p:cond delay="488"/>
                                          </p:stCondLst>
                                        </p:cTn>
                                        <p:tgtEl>
                                          <p:spTgt spid="83"/>
                                        </p:tgtEl>
                                      </p:cBhvr>
                                      <p:to x="100000" y="60000"/>
                                    </p:animScale>
                                    <p:animScale>
                                      <p:cBhvr>
                                        <p:cTn id="43" dur="125" decel="50000">
                                          <p:stCondLst>
                                            <p:cond delay="507"/>
                                          </p:stCondLst>
                                        </p:cTn>
                                        <p:tgtEl>
                                          <p:spTgt spid="83"/>
                                        </p:tgtEl>
                                      </p:cBhvr>
                                      <p:to x="100000" y="100000"/>
                                    </p:animScale>
                                    <p:animScale>
                                      <p:cBhvr>
                                        <p:cTn id="44" dur="20">
                                          <p:stCondLst>
                                            <p:cond delay="984"/>
                                          </p:stCondLst>
                                        </p:cTn>
                                        <p:tgtEl>
                                          <p:spTgt spid="83"/>
                                        </p:tgtEl>
                                      </p:cBhvr>
                                      <p:to x="100000" y="80000"/>
                                    </p:animScale>
                                    <p:animScale>
                                      <p:cBhvr>
                                        <p:cTn id="45" dur="125" decel="50000">
                                          <p:stCondLst>
                                            <p:cond delay="1004"/>
                                          </p:stCondLst>
                                        </p:cTn>
                                        <p:tgtEl>
                                          <p:spTgt spid="83"/>
                                        </p:tgtEl>
                                      </p:cBhvr>
                                      <p:to x="100000" y="100000"/>
                                    </p:animScale>
                                    <p:animScale>
                                      <p:cBhvr>
                                        <p:cTn id="46" dur="20">
                                          <p:stCondLst>
                                            <p:cond delay="1232"/>
                                          </p:stCondLst>
                                        </p:cTn>
                                        <p:tgtEl>
                                          <p:spTgt spid="83"/>
                                        </p:tgtEl>
                                      </p:cBhvr>
                                      <p:to x="100000" y="90000"/>
                                    </p:animScale>
                                    <p:animScale>
                                      <p:cBhvr>
                                        <p:cTn id="47" dur="125" decel="50000">
                                          <p:stCondLst>
                                            <p:cond delay="1251"/>
                                          </p:stCondLst>
                                        </p:cTn>
                                        <p:tgtEl>
                                          <p:spTgt spid="83"/>
                                        </p:tgtEl>
                                      </p:cBhvr>
                                      <p:to x="100000" y="100000"/>
                                    </p:animScale>
                                    <p:animScale>
                                      <p:cBhvr>
                                        <p:cTn id="48" dur="20">
                                          <p:stCondLst>
                                            <p:cond delay="1356"/>
                                          </p:stCondLst>
                                        </p:cTn>
                                        <p:tgtEl>
                                          <p:spTgt spid="83"/>
                                        </p:tgtEl>
                                      </p:cBhvr>
                                      <p:to x="100000" y="95000"/>
                                    </p:animScale>
                                    <p:animScale>
                                      <p:cBhvr>
                                        <p:cTn id="49" dur="125" decel="50000">
                                          <p:stCondLst>
                                            <p:cond delay="1376"/>
                                          </p:stCondLst>
                                        </p:cTn>
                                        <p:tgtEl>
                                          <p:spTgt spid="8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0246" y="-387663"/>
            <a:ext cx="12089464" cy="7692740"/>
          </a:xfrm>
          <a:prstGeom prst="rect">
            <a:avLst/>
          </a:prstGeom>
        </p:spPr>
      </p:pic>
      <p:pic>
        <p:nvPicPr>
          <p:cNvPr id="83" name="图片 8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219608" y="-431205"/>
            <a:ext cx="12089464" cy="7692740"/>
          </a:xfrm>
          <a:prstGeom prst="rect">
            <a:avLst/>
          </a:prstGeom>
        </p:spPr>
      </p:pic>
      <p:grpSp>
        <p:nvGrpSpPr>
          <p:cNvPr id="67" name="组合 66"/>
          <p:cNvGrpSpPr/>
          <p:nvPr/>
        </p:nvGrpSpPr>
        <p:grpSpPr>
          <a:xfrm>
            <a:off x="5409811" y="2472676"/>
            <a:ext cx="1910334" cy="1972061"/>
            <a:chOff x="3616833" y="1317196"/>
            <a:chExt cx="1910334" cy="1972061"/>
          </a:xfrm>
        </p:grpSpPr>
        <p:grpSp>
          <p:nvGrpSpPr>
            <p:cNvPr id="68" name="组合 67"/>
            <p:cNvGrpSpPr/>
            <p:nvPr/>
          </p:nvGrpSpPr>
          <p:grpSpPr>
            <a:xfrm>
              <a:off x="3944738" y="1317196"/>
              <a:ext cx="1254524" cy="1254524"/>
              <a:chOff x="3944738" y="1103964"/>
              <a:chExt cx="1254524" cy="1254524"/>
            </a:xfrm>
          </p:grpSpPr>
          <p:grpSp>
            <p:nvGrpSpPr>
              <p:cNvPr id="78" name="PA_组合 6"/>
              <p:cNvGrpSpPr/>
              <p:nvPr>
                <p:custDataLst>
                  <p:tags r:id="rId2"/>
                </p:custDataLst>
              </p:nvPr>
            </p:nvGrpSpPr>
            <p:grpSpPr>
              <a:xfrm>
                <a:off x="3944738" y="1103964"/>
                <a:ext cx="1254524" cy="1254524"/>
                <a:chOff x="2494238" y="1545926"/>
                <a:chExt cx="1170130" cy="1170130"/>
              </a:xfrm>
            </p:grpSpPr>
            <p:sp>
              <p:nvSpPr>
                <p:cNvPr id="80" name="椭圆 79"/>
                <p:cNvSpPr/>
                <p:nvPr/>
              </p:nvSpPr>
              <p:spPr>
                <a:xfrm>
                  <a:off x="2494238" y="1545926"/>
                  <a:ext cx="1170130" cy="1170130"/>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2633023" y="1684711"/>
                  <a:ext cx="892559" cy="892559"/>
                </a:xfrm>
                <a:prstGeom prst="ellipse">
                  <a:avLst/>
                </a:prstGeom>
                <a:solidFill>
                  <a:srgbClr val="C00000"/>
                </a:soli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9" name="PA_任意多边形 5"/>
              <p:cNvSpPr>
                <a:spLocks noEditPoints="1"/>
              </p:cNvSpPr>
              <p:nvPr>
                <p:custDataLst>
                  <p:tags r:id="rId3"/>
                </p:custDataLst>
              </p:nvPr>
            </p:nvSpPr>
            <p:spPr bwMode="auto">
              <a:xfrm>
                <a:off x="4390780" y="1595871"/>
                <a:ext cx="362440" cy="270709"/>
              </a:xfrm>
              <a:custGeom>
                <a:avLst/>
                <a:gdLst>
                  <a:gd name="T0" fmla="*/ 814 w 889"/>
                  <a:gd name="T1" fmla="*/ 664 h 664"/>
                  <a:gd name="T2" fmla="*/ 814 w 889"/>
                  <a:gd name="T3" fmla="*/ 621 h 664"/>
                  <a:gd name="T4" fmla="*/ 845 w 889"/>
                  <a:gd name="T5" fmla="*/ 234 h 664"/>
                  <a:gd name="T6" fmla="*/ 6 w 889"/>
                  <a:gd name="T7" fmla="*/ 456 h 664"/>
                  <a:gd name="T8" fmla="*/ 732 w 889"/>
                  <a:gd name="T9" fmla="*/ 0 h 664"/>
                  <a:gd name="T10" fmla="*/ 85 w 889"/>
                  <a:gd name="T11" fmla="*/ 105 h 664"/>
                  <a:gd name="T12" fmla="*/ 97 w 889"/>
                  <a:gd name="T13" fmla="*/ 79 h 664"/>
                  <a:gd name="T14" fmla="*/ 131 w 889"/>
                  <a:gd name="T15" fmla="*/ 81 h 664"/>
                  <a:gd name="T16" fmla="*/ 167 w 889"/>
                  <a:gd name="T17" fmla="*/ 101 h 664"/>
                  <a:gd name="T18" fmla="*/ 167 w 889"/>
                  <a:gd name="T19" fmla="*/ 97 h 664"/>
                  <a:gd name="T20" fmla="*/ 171 w 889"/>
                  <a:gd name="T21" fmla="*/ 99 h 664"/>
                  <a:gd name="T22" fmla="*/ 181 w 889"/>
                  <a:gd name="T23" fmla="*/ 95 h 664"/>
                  <a:gd name="T24" fmla="*/ 238 w 889"/>
                  <a:gd name="T25" fmla="*/ 89 h 664"/>
                  <a:gd name="T26" fmla="*/ 232 w 889"/>
                  <a:gd name="T27" fmla="*/ 71 h 664"/>
                  <a:gd name="T28" fmla="*/ 270 w 889"/>
                  <a:gd name="T29" fmla="*/ 75 h 664"/>
                  <a:gd name="T30" fmla="*/ 286 w 889"/>
                  <a:gd name="T31" fmla="*/ 89 h 664"/>
                  <a:gd name="T32" fmla="*/ 292 w 889"/>
                  <a:gd name="T33" fmla="*/ 107 h 664"/>
                  <a:gd name="T34" fmla="*/ 286 w 889"/>
                  <a:gd name="T35" fmla="*/ 89 h 664"/>
                  <a:gd name="T36" fmla="*/ 314 w 889"/>
                  <a:gd name="T37" fmla="*/ 81 h 664"/>
                  <a:gd name="T38" fmla="*/ 341 w 889"/>
                  <a:gd name="T39" fmla="*/ 107 h 664"/>
                  <a:gd name="T40" fmla="*/ 333 w 889"/>
                  <a:gd name="T41" fmla="*/ 87 h 664"/>
                  <a:gd name="T42" fmla="*/ 81 w 889"/>
                  <a:gd name="T43" fmla="*/ 375 h 664"/>
                  <a:gd name="T44" fmla="*/ 91 w 889"/>
                  <a:gd name="T45" fmla="*/ 345 h 664"/>
                  <a:gd name="T46" fmla="*/ 595 w 889"/>
                  <a:gd name="T47" fmla="*/ 375 h 664"/>
                  <a:gd name="T48" fmla="*/ 671 w 889"/>
                  <a:gd name="T49" fmla="*/ 381 h 664"/>
                  <a:gd name="T50" fmla="*/ 679 w 889"/>
                  <a:gd name="T51" fmla="*/ 351 h 664"/>
                  <a:gd name="T52" fmla="*/ 645 w 889"/>
                  <a:gd name="T53" fmla="*/ 345 h 664"/>
                  <a:gd name="T54" fmla="*/ 661 w 889"/>
                  <a:gd name="T55" fmla="*/ 351 h 664"/>
                  <a:gd name="T56" fmla="*/ 655 w 889"/>
                  <a:gd name="T57" fmla="*/ 377 h 664"/>
                  <a:gd name="T58" fmla="*/ 611 w 889"/>
                  <a:gd name="T59" fmla="*/ 385 h 664"/>
                  <a:gd name="T60" fmla="*/ 607 w 889"/>
                  <a:gd name="T61" fmla="*/ 353 h 664"/>
                  <a:gd name="T62" fmla="*/ 576 w 889"/>
                  <a:gd name="T63" fmla="*/ 353 h 664"/>
                  <a:gd name="T64" fmla="*/ 411 w 889"/>
                  <a:gd name="T65" fmla="*/ 345 h 664"/>
                  <a:gd name="T66" fmla="*/ 429 w 889"/>
                  <a:gd name="T67" fmla="*/ 349 h 664"/>
                  <a:gd name="T68" fmla="*/ 522 w 889"/>
                  <a:gd name="T69" fmla="*/ 385 h 664"/>
                  <a:gd name="T70" fmla="*/ 512 w 889"/>
                  <a:gd name="T71" fmla="*/ 355 h 664"/>
                  <a:gd name="T72" fmla="*/ 474 w 889"/>
                  <a:gd name="T73" fmla="*/ 349 h 664"/>
                  <a:gd name="T74" fmla="*/ 496 w 889"/>
                  <a:gd name="T75" fmla="*/ 349 h 664"/>
                  <a:gd name="T76" fmla="*/ 494 w 889"/>
                  <a:gd name="T77" fmla="*/ 355 h 664"/>
                  <a:gd name="T78" fmla="*/ 462 w 889"/>
                  <a:gd name="T79" fmla="*/ 381 h 664"/>
                  <a:gd name="T80" fmla="*/ 445 w 889"/>
                  <a:gd name="T81" fmla="*/ 375 h 664"/>
                  <a:gd name="T82" fmla="*/ 411 w 889"/>
                  <a:gd name="T83" fmla="*/ 375 h 664"/>
                  <a:gd name="T84" fmla="*/ 244 w 889"/>
                  <a:gd name="T85" fmla="*/ 351 h 664"/>
                  <a:gd name="T86" fmla="*/ 264 w 889"/>
                  <a:gd name="T87" fmla="*/ 345 h 664"/>
                  <a:gd name="T88" fmla="*/ 367 w 889"/>
                  <a:gd name="T89" fmla="*/ 381 h 664"/>
                  <a:gd name="T90" fmla="*/ 349 w 889"/>
                  <a:gd name="T91" fmla="*/ 377 h 664"/>
                  <a:gd name="T92" fmla="*/ 310 w 889"/>
                  <a:gd name="T93" fmla="*/ 375 h 664"/>
                  <a:gd name="T94" fmla="*/ 320 w 889"/>
                  <a:gd name="T95" fmla="*/ 345 h 664"/>
                  <a:gd name="T96" fmla="*/ 325 w 889"/>
                  <a:gd name="T97" fmla="*/ 351 h 664"/>
                  <a:gd name="T98" fmla="*/ 304 w 889"/>
                  <a:gd name="T99" fmla="*/ 375 h 664"/>
                  <a:gd name="T100" fmla="*/ 294 w 889"/>
                  <a:gd name="T101" fmla="*/ 379 h 664"/>
                  <a:gd name="T102" fmla="*/ 252 w 889"/>
                  <a:gd name="T103" fmla="*/ 379 h 664"/>
                  <a:gd name="T104" fmla="*/ 181 w 889"/>
                  <a:gd name="T105" fmla="*/ 377 h 664"/>
                  <a:gd name="T106" fmla="*/ 196 w 889"/>
                  <a:gd name="T107" fmla="*/ 351 h 664"/>
                  <a:gd name="T108" fmla="*/ 196 w 889"/>
                  <a:gd name="T109" fmla="*/ 351 h 664"/>
                  <a:gd name="T110" fmla="*/ 175 w 889"/>
                  <a:gd name="T111" fmla="*/ 355 h 664"/>
                  <a:gd name="T112" fmla="*/ 165 w 889"/>
                  <a:gd name="T113" fmla="*/ 379 h 664"/>
                  <a:gd name="T114" fmla="*/ 117 w 889"/>
                  <a:gd name="T115" fmla="*/ 381 h 664"/>
                  <a:gd name="T116" fmla="*/ 123 w 889"/>
                  <a:gd name="T117" fmla="*/ 351 h 664"/>
                  <a:gd name="T118" fmla="*/ 91 w 889"/>
                  <a:gd name="T119" fmla="*/ 351 h 664"/>
                  <a:gd name="T120" fmla="*/ 121 w 889"/>
                  <a:gd name="T121" fmla="*/ 166 h 664"/>
                  <a:gd name="T122" fmla="*/ 206 w 889"/>
                  <a:gd name="T123" fmla="*/ 250 h 664"/>
                  <a:gd name="T124" fmla="*/ 113 w 889"/>
                  <a:gd name="T125" fmla="*/ 283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9" h="664">
                    <a:moveTo>
                      <a:pt x="822" y="158"/>
                    </a:moveTo>
                    <a:lnTo>
                      <a:pt x="822" y="158"/>
                    </a:lnTo>
                    <a:lnTo>
                      <a:pt x="834" y="160"/>
                    </a:lnTo>
                    <a:lnTo>
                      <a:pt x="845" y="166"/>
                    </a:lnTo>
                    <a:lnTo>
                      <a:pt x="857" y="172"/>
                    </a:lnTo>
                    <a:lnTo>
                      <a:pt x="867" y="180"/>
                    </a:lnTo>
                    <a:lnTo>
                      <a:pt x="867" y="180"/>
                    </a:lnTo>
                    <a:lnTo>
                      <a:pt x="867" y="180"/>
                    </a:lnTo>
                    <a:lnTo>
                      <a:pt x="875" y="192"/>
                    </a:lnTo>
                    <a:lnTo>
                      <a:pt x="883" y="204"/>
                    </a:lnTo>
                    <a:lnTo>
                      <a:pt x="887" y="218"/>
                    </a:lnTo>
                    <a:lnTo>
                      <a:pt x="889" y="234"/>
                    </a:lnTo>
                    <a:lnTo>
                      <a:pt x="889" y="589"/>
                    </a:lnTo>
                    <a:lnTo>
                      <a:pt x="889" y="589"/>
                    </a:lnTo>
                    <a:lnTo>
                      <a:pt x="887" y="605"/>
                    </a:lnTo>
                    <a:lnTo>
                      <a:pt x="883" y="619"/>
                    </a:lnTo>
                    <a:lnTo>
                      <a:pt x="875" y="631"/>
                    </a:lnTo>
                    <a:lnTo>
                      <a:pt x="867" y="641"/>
                    </a:lnTo>
                    <a:lnTo>
                      <a:pt x="867" y="643"/>
                    </a:lnTo>
                    <a:lnTo>
                      <a:pt x="867" y="643"/>
                    </a:lnTo>
                    <a:lnTo>
                      <a:pt x="855" y="650"/>
                    </a:lnTo>
                    <a:lnTo>
                      <a:pt x="843" y="658"/>
                    </a:lnTo>
                    <a:lnTo>
                      <a:pt x="830" y="662"/>
                    </a:lnTo>
                    <a:lnTo>
                      <a:pt x="814" y="664"/>
                    </a:lnTo>
                    <a:lnTo>
                      <a:pt x="167" y="664"/>
                    </a:lnTo>
                    <a:lnTo>
                      <a:pt x="167" y="664"/>
                    </a:lnTo>
                    <a:lnTo>
                      <a:pt x="153" y="662"/>
                    </a:lnTo>
                    <a:lnTo>
                      <a:pt x="139" y="658"/>
                    </a:lnTo>
                    <a:lnTo>
                      <a:pt x="127" y="650"/>
                    </a:lnTo>
                    <a:lnTo>
                      <a:pt x="115" y="643"/>
                    </a:lnTo>
                    <a:lnTo>
                      <a:pt x="115" y="641"/>
                    </a:lnTo>
                    <a:lnTo>
                      <a:pt x="115" y="641"/>
                    </a:lnTo>
                    <a:lnTo>
                      <a:pt x="105" y="631"/>
                    </a:lnTo>
                    <a:lnTo>
                      <a:pt x="99" y="619"/>
                    </a:lnTo>
                    <a:lnTo>
                      <a:pt x="95" y="605"/>
                    </a:lnTo>
                    <a:lnTo>
                      <a:pt x="93" y="589"/>
                    </a:lnTo>
                    <a:lnTo>
                      <a:pt x="93" y="531"/>
                    </a:lnTo>
                    <a:lnTo>
                      <a:pt x="137" y="531"/>
                    </a:lnTo>
                    <a:lnTo>
                      <a:pt x="137" y="589"/>
                    </a:lnTo>
                    <a:lnTo>
                      <a:pt x="137" y="589"/>
                    </a:lnTo>
                    <a:lnTo>
                      <a:pt x="137" y="595"/>
                    </a:lnTo>
                    <a:lnTo>
                      <a:pt x="139" y="601"/>
                    </a:lnTo>
                    <a:lnTo>
                      <a:pt x="145" y="611"/>
                    </a:lnTo>
                    <a:lnTo>
                      <a:pt x="145" y="611"/>
                    </a:lnTo>
                    <a:lnTo>
                      <a:pt x="155" y="617"/>
                    </a:lnTo>
                    <a:lnTo>
                      <a:pt x="161" y="619"/>
                    </a:lnTo>
                    <a:lnTo>
                      <a:pt x="167" y="621"/>
                    </a:lnTo>
                    <a:lnTo>
                      <a:pt x="814" y="621"/>
                    </a:lnTo>
                    <a:lnTo>
                      <a:pt x="814" y="621"/>
                    </a:lnTo>
                    <a:lnTo>
                      <a:pt x="822" y="619"/>
                    </a:lnTo>
                    <a:lnTo>
                      <a:pt x="826" y="617"/>
                    </a:lnTo>
                    <a:lnTo>
                      <a:pt x="836" y="611"/>
                    </a:lnTo>
                    <a:lnTo>
                      <a:pt x="836" y="611"/>
                    </a:lnTo>
                    <a:lnTo>
                      <a:pt x="843" y="601"/>
                    </a:lnTo>
                    <a:lnTo>
                      <a:pt x="845" y="595"/>
                    </a:lnTo>
                    <a:lnTo>
                      <a:pt x="845" y="589"/>
                    </a:lnTo>
                    <a:lnTo>
                      <a:pt x="845" y="583"/>
                    </a:lnTo>
                    <a:lnTo>
                      <a:pt x="256" y="583"/>
                    </a:lnTo>
                    <a:lnTo>
                      <a:pt x="256" y="531"/>
                    </a:lnTo>
                    <a:lnTo>
                      <a:pt x="738" y="531"/>
                    </a:lnTo>
                    <a:lnTo>
                      <a:pt x="738" y="531"/>
                    </a:lnTo>
                    <a:lnTo>
                      <a:pt x="754" y="529"/>
                    </a:lnTo>
                    <a:lnTo>
                      <a:pt x="770" y="523"/>
                    </a:lnTo>
                    <a:lnTo>
                      <a:pt x="784" y="516"/>
                    </a:lnTo>
                    <a:lnTo>
                      <a:pt x="796" y="506"/>
                    </a:lnTo>
                    <a:lnTo>
                      <a:pt x="808" y="494"/>
                    </a:lnTo>
                    <a:lnTo>
                      <a:pt x="814" y="480"/>
                    </a:lnTo>
                    <a:lnTo>
                      <a:pt x="820" y="464"/>
                    </a:lnTo>
                    <a:lnTo>
                      <a:pt x="822" y="448"/>
                    </a:lnTo>
                    <a:lnTo>
                      <a:pt x="822" y="436"/>
                    </a:lnTo>
                    <a:lnTo>
                      <a:pt x="845" y="436"/>
                    </a:lnTo>
                    <a:lnTo>
                      <a:pt x="845" y="234"/>
                    </a:lnTo>
                    <a:lnTo>
                      <a:pt x="845" y="234"/>
                    </a:lnTo>
                    <a:lnTo>
                      <a:pt x="845" y="226"/>
                    </a:lnTo>
                    <a:lnTo>
                      <a:pt x="843" y="222"/>
                    </a:lnTo>
                    <a:lnTo>
                      <a:pt x="836" y="212"/>
                    </a:lnTo>
                    <a:lnTo>
                      <a:pt x="836" y="212"/>
                    </a:lnTo>
                    <a:lnTo>
                      <a:pt x="830" y="206"/>
                    </a:lnTo>
                    <a:lnTo>
                      <a:pt x="822" y="202"/>
                    </a:lnTo>
                    <a:lnTo>
                      <a:pt x="822" y="158"/>
                    </a:lnTo>
                    <a:lnTo>
                      <a:pt x="822" y="158"/>
                    </a:lnTo>
                    <a:close/>
                    <a:moveTo>
                      <a:pt x="40" y="0"/>
                    </a:moveTo>
                    <a:lnTo>
                      <a:pt x="40" y="0"/>
                    </a:lnTo>
                    <a:lnTo>
                      <a:pt x="32" y="0"/>
                    </a:lnTo>
                    <a:lnTo>
                      <a:pt x="24" y="3"/>
                    </a:lnTo>
                    <a:lnTo>
                      <a:pt x="18" y="5"/>
                    </a:lnTo>
                    <a:lnTo>
                      <a:pt x="12" y="11"/>
                    </a:lnTo>
                    <a:lnTo>
                      <a:pt x="6" y="17"/>
                    </a:lnTo>
                    <a:lnTo>
                      <a:pt x="2" y="23"/>
                    </a:lnTo>
                    <a:lnTo>
                      <a:pt x="0" y="31"/>
                    </a:lnTo>
                    <a:lnTo>
                      <a:pt x="0" y="39"/>
                    </a:lnTo>
                    <a:lnTo>
                      <a:pt x="0" y="432"/>
                    </a:lnTo>
                    <a:lnTo>
                      <a:pt x="0" y="432"/>
                    </a:lnTo>
                    <a:lnTo>
                      <a:pt x="0" y="440"/>
                    </a:lnTo>
                    <a:lnTo>
                      <a:pt x="2" y="448"/>
                    </a:lnTo>
                    <a:lnTo>
                      <a:pt x="6" y="456"/>
                    </a:lnTo>
                    <a:lnTo>
                      <a:pt x="12" y="462"/>
                    </a:lnTo>
                    <a:lnTo>
                      <a:pt x="18" y="466"/>
                    </a:lnTo>
                    <a:lnTo>
                      <a:pt x="24" y="470"/>
                    </a:lnTo>
                    <a:lnTo>
                      <a:pt x="32" y="472"/>
                    </a:lnTo>
                    <a:lnTo>
                      <a:pt x="40" y="472"/>
                    </a:lnTo>
                    <a:lnTo>
                      <a:pt x="724" y="472"/>
                    </a:lnTo>
                    <a:lnTo>
                      <a:pt x="724" y="472"/>
                    </a:lnTo>
                    <a:lnTo>
                      <a:pt x="732" y="472"/>
                    </a:lnTo>
                    <a:lnTo>
                      <a:pt x="738" y="470"/>
                    </a:lnTo>
                    <a:lnTo>
                      <a:pt x="746" y="466"/>
                    </a:lnTo>
                    <a:lnTo>
                      <a:pt x="752" y="462"/>
                    </a:lnTo>
                    <a:lnTo>
                      <a:pt x="756" y="456"/>
                    </a:lnTo>
                    <a:lnTo>
                      <a:pt x="760" y="448"/>
                    </a:lnTo>
                    <a:lnTo>
                      <a:pt x="762" y="440"/>
                    </a:lnTo>
                    <a:lnTo>
                      <a:pt x="764" y="432"/>
                    </a:lnTo>
                    <a:lnTo>
                      <a:pt x="764" y="39"/>
                    </a:lnTo>
                    <a:lnTo>
                      <a:pt x="764" y="39"/>
                    </a:lnTo>
                    <a:lnTo>
                      <a:pt x="762" y="31"/>
                    </a:lnTo>
                    <a:lnTo>
                      <a:pt x="760" y="23"/>
                    </a:lnTo>
                    <a:lnTo>
                      <a:pt x="756" y="17"/>
                    </a:lnTo>
                    <a:lnTo>
                      <a:pt x="752" y="11"/>
                    </a:lnTo>
                    <a:lnTo>
                      <a:pt x="746" y="5"/>
                    </a:lnTo>
                    <a:lnTo>
                      <a:pt x="738" y="3"/>
                    </a:lnTo>
                    <a:lnTo>
                      <a:pt x="732" y="0"/>
                    </a:lnTo>
                    <a:lnTo>
                      <a:pt x="724" y="0"/>
                    </a:lnTo>
                    <a:lnTo>
                      <a:pt x="40" y="0"/>
                    </a:lnTo>
                    <a:lnTo>
                      <a:pt x="40" y="0"/>
                    </a:lnTo>
                    <a:close/>
                    <a:moveTo>
                      <a:pt x="101" y="166"/>
                    </a:moveTo>
                    <a:lnTo>
                      <a:pt x="101" y="166"/>
                    </a:lnTo>
                    <a:lnTo>
                      <a:pt x="93" y="168"/>
                    </a:lnTo>
                    <a:lnTo>
                      <a:pt x="87" y="172"/>
                    </a:lnTo>
                    <a:lnTo>
                      <a:pt x="81" y="178"/>
                    </a:lnTo>
                    <a:lnTo>
                      <a:pt x="81" y="186"/>
                    </a:lnTo>
                    <a:lnTo>
                      <a:pt x="81" y="194"/>
                    </a:lnTo>
                    <a:lnTo>
                      <a:pt x="113" y="194"/>
                    </a:lnTo>
                    <a:lnTo>
                      <a:pt x="113" y="166"/>
                    </a:lnTo>
                    <a:lnTo>
                      <a:pt x="101" y="166"/>
                    </a:lnTo>
                    <a:lnTo>
                      <a:pt x="101" y="166"/>
                    </a:lnTo>
                    <a:close/>
                    <a:moveTo>
                      <a:pt x="101" y="93"/>
                    </a:moveTo>
                    <a:lnTo>
                      <a:pt x="111" y="95"/>
                    </a:lnTo>
                    <a:lnTo>
                      <a:pt x="111" y="95"/>
                    </a:lnTo>
                    <a:lnTo>
                      <a:pt x="107" y="103"/>
                    </a:lnTo>
                    <a:lnTo>
                      <a:pt x="107" y="103"/>
                    </a:lnTo>
                    <a:lnTo>
                      <a:pt x="103" y="107"/>
                    </a:lnTo>
                    <a:lnTo>
                      <a:pt x="103" y="107"/>
                    </a:lnTo>
                    <a:lnTo>
                      <a:pt x="95" y="107"/>
                    </a:lnTo>
                    <a:lnTo>
                      <a:pt x="95" y="107"/>
                    </a:lnTo>
                    <a:lnTo>
                      <a:pt x="85" y="105"/>
                    </a:lnTo>
                    <a:lnTo>
                      <a:pt x="85" y="105"/>
                    </a:lnTo>
                    <a:lnTo>
                      <a:pt x="81" y="103"/>
                    </a:lnTo>
                    <a:lnTo>
                      <a:pt x="79" y="99"/>
                    </a:lnTo>
                    <a:lnTo>
                      <a:pt x="79" y="99"/>
                    </a:lnTo>
                    <a:lnTo>
                      <a:pt x="77" y="95"/>
                    </a:lnTo>
                    <a:lnTo>
                      <a:pt x="75" y="89"/>
                    </a:lnTo>
                    <a:lnTo>
                      <a:pt x="75" y="89"/>
                    </a:lnTo>
                    <a:lnTo>
                      <a:pt x="77" y="81"/>
                    </a:lnTo>
                    <a:lnTo>
                      <a:pt x="81" y="75"/>
                    </a:lnTo>
                    <a:lnTo>
                      <a:pt x="81" y="75"/>
                    </a:lnTo>
                    <a:lnTo>
                      <a:pt x="87" y="71"/>
                    </a:lnTo>
                    <a:lnTo>
                      <a:pt x="93" y="71"/>
                    </a:lnTo>
                    <a:lnTo>
                      <a:pt x="93" y="71"/>
                    </a:lnTo>
                    <a:lnTo>
                      <a:pt x="99" y="71"/>
                    </a:lnTo>
                    <a:lnTo>
                      <a:pt x="105" y="73"/>
                    </a:lnTo>
                    <a:lnTo>
                      <a:pt x="105" y="73"/>
                    </a:lnTo>
                    <a:lnTo>
                      <a:pt x="107" y="77"/>
                    </a:lnTo>
                    <a:lnTo>
                      <a:pt x="111" y="81"/>
                    </a:lnTo>
                    <a:lnTo>
                      <a:pt x="101" y="83"/>
                    </a:lnTo>
                    <a:lnTo>
                      <a:pt x="101" y="83"/>
                    </a:lnTo>
                    <a:lnTo>
                      <a:pt x="99" y="81"/>
                    </a:lnTo>
                    <a:lnTo>
                      <a:pt x="99" y="81"/>
                    </a:lnTo>
                    <a:lnTo>
                      <a:pt x="97" y="79"/>
                    </a:lnTo>
                    <a:lnTo>
                      <a:pt x="97" y="79"/>
                    </a:lnTo>
                    <a:lnTo>
                      <a:pt x="95" y="79"/>
                    </a:lnTo>
                    <a:lnTo>
                      <a:pt x="95" y="79"/>
                    </a:lnTo>
                    <a:lnTo>
                      <a:pt x="91" y="79"/>
                    </a:lnTo>
                    <a:lnTo>
                      <a:pt x="89" y="81"/>
                    </a:lnTo>
                    <a:lnTo>
                      <a:pt x="89" y="81"/>
                    </a:lnTo>
                    <a:lnTo>
                      <a:pt x="87" y="89"/>
                    </a:lnTo>
                    <a:lnTo>
                      <a:pt x="87" y="89"/>
                    </a:lnTo>
                    <a:lnTo>
                      <a:pt x="87" y="93"/>
                    </a:lnTo>
                    <a:lnTo>
                      <a:pt x="89" y="97"/>
                    </a:lnTo>
                    <a:lnTo>
                      <a:pt x="89" y="97"/>
                    </a:lnTo>
                    <a:lnTo>
                      <a:pt x="91" y="99"/>
                    </a:lnTo>
                    <a:lnTo>
                      <a:pt x="93" y="99"/>
                    </a:lnTo>
                    <a:lnTo>
                      <a:pt x="93" y="99"/>
                    </a:lnTo>
                    <a:lnTo>
                      <a:pt x="99" y="97"/>
                    </a:lnTo>
                    <a:lnTo>
                      <a:pt x="99" y="97"/>
                    </a:lnTo>
                    <a:lnTo>
                      <a:pt x="101" y="93"/>
                    </a:lnTo>
                    <a:lnTo>
                      <a:pt x="101" y="93"/>
                    </a:lnTo>
                    <a:close/>
                    <a:moveTo>
                      <a:pt x="115" y="81"/>
                    </a:moveTo>
                    <a:lnTo>
                      <a:pt x="125" y="81"/>
                    </a:lnTo>
                    <a:lnTo>
                      <a:pt x="125" y="85"/>
                    </a:lnTo>
                    <a:lnTo>
                      <a:pt x="125" y="85"/>
                    </a:lnTo>
                    <a:lnTo>
                      <a:pt x="127" y="81"/>
                    </a:lnTo>
                    <a:lnTo>
                      <a:pt x="127" y="81"/>
                    </a:lnTo>
                    <a:lnTo>
                      <a:pt x="131" y="81"/>
                    </a:lnTo>
                    <a:lnTo>
                      <a:pt x="131" y="81"/>
                    </a:lnTo>
                    <a:lnTo>
                      <a:pt x="135" y="81"/>
                    </a:lnTo>
                    <a:lnTo>
                      <a:pt x="133" y="89"/>
                    </a:lnTo>
                    <a:lnTo>
                      <a:pt x="133" y="89"/>
                    </a:lnTo>
                    <a:lnTo>
                      <a:pt x="131" y="89"/>
                    </a:lnTo>
                    <a:lnTo>
                      <a:pt x="131" y="89"/>
                    </a:lnTo>
                    <a:lnTo>
                      <a:pt x="127" y="89"/>
                    </a:lnTo>
                    <a:lnTo>
                      <a:pt x="127" y="89"/>
                    </a:lnTo>
                    <a:lnTo>
                      <a:pt x="125" y="99"/>
                    </a:lnTo>
                    <a:lnTo>
                      <a:pt x="125" y="107"/>
                    </a:lnTo>
                    <a:lnTo>
                      <a:pt x="115" y="107"/>
                    </a:lnTo>
                    <a:lnTo>
                      <a:pt x="115" y="81"/>
                    </a:lnTo>
                    <a:lnTo>
                      <a:pt x="115" y="81"/>
                    </a:lnTo>
                    <a:close/>
                    <a:moveTo>
                      <a:pt x="167" y="97"/>
                    </a:moveTo>
                    <a:lnTo>
                      <a:pt x="147" y="97"/>
                    </a:lnTo>
                    <a:lnTo>
                      <a:pt x="147" y="97"/>
                    </a:lnTo>
                    <a:lnTo>
                      <a:pt x="149" y="101"/>
                    </a:lnTo>
                    <a:lnTo>
                      <a:pt x="149" y="101"/>
                    </a:lnTo>
                    <a:lnTo>
                      <a:pt x="153" y="101"/>
                    </a:lnTo>
                    <a:lnTo>
                      <a:pt x="153" y="101"/>
                    </a:lnTo>
                    <a:lnTo>
                      <a:pt x="155" y="101"/>
                    </a:lnTo>
                    <a:lnTo>
                      <a:pt x="155" y="101"/>
                    </a:lnTo>
                    <a:lnTo>
                      <a:pt x="157" y="99"/>
                    </a:lnTo>
                    <a:lnTo>
                      <a:pt x="167" y="101"/>
                    </a:lnTo>
                    <a:lnTo>
                      <a:pt x="167" y="101"/>
                    </a:lnTo>
                    <a:lnTo>
                      <a:pt x="161" y="105"/>
                    </a:lnTo>
                    <a:lnTo>
                      <a:pt x="161" y="105"/>
                    </a:lnTo>
                    <a:lnTo>
                      <a:pt x="153" y="107"/>
                    </a:lnTo>
                    <a:lnTo>
                      <a:pt x="153" y="107"/>
                    </a:lnTo>
                    <a:lnTo>
                      <a:pt x="145" y="107"/>
                    </a:lnTo>
                    <a:lnTo>
                      <a:pt x="145" y="107"/>
                    </a:lnTo>
                    <a:lnTo>
                      <a:pt x="139" y="101"/>
                    </a:lnTo>
                    <a:lnTo>
                      <a:pt x="139" y="101"/>
                    </a:lnTo>
                    <a:lnTo>
                      <a:pt x="137" y="95"/>
                    </a:lnTo>
                    <a:lnTo>
                      <a:pt x="137" y="95"/>
                    </a:lnTo>
                    <a:lnTo>
                      <a:pt x="139" y="89"/>
                    </a:lnTo>
                    <a:lnTo>
                      <a:pt x="141" y="85"/>
                    </a:lnTo>
                    <a:lnTo>
                      <a:pt x="141" y="85"/>
                    </a:lnTo>
                    <a:lnTo>
                      <a:pt x="145" y="81"/>
                    </a:lnTo>
                    <a:lnTo>
                      <a:pt x="151" y="81"/>
                    </a:lnTo>
                    <a:lnTo>
                      <a:pt x="151" y="81"/>
                    </a:lnTo>
                    <a:lnTo>
                      <a:pt x="161" y="83"/>
                    </a:lnTo>
                    <a:lnTo>
                      <a:pt x="161" y="83"/>
                    </a:lnTo>
                    <a:lnTo>
                      <a:pt x="165" y="87"/>
                    </a:lnTo>
                    <a:lnTo>
                      <a:pt x="165" y="87"/>
                    </a:lnTo>
                    <a:lnTo>
                      <a:pt x="167" y="95"/>
                    </a:lnTo>
                    <a:lnTo>
                      <a:pt x="167" y="97"/>
                    </a:lnTo>
                    <a:lnTo>
                      <a:pt x="167" y="97"/>
                    </a:lnTo>
                    <a:close/>
                    <a:moveTo>
                      <a:pt x="157" y="91"/>
                    </a:moveTo>
                    <a:lnTo>
                      <a:pt x="147" y="91"/>
                    </a:lnTo>
                    <a:lnTo>
                      <a:pt x="147" y="91"/>
                    </a:lnTo>
                    <a:lnTo>
                      <a:pt x="149" y="89"/>
                    </a:lnTo>
                    <a:lnTo>
                      <a:pt x="149" y="89"/>
                    </a:lnTo>
                    <a:lnTo>
                      <a:pt x="153" y="87"/>
                    </a:lnTo>
                    <a:lnTo>
                      <a:pt x="153" y="87"/>
                    </a:lnTo>
                    <a:lnTo>
                      <a:pt x="155" y="87"/>
                    </a:lnTo>
                    <a:lnTo>
                      <a:pt x="155" y="87"/>
                    </a:lnTo>
                    <a:lnTo>
                      <a:pt x="157" y="91"/>
                    </a:lnTo>
                    <a:lnTo>
                      <a:pt x="157" y="91"/>
                    </a:lnTo>
                    <a:close/>
                    <a:moveTo>
                      <a:pt x="198" y="71"/>
                    </a:moveTo>
                    <a:lnTo>
                      <a:pt x="198" y="107"/>
                    </a:lnTo>
                    <a:lnTo>
                      <a:pt x="189" y="107"/>
                    </a:lnTo>
                    <a:lnTo>
                      <a:pt x="189" y="103"/>
                    </a:lnTo>
                    <a:lnTo>
                      <a:pt x="189" y="103"/>
                    </a:lnTo>
                    <a:lnTo>
                      <a:pt x="187" y="107"/>
                    </a:lnTo>
                    <a:lnTo>
                      <a:pt x="187" y="107"/>
                    </a:lnTo>
                    <a:lnTo>
                      <a:pt x="181" y="107"/>
                    </a:lnTo>
                    <a:lnTo>
                      <a:pt x="181" y="107"/>
                    </a:lnTo>
                    <a:lnTo>
                      <a:pt x="177" y="107"/>
                    </a:lnTo>
                    <a:lnTo>
                      <a:pt x="173" y="103"/>
                    </a:lnTo>
                    <a:lnTo>
                      <a:pt x="173" y="103"/>
                    </a:lnTo>
                    <a:lnTo>
                      <a:pt x="171" y="99"/>
                    </a:lnTo>
                    <a:lnTo>
                      <a:pt x="171" y="93"/>
                    </a:lnTo>
                    <a:lnTo>
                      <a:pt x="171" y="93"/>
                    </a:lnTo>
                    <a:lnTo>
                      <a:pt x="171" y="87"/>
                    </a:lnTo>
                    <a:lnTo>
                      <a:pt x="173" y="83"/>
                    </a:lnTo>
                    <a:lnTo>
                      <a:pt x="173" y="83"/>
                    </a:lnTo>
                    <a:lnTo>
                      <a:pt x="177" y="81"/>
                    </a:lnTo>
                    <a:lnTo>
                      <a:pt x="181" y="81"/>
                    </a:lnTo>
                    <a:lnTo>
                      <a:pt x="181" y="81"/>
                    </a:lnTo>
                    <a:lnTo>
                      <a:pt x="185" y="81"/>
                    </a:lnTo>
                    <a:lnTo>
                      <a:pt x="185" y="81"/>
                    </a:lnTo>
                    <a:lnTo>
                      <a:pt x="189" y="83"/>
                    </a:lnTo>
                    <a:lnTo>
                      <a:pt x="189" y="71"/>
                    </a:lnTo>
                    <a:lnTo>
                      <a:pt x="198" y="71"/>
                    </a:lnTo>
                    <a:lnTo>
                      <a:pt x="198" y="71"/>
                    </a:lnTo>
                    <a:close/>
                    <a:moveTo>
                      <a:pt x="189" y="93"/>
                    </a:moveTo>
                    <a:lnTo>
                      <a:pt x="189" y="93"/>
                    </a:lnTo>
                    <a:lnTo>
                      <a:pt x="187" y="99"/>
                    </a:lnTo>
                    <a:lnTo>
                      <a:pt x="187" y="99"/>
                    </a:lnTo>
                    <a:lnTo>
                      <a:pt x="185" y="101"/>
                    </a:lnTo>
                    <a:lnTo>
                      <a:pt x="185" y="101"/>
                    </a:lnTo>
                    <a:lnTo>
                      <a:pt x="181" y="99"/>
                    </a:lnTo>
                    <a:lnTo>
                      <a:pt x="181" y="99"/>
                    </a:lnTo>
                    <a:lnTo>
                      <a:pt x="181" y="95"/>
                    </a:lnTo>
                    <a:lnTo>
                      <a:pt x="181" y="95"/>
                    </a:lnTo>
                    <a:lnTo>
                      <a:pt x="181" y="89"/>
                    </a:lnTo>
                    <a:lnTo>
                      <a:pt x="181" y="89"/>
                    </a:lnTo>
                    <a:lnTo>
                      <a:pt x="185" y="87"/>
                    </a:lnTo>
                    <a:lnTo>
                      <a:pt x="185" y="87"/>
                    </a:lnTo>
                    <a:lnTo>
                      <a:pt x="187" y="89"/>
                    </a:lnTo>
                    <a:lnTo>
                      <a:pt x="187" y="89"/>
                    </a:lnTo>
                    <a:lnTo>
                      <a:pt x="189" y="93"/>
                    </a:lnTo>
                    <a:lnTo>
                      <a:pt x="189" y="93"/>
                    </a:lnTo>
                    <a:close/>
                    <a:moveTo>
                      <a:pt x="204" y="71"/>
                    </a:moveTo>
                    <a:lnTo>
                      <a:pt x="214" y="71"/>
                    </a:lnTo>
                    <a:lnTo>
                      <a:pt x="214" y="77"/>
                    </a:lnTo>
                    <a:lnTo>
                      <a:pt x="204" y="77"/>
                    </a:lnTo>
                    <a:lnTo>
                      <a:pt x="204" y="71"/>
                    </a:lnTo>
                    <a:lnTo>
                      <a:pt x="204" y="71"/>
                    </a:lnTo>
                    <a:close/>
                    <a:moveTo>
                      <a:pt x="204" y="81"/>
                    </a:moveTo>
                    <a:lnTo>
                      <a:pt x="214" y="81"/>
                    </a:lnTo>
                    <a:lnTo>
                      <a:pt x="214" y="107"/>
                    </a:lnTo>
                    <a:lnTo>
                      <a:pt x="204" y="107"/>
                    </a:lnTo>
                    <a:lnTo>
                      <a:pt x="204" y="81"/>
                    </a:lnTo>
                    <a:lnTo>
                      <a:pt x="204" y="81"/>
                    </a:lnTo>
                    <a:close/>
                    <a:moveTo>
                      <a:pt x="232" y="71"/>
                    </a:moveTo>
                    <a:lnTo>
                      <a:pt x="232" y="81"/>
                    </a:lnTo>
                    <a:lnTo>
                      <a:pt x="238" y="81"/>
                    </a:lnTo>
                    <a:lnTo>
                      <a:pt x="238" y="89"/>
                    </a:lnTo>
                    <a:lnTo>
                      <a:pt x="232" y="89"/>
                    </a:lnTo>
                    <a:lnTo>
                      <a:pt x="232" y="97"/>
                    </a:lnTo>
                    <a:lnTo>
                      <a:pt x="232" y="97"/>
                    </a:lnTo>
                    <a:lnTo>
                      <a:pt x="234" y="99"/>
                    </a:lnTo>
                    <a:lnTo>
                      <a:pt x="234" y="99"/>
                    </a:lnTo>
                    <a:lnTo>
                      <a:pt x="236" y="101"/>
                    </a:lnTo>
                    <a:lnTo>
                      <a:pt x="236" y="101"/>
                    </a:lnTo>
                    <a:lnTo>
                      <a:pt x="238" y="99"/>
                    </a:lnTo>
                    <a:lnTo>
                      <a:pt x="238" y="107"/>
                    </a:lnTo>
                    <a:lnTo>
                      <a:pt x="238" y="107"/>
                    </a:lnTo>
                    <a:lnTo>
                      <a:pt x="232" y="107"/>
                    </a:lnTo>
                    <a:lnTo>
                      <a:pt x="232" y="107"/>
                    </a:lnTo>
                    <a:lnTo>
                      <a:pt x="226" y="107"/>
                    </a:lnTo>
                    <a:lnTo>
                      <a:pt x="226" y="107"/>
                    </a:lnTo>
                    <a:lnTo>
                      <a:pt x="224" y="103"/>
                    </a:lnTo>
                    <a:lnTo>
                      <a:pt x="224" y="103"/>
                    </a:lnTo>
                    <a:lnTo>
                      <a:pt x="222" y="97"/>
                    </a:lnTo>
                    <a:lnTo>
                      <a:pt x="222" y="89"/>
                    </a:lnTo>
                    <a:lnTo>
                      <a:pt x="220" y="89"/>
                    </a:lnTo>
                    <a:lnTo>
                      <a:pt x="220" y="81"/>
                    </a:lnTo>
                    <a:lnTo>
                      <a:pt x="222" y="81"/>
                    </a:lnTo>
                    <a:lnTo>
                      <a:pt x="222" y="77"/>
                    </a:lnTo>
                    <a:lnTo>
                      <a:pt x="232" y="71"/>
                    </a:lnTo>
                    <a:lnTo>
                      <a:pt x="232" y="71"/>
                    </a:lnTo>
                    <a:close/>
                    <a:moveTo>
                      <a:pt x="266" y="93"/>
                    </a:moveTo>
                    <a:lnTo>
                      <a:pt x="274" y="95"/>
                    </a:lnTo>
                    <a:lnTo>
                      <a:pt x="274" y="95"/>
                    </a:lnTo>
                    <a:lnTo>
                      <a:pt x="272" y="101"/>
                    </a:lnTo>
                    <a:lnTo>
                      <a:pt x="268" y="105"/>
                    </a:lnTo>
                    <a:lnTo>
                      <a:pt x="268" y="105"/>
                    </a:lnTo>
                    <a:lnTo>
                      <a:pt x="264" y="107"/>
                    </a:lnTo>
                    <a:lnTo>
                      <a:pt x="258" y="107"/>
                    </a:lnTo>
                    <a:lnTo>
                      <a:pt x="258" y="107"/>
                    </a:lnTo>
                    <a:lnTo>
                      <a:pt x="252" y="107"/>
                    </a:lnTo>
                    <a:lnTo>
                      <a:pt x="248" y="103"/>
                    </a:lnTo>
                    <a:lnTo>
                      <a:pt x="248" y="103"/>
                    </a:lnTo>
                    <a:lnTo>
                      <a:pt x="244" y="97"/>
                    </a:lnTo>
                    <a:lnTo>
                      <a:pt x="242" y="89"/>
                    </a:lnTo>
                    <a:lnTo>
                      <a:pt x="242" y="89"/>
                    </a:lnTo>
                    <a:lnTo>
                      <a:pt x="244" y="81"/>
                    </a:lnTo>
                    <a:lnTo>
                      <a:pt x="248" y="75"/>
                    </a:lnTo>
                    <a:lnTo>
                      <a:pt x="248" y="75"/>
                    </a:lnTo>
                    <a:lnTo>
                      <a:pt x="252" y="71"/>
                    </a:lnTo>
                    <a:lnTo>
                      <a:pt x="260" y="71"/>
                    </a:lnTo>
                    <a:lnTo>
                      <a:pt x="260" y="71"/>
                    </a:lnTo>
                    <a:lnTo>
                      <a:pt x="266" y="71"/>
                    </a:lnTo>
                    <a:lnTo>
                      <a:pt x="270" y="75"/>
                    </a:lnTo>
                    <a:lnTo>
                      <a:pt x="270" y="75"/>
                    </a:lnTo>
                    <a:lnTo>
                      <a:pt x="274" y="81"/>
                    </a:lnTo>
                    <a:lnTo>
                      <a:pt x="266" y="83"/>
                    </a:lnTo>
                    <a:lnTo>
                      <a:pt x="266" y="83"/>
                    </a:lnTo>
                    <a:lnTo>
                      <a:pt x="264" y="79"/>
                    </a:lnTo>
                    <a:lnTo>
                      <a:pt x="264" y="79"/>
                    </a:lnTo>
                    <a:lnTo>
                      <a:pt x="258" y="77"/>
                    </a:lnTo>
                    <a:lnTo>
                      <a:pt x="258" y="77"/>
                    </a:lnTo>
                    <a:lnTo>
                      <a:pt x="256" y="77"/>
                    </a:lnTo>
                    <a:lnTo>
                      <a:pt x="252" y="79"/>
                    </a:lnTo>
                    <a:lnTo>
                      <a:pt x="252" y="79"/>
                    </a:lnTo>
                    <a:lnTo>
                      <a:pt x="250" y="83"/>
                    </a:lnTo>
                    <a:lnTo>
                      <a:pt x="250" y="89"/>
                    </a:lnTo>
                    <a:lnTo>
                      <a:pt x="250" y="89"/>
                    </a:lnTo>
                    <a:lnTo>
                      <a:pt x="250" y="95"/>
                    </a:lnTo>
                    <a:lnTo>
                      <a:pt x="252" y="99"/>
                    </a:lnTo>
                    <a:lnTo>
                      <a:pt x="252" y="99"/>
                    </a:lnTo>
                    <a:lnTo>
                      <a:pt x="256" y="101"/>
                    </a:lnTo>
                    <a:lnTo>
                      <a:pt x="258" y="101"/>
                    </a:lnTo>
                    <a:lnTo>
                      <a:pt x="258" y="101"/>
                    </a:lnTo>
                    <a:lnTo>
                      <a:pt x="264" y="99"/>
                    </a:lnTo>
                    <a:lnTo>
                      <a:pt x="264" y="99"/>
                    </a:lnTo>
                    <a:lnTo>
                      <a:pt x="266" y="93"/>
                    </a:lnTo>
                    <a:lnTo>
                      <a:pt x="266" y="93"/>
                    </a:lnTo>
                    <a:close/>
                    <a:moveTo>
                      <a:pt x="286" y="89"/>
                    </a:moveTo>
                    <a:lnTo>
                      <a:pt x="278" y="87"/>
                    </a:lnTo>
                    <a:lnTo>
                      <a:pt x="278" y="87"/>
                    </a:lnTo>
                    <a:lnTo>
                      <a:pt x="282" y="83"/>
                    </a:lnTo>
                    <a:lnTo>
                      <a:pt x="282" y="83"/>
                    </a:lnTo>
                    <a:lnTo>
                      <a:pt x="290" y="81"/>
                    </a:lnTo>
                    <a:lnTo>
                      <a:pt x="290" y="81"/>
                    </a:lnTo>
                    <a:lnTo>
                      <a:pt x="296" y="81"/>
                    </a:lnTo>
                    <a:lnTo>
                      <a:pt x="296" y="81"/>
                    </a:lnTo>
                    <a:lnTo>
                      <a:pt x="300" y="85"/>
                    </a:lnTo>
                    <a:lnTo>
                      <a:pt x="300" y="85"/>
                    </a:lnTo>
                    <a:lnTo>
                      <a:pt x="302" y="91"/>
                    </a:lnTo>
                    <a:lnTo>
                      <a:pt x="300" y="99"/>
                    </a:lnTo>
                    <a:lnTo>
                      <a:pt x="300" y="99"/>
                    </a:lnTo>
                    <a:lnTo>
                      <a:pt x="302" y="103"/>
                    </a:lnTo>
                    <a:lnTo>
                      <a:pt x="302" y="103"/>
                    </a:lnTo>
                    <a:lnTo>
                      <a:pt x="302" y="107"/>
                    </a:lnTo>
                    <a:lnTo>
                      <a:pt x="296" y="107"/>
                    </a:lnTo>
                    <a:lnTo>
                      <a:pt x="296" y="107"/>
                    </a:lnTo>
                    <a:lnTo>
                      <a:pt x="296" y="105"/>
                    </a:lnTo>
                    <a:lnTo>
                      <a:pt x="296" y="105"/>
                    </a:lnTo>
                    <a:lnTo>
                      <a:pt x="294" y="105"/>
                    </a:lnTo>
                    <a:lnTo>
                      <a:pt x="294" y="105"/>
                    </a:lnTo>
                    <a:lnTo>
                      <a:pt x="292" y="107"/>
                    </a:lnTo>
                    <a:lnTo>
                      <a:pt x="292" y="107"/>
                    </a:lnTo>
                    <a:lnTo>
                      <a:pt x="286" y="107"/>
                    </a:lnTo>
                    <a:lnTo>
                      <a:pt x="286" y="107"/>
                    </a:lnTo>
                    <a:lnTo>
                      <a:pt x="284" y="107"/>
                    </a:lnTo>
                    <a:lnTo>
                      <a:pt x="280" y="105"/>
                    </a:lnTo>
                    <a:lnTo>
                      <a:pt x="280" y="105"/>
                    </a:lnTo>
                    <a:lnTo>
                      <a:pt x="278" y="103"/>
                    </a:lnTo>
                    <a:lnTo>
                      <a:pt x="278" y="99"/>
                    </a:lnTo>
                    <a:lnTo>
                      <a:pt x="278" y="99"/>
                    </a:lnTo>
                    <a:lnTo>
                      <a:pt x="280" y="97"/>
                    </a:lnTo>
                    <a:lnTo>
                      <a:pt x="280" y="97"/>
                    </a:lnTo>
                    <a:lnTo>
                      <a:pt x="282" y="93"/>
                    </a:lnTo>
                    <a:lnTo>
                      <a:pt x="282" y="93"/>
                    </a:lnTo>
                    <a:lnTo>
                      <a:pt x="288" y="91"/>
                    </a:lnTo>
                    <a:lnTo>
                      <a:pt x="288" y="91"/>
                    </a:lnTo>
                    <a:lnTo>
                      <a:pt x="294" y="91"/>
                    </a:lnTo>
                    <a:lnTo>
                      <a:pt x="294" y="89"/>
                    </a:lnTo>
                    <a:lnTo>
                      <a:pt x="294" y="89"/>
                    </a:lnTo>
                    <a:lnTo>
                      <a:pt x="294" y="87"/>
                    </a:lnTo>
                    <a:lnTo>
                      <a:pt x="294" y="87"/>
                    </a:lnTo>
                    <a:lnTo>
                      <a:pt x="290" y="85"/>
                    </a:lnTo>
                    <a:lnTo>
                      <a:pt x="290" y="85"/>
                    </a:lnTo>
                    <a:lnTo>
                      <a:pt x="286" y="87"/>
                    </a:lnTo>
                    <a:lnTo>
                      <a:pt x="286" y="87"/>
                    </a:lnTo>
                    <a:lnTo>
                      <a:pt x="286" y="89"/>
                    </a:lnTo>
                    <a:lnTo>
                      <a:pt x="286" y="89"/>
                    </a:lnTo>
                    <a:close/>
                    <a:moveTo>
                      <a:pt x="294" y="95"/>
                    </a:moveTo>
                    <a:lnTo>
                      <a:pt x="294" y="95"/>
                    </a:lnTo>
                    <a:lnTo>
                      <a:pt x="294" y="95"/>
                    </a:lnTo>
                    <a:lnTo>
                      <a:pt x="294" y="99"/>
                    </a:lnTo>
                    <a:lnTo>
                      <a:pt x="294" y="99"/>
                    </a:lnTo>
                    <a:lnTo>
                      <a:pt x="292" y="101"/>
                    </a:lnTo>
                    <a:lnTo>
                      <a:pt x="292" y="101"/>
                    </a:lnTo>
                    <a:lnTo>
                      <a:pt x="288" y="103"/>
                    </a:lnTo>
                    <a:lnTo>
                      <a:pt x="288" y="103"/>
                    </a:lnTo>
                    <a:lnTo>
                      <a:pt x="286" y="101"/>
                    </a:lnTo>
                    <a:lnTo>
                      <a:pt x="286" y="101"/>
                    </a:lnTo>
                    <a:lnTo>
                      <a:pt x="286" y="99"/>
                    </a:lnTo>
                    <a:lnTo>
                      <a:pt x="286" y="99"/>
                    </a:lnTo>
                    <a:lnTo>
                      <a:pt x="286" y="97"/>
                    </a:lnTo>
                    <a:lnTo>
                      <a:pt x="286" y="97"/>
                    </a:lnTo>
                    <a:lnTo>
                      <a:pt x="290" y="95"/>
                    </a:lnTo>
                    <a:lnTo>
                      <a:pt x="290" y="95"/>
                    </a:lnTo>
                    <a:lnTo>
                      <a:pt x="294" y="95"/>
                    </a:lnTo>
                    <a:lnTo>
                      <a:pt x="294" y="95"/>
                    </a:lnTo>
                    <a:close/>
                    <a:moveTo>
                      <a:pt x="314" y="107"/>
                    </a:moveTo>
                    <a:lnTo>
                      <a:pt x="308" y="107"/>
                    </a:lnTo>
                    <a:lnTo>
                      <a:pt x="308" y="81"/>
                    </a:lnTo>
                    <a:lnTo>
                      <a:pt x="314" y="81"/>
                    </a:lnTo>
                    <a:lnTo>
                      <a:pt x="314" y="85"/>
                    </a:lnTo>
                    <a:lnTo>
                      <a:pt x="314" y="85"/>
                    </a:lnTo>
                    <a:lnTo>
                      <a:pt x="316" y="81"/>
                    </a:lnTo>
                    <a:lnTo>
                      <a:pt x="316" y="81"/>
                    </a:lnTo>
                    <a:lnTo>
                      <a:pt x="320" y="81"/>
                    </a:lnTo>
                    <a:lnTo>
                      <a:pt x="320" y="81"/>
                    </a:lnTo>
                    <a:lnTo>
                      <a:pt x="324" y="81"/>
                    </a:lnTo>
                    <a:lnTo>
                      <a:pt x="322" y="87"/>
                    </a:lnTo>
                    <a:lnTo>
                      <a:pt x="322" y="87"/>
                    </a:lnTo>
                    <a:lnTo>
                      <a:pt x="318" y="87"/>
                    </a:lnTo>
                    <a:lnTo>
                      <a:pt x="318" y="87"/>
                    </a:lnTo>
                    <a:lnTo>
                      <a:pt x="316" y="87"/>
                    </a:lnTo>
                    <a:lnTo>
                      <a:pt x="316" y="87"/>
                    </a:lnTo>
                    <a:lnTo>
                      <a:pt x="314" y="91"/>
                    </a:lnTo>
                    <a:lnTo>
                      <a:pt x="314" y="91"/>
                    </a:lnTo>
                    <a:lnTo>
                      <a:pt x="314" y="99"/>
                    </a:lnTo>
                    <a:lnTo>
                      <a:pt x="314" y="107"/>
                    </a:lnTo>
                    <a:lnTo>
                      <a:pt x="314" y="107"/>
                    </a:lnTo>
                    <a:close/>
                    <a:moveTo>
                      <a:pt x="351" y="107"/>
                    </a:moveTo>
                    <a:lnTo>
                      <a:pt x="343" y="107"/>
                    </a:lnTo>
                    <a:lnTo>
                      <a:pt x="343" y="103"/>
                    </a:lnTo>
                    <a:lnTo>
                      <a:pt x="343" y="103"/>
                    </a:lnTo>
                    <a:lnTo>
                      <a:pt x="341" y="107"/>
                    </a:lnTo>
                    <a:lnTo>
                      <a:pt x="341" y="107"/>
                    </a:lnTo>
                    <a:lnTo>
                      <a:pt x="335" y="107"/>
                    </a:lnTo>
                    <a:lnTo>
                      <a:pt x="335" y="107"/>
                    </a:lnTo>
                    <a:lnTo>
                      <a:pt x="331" y="107"/>
                    </a:lnTo>
                    <a:lnTo>
                      <a:pt x="327" y="105"/>
                    </a:lnTo>
                    <a:lnTo>
                      <a:pt x="327" y="105"/>
                    </a:lnTo>
                    <a:lnTo>
                      <a:pt x="325" y="99"/>
                    </a:lnTo>
                    <a:lnTo>
                      <a:pt x="325" y="93"/>
                    </a:lnTo>
                    <a:lnTo>
                      <a:pt x="325" y="93"/>
                    </a:lnTo>
                    <a:lnTo>
                      <a:pt x="325" y="89"/>
                    </a:lnTo>
                    <a:lnTo>
                      <a:pt x="327" y="83"/>
                    </a:lnTo>
                    <a:lnTo>
                      <a:pt x="327" y="83"/>
                    </a:lnTo>
                    <a:lnTo>
                      <a:pt x="331" y="81"/>
                    </a:lnTo>
                    <a:lnTo>
                      <a:pt x="335" y="81"/>
                    </a:lnTo>
                    <a:lnTo>
                      <a:pt x="335" y="81"/>
                    </a:lnTo>
                    <a:lnTo>
                      <a:pt x="339" y="81"/>
                    </a:lnTo>
                    <a:lnTo>
                      <a:pt x="343" y="85"/>
                    </a:lnTo>
                    <a:lnTo>
                      <a:pt x="343" y="71"/>
                    </a:lnTo>
                    <a:lnTo>
                      <a:pt x="351" y="71"/>
                    </a:lnTo>
                    <a:lnTo>
                      <a:pt x="351" y="107"/>
                    </a:lnTo>
                    <a:lnTo>
                      <a:pt x="351" y="107"/>
                    </a:lnTo>
                    <a:close/>
                    <a:moveTo>
                      <a:pt x="331" y="93"/>
                    </a:moveTo>
                    <a:lnTo>
                      <a:pt x="331" y="93"/>
                    </a:lnTo>
                    <a:lnTo>
                      <a:pt x="333" y="87"/>
                    </a:lnTo>
                    <a:lnTo>
                      <a:pt x="333" y="87"/>
                    </a:lnTo>
                    <a:lnTo>
                      <a:pt x="337" y="85"/>
                    </a:lnTo>
                    <a:lnTo>
                      <a:pt x="337" y="85"/>
                    </a:lnTo>
                    <a:lnTo>
                      <a:pt x="341" y="87"/>
                    </a:lnTo>
                    <a:lnTo>
                      <a:pt x="341" y="87"/>
                    </a:lnTo>
                    <a:lnTo>
                      <a:pt x="343" y="95"/>
                    </a:lnTo>
                    <a:lnTo>
                      <a:pt x="343" y="95"/>
                    </a:lnTo>
                    <a:lnTo>
                      <a:pt x="341" y="101"/>
                    </a:lnTo>
                    <a:lnTo>
                      <a:pt x="341" y="101"/>
                    </a:lnTo>
                    <a:lnTo>
                      <a:pt x="337" y="103"/>
                    </a:lnTo>
                    <a:lnTo>
                      <a:pt x="337" y="103"/>
                    </a:lnTo>
                    <a:lnTo>
                      <a:pt x="335" y="101"/>
                    </a:lnTo>
                    <a:lnTo>
                      <a:pt x="333" y="99"/>
                    </a:lnTo>
                    <a:lnTo>
                      <a:pt x="333" y="99"/>
                    </a:lnTo>
                    <a:lnTo>
                      <a:pt x="331" y="93"/>
                    </a:lnTo>
                    <a:lnTo>
                      <a:pt x="331" y="93"/>
                    </a:lnTo>
                    <a:close/>
                    <a:moveTo>
                      <a:pt x="91" y="345"/>
                    </a:moveTo>
                    <a:lnTo>
                      <a:pt x="91" y="345"/>
                    </a:lnTo>
                    <a:lnTo>
                      <a:pt x="87" y="345"/>
                    </a:lnTo>
                    <a:lnTo>
                      <a:pt x="83" y="349"/>
                    </a:lnTo>
                    <a:lnTo>
                      <a:pt x="83" y="349"/>
                    </a:lnTo>
                    <a:lnTo>
                      <a:pt x="83" y="349"/>
                    </a:lnTo>
                    <a:lnTo>
                      <a:pt x="81" y="351"/>
                    </a:lnTo>
                    <a:lnTo>
                      <a:pt x="81" y="355"/>
                    </a:lnTo>
                    <a:lnTo>
                      <a:pt x="81" y="375"/>
                    </a:lnTo>
                    <a:lnTo>
                      <a:pt x="81" y="375"/>
                    </a:lnTo>
                    <a:lnTo>
                      <a:pt x="81" y="377"/>
                    </a:lnTo>
                    <a:lnTo>
                      <a:pt x="83" y="381"/>
                    </a:lnTo>
                    <a:lnTo>
                      <a:pt x="83" y="381"/>
                    </a:lnTo>
                    <a:lnTo>
                      <a:pt x="87" y="383"/>
                    </a:lnTo>
                    <a:lnTo>
                      <a:pt x="91" y="385"/>
                    </a:lnTo>
                    <a:lnTo>
                      <a:pt x="97" y="385"/>
                    </a:lnTo>
                    <a:lnTo>
                      <a:pt x="97" y="385"/>
                    </a:lnTo>
                    <a:lnTo>
                      <a:pt x="101" y="383"/>
                    </a:lnTo>
                    <a:lnTo>
                      <a:pt x="105" y="381"/>
                    </a:lnTo>
                    <a:lnTo>
                      <a:pt x="105" y="381"/>
                    </a:lnTo>
                    <a:lnTo>
                      <a:pt x="105" y="381"/>
                    </a:lnTo>
                    <a:lnTo>
                      <a:pt x="107" y="377"/>
                    </a:lnTo>
                    <a:lnTo>
                      <a:pt x="107" y="375"/>
                    </a:lnTo>
                    <a:lnTo>
                      <a:pt x="107" y="355"/>
                    </a:lnTo>
                    <a:lnTo>
                      <a:pt x="107" y="355"/>
                    </a:lnTo>
                    <a:lnTo>
                      <a:pt x="107" y="351"/>
                    </a:lnTo>
                    <a:lnTo>
                      <a:pt x="105" y="349"/>
                    </a:lnTo>
                    <a:lnTo>
                      <a:pt x="105" y="349"/>
                    </a:lnTo>
                    <a:lnTo>
                      <a:pt x="105" y="349"/>
                    </a:lnTo>
                    <a:lnTo>
                      <a:pt x="105" y="349"/>
                    </a:lnTo>
                    <a:lnTo>
                      <a:pt x="101" y="345"/>
                    </a:lnTo>
                    <a:lnTo>
                      <a:pt x="97" y="345"/>
                    </a:lnTo>
                    <a:lnTo>
                      <a:pt x="91" y="345"/>
                    </a:lnTo>
                    <a:lnTo>
                      <a:pt x="91" y="345"/>
                    </a:lnTo>
                    <a:close/>
                    <a:moveTo>
                      <a:pt x="578" y="345"/>
                    </a:moveTo>
                    <a:lnTo>
                      <a:pt x="578" y="345"/>
                    </a:lnTo>
                    <a:lnTo>
                      <a:pt x="574" y="345"/>
                    </a:lnTo>
                    <a:lnTo>
                      <a:pt x="572" y="349"/>
                    </a:lnTo>
                    <a:lnTo>
                      <a:pt x="572" y="349"/>
                    </a:lnTo>
                    <a:lnTo>
                      <a:pt x="572" y="349"/>
                    </a:lnTo>
                    <a:lnTo>
                      <a:pt x="570" y="351"/>
                    </a:lnTo>
                    <a:lnTo>
                      <a:pt x="568" y="355"/>
                    </a:lnTo>
                    <a:lnTo>
                      <a:pt x="568" y="375"/>
                    </a:lnTo>
                    <a:lnTo>
                      <a:pt x="568" y="375"/>
                    </a:lnTo>
                    <a:lnTo>
                      <a:pt x="570" y="377"/>
                    </a:lnTo>
                    <a:lnTo>
                      <a:pt x="572" y="381"/>
                    </a:lnTo>
                    <a:lnTo>
                      <a:pt x="572" y="381"/>
                    </a:lnTo>
                    <a:lnTo>
                      <a:pt x="574" y="383"/>
                    </a:lnTo>
                    <a:lnTo>
                      <a:pt x="578" y="385"/>
                    </a:lnTo>
                    <a:lnTo>
                      <a:pt x="584" y="385"/>
                    </a:lnTo>
                    <a:lnTo>
                      <a:pt x="584" y="385"/>
                    </a:lnTo>
                    <a:lnTo>
                      <a:pt x="587" y="383"/>
                    </a:lnTo>
                    <a:lnTo>
                      <a:pt x="591" y="381"/>
                    </a:lnTo>
                    <a:lnTo>
                      <a:pt x="591" y="381"/>
                    </a:lnTo>
                    <a:lnTo>
                      <a:pt x="591" y="381"/>
                    </a:lnTo>
                    <a:lnTo>
                      <a:pt x="593" y="377"/>
                    </a:lnTo>
                    <a:lnTo>
                      <a:pt x="595" y="375"/>
                    </a:lnTo>
                    <a:lnTo>
                      <a:pt x="595" y="355"/>
                    </a:lnTo>
                    <a:lnTo>
                      <a:pt x="595" y="355"/>
                    </a:lnTo>
                    <a:lnTo>
                      <a:pt x="593" y="351"/>
                    </a:lnTo>
                    <a:lnTo>
                      <a:pt x="591" y="349"/>
                    </a:lnTo>
                    <a:lnTo>
                      <a:pt x="591" y="349"/>
                    </a:lnTo>
                    <a:lnTo>
                      <a:pt x="591" y="349"/>
                    </a:lnTo>
                    <a:lnTo>
                      <a:pt x="591" y="349"/>
                    </a:lnTo>
                    <a:lnTo>
                      <a:pt x="587" y="345"/>
                    </a:lnTo>
                    <a:lnTo>
                      <a:pt x="584" y="345"/>
                    </a:lnTo>
                    <a:lnTo>
                      <a:pt x="578" y="345"/>
                    </a:lnTo>
                    <a:lnTo>
                      <a:pt x="578" y="345"/>
                    </a:lnTo>
                    <a:close/>
                    <a:moveTo>
                      <a:pt x="679" y="345"/>
                    </a:moveTo>
                    <a:lnTo>
                      <a:pt x="679" y="345"/>
                    </a:lnTo>
                    <a:lnTo>
                      <a:pt x="675" y="345"/>
                    </a:lnTo>
                    <a:lnTo>
                      <a:pt x="671" y="349"/>
                    </a:lnTo>
                    <a:lnTo>
                      <a:pt x="671" y="349"/>
                    </a:lnTo>
                    <a:lnTo>
                      <a:pt x="671" y="349"/>
                    </a:lnTo>
                    <a:lnTo>
                      <a:pt x="669" y="351"/>
                    </a:lnTo>
                    <a:lnTo>
                      <a:pt x="669" y="355"/>
                    </a:lnTo>
                    <a:lnTo>
                      <a:pt x="669" y="375"/>
                    </a:lnTo>
                    <a:lnTo>
                      <a:pt x="669" y="375"/>
                    </a:lnTo>
                    <a:lnTo>
                      <a:pt x="669" y="377"/>
                    </a:lnTo>
                    <a:lnTo>
                      <a:pt x="671" y="381"/>
                    </a:lnTo>
                    <a:lnTo>
                      <a:pt x="671" y="381"/>
                    </a:lnTo>
                    <a:lnTo>
                      <a:pt x="675" y="383"/>
                    </a:lnTo>
                    <a:lnTo>
                      <a:pt x="679" y="385"/>
                    </a:lnTo>
                    <a:lnTo>
                      <a:pt x="685" y="385"/>
                    </a:lnTo>
                    <a:lnTo>
                      <a:pt x="685" y="385"/>
                    </a:lnTo>
                    <a:lnTo>
                      <a:pt x="689" y="383"/>
                    </a:lnTo>
                    <a:lnTo>
                      <a:pt x="691" y="381"/>
                    </a:lnTo>
                    <a:lnTo>
                      <a:pt x="691" y="381"/>
                    </a:lnTo>
                    <a:lnTo>
                      <a:pt x="691" y="381"/>
                    </a:lnTo>
                    <a:lnTo>
                      <a:pt x="695" y="377"/>
                    </a:lnTo>
                    <a:lnTo>
                      <a:pt x="695" y="375"/>
                    </a:lnTo>
                    <a:lnTo>
                      <a:pt x="695" y="355"/>
                    </a:lnTo>
                    <a:lnTo>
                      <a:pt x="695" y="355"/>
                    </a:lnTo>
                    <a:lnTo>
                      <a:pt x="695" y="351"/>
                    </a:lnTo>
                    <a:lnTo>
                      <a:pt x="691" y="349"/>
                    </a:lnTo>
                    <a:lnTo>
                      <a:pt x="691" y="349"/>
                    </a:lnTo>
                    <a:lnTo>
                      <a:pt x="691" y="349"/>
                    </a:lnTo>
                    <a:lnTo>
                      <a:pt x="691" y="349"/>
                    </a:lnTo>
                    <a:lnTo>
                      <a:pt x="689" y="345"/>
                    </a:lnTo>
                    <a:lnTo>
                      <a:pt x="685" y="345"/>
                    </a:lnTo>
                    <a:lnTo>
                      <a:pt x="679" y="345"/>
                    </a:lnTo>
                    <a:lnTo>
                      <a:pt x="679" y="345"/>
                    </a:lnTo>
                    <a:close/>
                    <a:moveTo>
                      <a:pt x="685" y="351"/>
                    </a:moveTo>
                    <a:lnTo>
                      <a:pt x="679" y="351"/>
                    </a:lnTo>
                    <a:lnTo>
                      <a:pt x="679" y="351"/>
                    </a:lnTo>
                    <a:lnTo>
                      <a:pt x="675" y="353"/>
                    </a:lnTo>
                    <a:lnTo>
                      <a:pt x="675" y="353"/>
                    </a:lnTo>
                    <a:lnTo>
                      <a:pt x="675" y="353"/>
                    </a:lnTo>
                    <a:lnTo>
                      <a:pt x="673" y="355"/>
                    </a:lnTo>
                    <a:lnTo>
                      <a:pt x="673" y="375"/>
                    </a:lnTo>
                    <a:lnTo>
                      <a:pt x="673" y="375"/>
                    </a:lnTo>
                    <a:lnTo>
                      <a:pt x="675" y="377"/>
                    </a:lnTo>
                    <a:lnTo>
                      <a:pt x="675" y="377"/>
                    </a:lnTo>
                    <a:lnTo>
                      <a:pt x="679" y="379"/>
                    </a:lnTo>
                    <a:lnTo>
                      <a:pt x="685" y="379"/>
                    </a:lnTo>
                    <a:lnTo>
                      <a:pt x="685" y="379"/>
                    </a:lnTo>
                    <a:lnTo>
                      <a:pt x="689" y="377"/>
                    </a:lnTo>
                    <a:lnTo>
                      <a:pt x="689" y="377"/>
                    </a:lnTo>
                    <a:lnTo>
                      <a:pt x="689" y="377"/>
                    </a:lnTo>
                    <a:lnTo>
                      <a:pt x="689" y="375"/>
                    </a:lnTo>
                    <a:lnTo>
                      <a:pt x="689" y="355"/>
                    </a:lnTo>
                    <a:lnTo>
                      <a:pt x="689" y="355"/>
                    </a:lnTo>
                    <a:lnTo>
                      <a:pt x="689" y="353"/>
                    </a:lnTo>
                    <a:lnTo>
                      <a:pt x="689" y="353"/>
                    </a:lnTo>
                    <a:lnTo>
                      <a:pt x="689" y="353"/>
                    </a:lnTo>
                    <a:lnTo>
                      <a:pt x="685" y="351"/>
                    </a:lnTo>
                    <a:lnTo>
                      <a:pt x="685" y="351"/>
                    </a:lnTo>
                    <a:close/>
                    <a:moveTo>
                      <a:pt x="645" y="345"/>
                    </a:moveTo>
                    <a:lnTo>
                      <a:pt x="645" y="345"/>
                    </a:lnTo>
                    <a:lnTo>
                      <a:pt x="641" y="345"/>
                    </a:lnTo>
                    <a:lnTo>
                      <a:pt x="637" y="349"/>
                    </a:lnTo>
                    <a:lnTo>
                      <a:pt x="637" y="349"/>
                    </a:lnTo>
                    <a:lnTo>
                      <a:pt x="637" y="349"/>
                    </a:lnTo>
                    <a:lnTo>
                      <a:pt x="635" y="351"/>
                    </a:lnTo>
                    <a:lnTo>
                      <a:pt x="635" y="355"/>
                    </a:lnTo>
                    <a:lnTo>
                      <a:pt x="635" y="375"/>
                    </a:lnTo>
                    <a:lnTo>
                      <a:pt x="635" y="375"/>
                    </a:lnTo>
                    <a:lnTo>
                      <a:pt x="635" y="377"/>
                    </a:lnTo>
                    <a:lnTo>
                      <a:pt x="637" y="381"/>
                    </a:lnTo>
                    <a:lnTo>
                      <a:pt x="637" y="381"/>
                    </a:lnTo>
                    <a:lnTo>
                      <a:pt x="641" y="383"/>
                    </a:lnTo>
                    <a:lnTo>
                      <a:pt x="645" y="385"/>
                    </a:lnTo>
                    <a:lnTo>
                      <a:pt x="651" y="385"/>
                    </a:lnTo>
                    <a:lnTo>
                      <a:pt x="651" y="385"/>
                    </a:lnTo>
                    <a:lnTo>
                      <a:pt x="655" y="383"/>
                    </a:lnTo>
                    <a:lnTo>
                      <a:pt x="659" y="381"/>
                    </a:lnTo>
                    <a:lnTo>
                      <a:pt x="659" y="381"/>
                    </a:lnTo>
                    <a:lnTo>
                      <a:pt x="659" y="381"/>
                    </a:lnTo>
                    <a:lnTo>
                      <a:pt x="661" y="377"/>
                    </a:lnTo>
                    <a:lnTo>
                      <a:pt x="661" y="375"/>
                    </a:lnTo>
                    <a:lnTo>
                      <a:pt x="661" y="355"/>
                    </a:lnTo>
                    <a:lnTo>
                      <a:pt x="661" y="355"/>
                    </a:lnTo>
                    <a:lnTo>
                      <a:pt x="661" y="351"/>
                    </a:lnTo>
                    <a:lnTo>
                      <a:pt x="659" y="349"/>
                    </a:lnTo>
                    <a:lnTo>
                      <a:pt x="659" y="349"/>
                    </a:lnTo>
                    <a:lnTo>
                      <a:pt x="659" y="349"/>
                    </a:lnTo>
                    <a:lnTo>
                      <a:pt x="659" y="349"/>
                    </a:lnTo>
                    <a:lnTo>
                      <a:pt x="655" y="345"/>
                    </a:lnTo>
                    <a:lnTo>
                      <a:pt x="651" y="345"/>
                    </a:lnTo>
                    <a:lnTo>
                      <a:pt x="645" y="345"/>
                    </a:lnTo>
                    <a:lnTo>
                      <a:pt x="645" y="345"/>
                    </a:lnTo>
                    <a:close/>
                    <a:moveTo>
                      <a:pt x="651" y="351"/>
                    </a:moveTo>
                    <a:lnTo>
                      <a:pt x="645" y="351"/>
                    </a:lnTo>
                    <a:lnTo>
                      <a:pt x="645" y="351"/>
                    </a:lnTo>
                    <a:lnTo>
                      <a:pt x="641" y="353"/>
                    </a:lnTo>
                    <a:lnTo>
                      <a:pt x="641" y="353"/>
                    </a:lnTo>
                    <a:lnTo>
                      <a:pt x="641" y="353"/>
                    </a:lnTo>
                    <a:lnTo>
                      <a:pt x="641" y="355"/>
                    </a:lnTo>
                    <a:lnTo>
                      <a:pt x="641" y="375"/>
                    </a:lnTo>
                    <a:lnTo>
                      <a:pt x="641" y="375"/>
                    </a:lnTo>
                    <a:lnTo>
                      <a:pt x="641" y="377"/>
                    </a:lnTo>
                    <a:lnTo>
                      <a:pt x="641" y="377"/>
                    </a:lnTo>
                    <a:lnTo>
                      <a:pt x="645" y="379"/>
                    </a:lnTo>
                    <a:lnTo>
                      <a:pt x="651" y="379"/>
                    </a:lnTo>
                    <a:lnTo>
                      <a:pt x="651" y="379"/>
                    </a:lnTo>
                    <a:lnTo>
                      <a:pt x="655" y="377"/>
                    </a:lnTo>
                    <a:lnTo>
                      <a:pt x="655" y="377"/>
                    </a:lnTo>
                    <a:lnTo>
                      <a:pt x="655" y="377"/>
                    </a:lnTo>
                    <a:lnTo>
                      <a:pt x="655" y="375"/>
                    </a:lnTo>
                    <a:lnTo>
                      <a:pt x="655" y="355"/>
                    </a:lnTo>
                    <a:lnTo>
                      <a:pt x="655" y="355"/>
                    </a:lnTo>
                    <a:lnTo>
                      <a:pt x="655" y="353"/>
                    </a:lnTo>
                    <a:lnTo>
                      <a:pt x="655" y="353"/>
                    </a:lnTo>
                    <a:lnTo>
                      <a:pt x="655" y="353"/>
                    </a:lnTo>
                    <a:lnTo>
                      <a:pt x="651" y="351"/>
                    </a:lnTo>
                    <a:lnTo>
                      <a:pt x="651" y="351"/>
                    </a:lnTo>
                    <a:close/>
                    <a:moveTo>
                      <a:pt x="611" y="345"/>
                    </a:moveTo>
                    <a:lnTo>
                      <a:pt x="611" y="345"/>
                    </a:lnTo>
                    <a:lnTo>
                      <a:pt x="607" y="345"/>
                    </a:lnTo>
                    <a:lnTo>
                      <a:pt x="603" y="349"/>
                    </a:lnTo>
                    <a:lnTo>
                      <a:pt x="603" y="349"/>
                    </a:lnTo>
                    <a:lnTo>
                      <a:pt x="603" y="349"/>
                    </a:lnTo>
                    <a:lnTo>
                      <a:pt x="601" y="351"/>
                    </a:lnTo>
                    <a:lnTo>
                      <a:pt x="601" y="355"/>
                    </a:lnTo>
                    <a:lnTo>
                      <a:pt x="601" y="375"/>
                    </a:lnTo>
                    <a:lnTo>
                      <a:pt x="601" y="375"/>
                    </a:lnTo>
                    <a:lnTo>
                      <a:pt x="601" y="377"/>
                    </a:lnTo>
                    <a:lnTo>
                      <a:pt x="603" y="381"/>
                    </a:lnTo>
                    <a:lnTo>
                      <a:pt x="603" y="381"/>
                    </a:lnTo>
                    <a:lnTo>
                      <a:pt x="607" y="383"/>
                    </a:lnTo>
                    <a:lnTo>
                      <a:pt x="611" y="385"/>
                    </a:lnTo>
                    <a:lnTo>
                      <a:pt x="617" y="385"/>
                    </a:lnTo>
                    <a:lnTo>
                      <a:pt x="617" y="385"/>
                    </a:lnTo>
                    <a:lnTo>
                      <a:pt x="621" y="383"/>
                    </a:lnTo>
                    <a:lnTo>
                      <a:pt x="625" y="381"/>
                    </a:lnTo>
                    <a:lnTo>
                      <a:pt x="625" y="381"/>
                    </a:lnTo>
                    <a:lnTo>
                      <a:pt x="625" y="381"/>
                    </a:lnTo>
                    <a:lnTo>
                      <a:pt x="627" y="377"/>
                    </a:lnTo>
                    <a:lnTo>
                      <a:pt x="627" y="375"/>
                    </a:lnTo>
                    <a:lnTo>
                      <a:pt x="627" y="355"/>
                    </a:lnTo>
                    <a:lnTo>
                      <a:pt x="627" y="355"/>
                    </a:lnTo>
                    <a:lnTo>
                      <a:pt x="627" y="351"/>
                    </a:lnTo>
                    <a:lnTo>
                      <a:pt x="625" y="349"/>
                    </a:lnTo>
                    <a:lnTo>
                      <a:pt x="625" y="349"/>
                    </a:lnTo>
                    <a:lnTo>
                      <a:pt x="625" y="349"/>
                    </a:lnTo>
                    <a:lnTo>
                      <a:pt x="625" y="349"/>
                    </a:lnTo>
                    <a:lnTo>
                      <a:pt x="621" y="345"/>
                    </a:lnTo>
                    <a:lnTo>
                      <a:pt x="617" y="345"/>
                    </a:lnTo>
                    <a:lnTo>
                      <a:pt x="611" y="345"/>
                    </a:lnTo>
                    <a:lnTo>
                      <a:pt x="611" y="345"/>
                    </a:lnTo>
                    <a:close/>
                    <a:moveTo>
                      <a:pt x="617" y="351"/>
                    </a:moveTo>
                    <a:lnTo>
                      <a:pt x="611" y="351"/>
                    </a:lnTo>
                    <a:lnTo>
                      <a:pt x="611" y="351"/>
                    </a:lnTo>
                    <a:lnTo>
                      <a:pt x="607" y="353"/>
                    </a:lnTo>
                    <a:lnTo>
                      <a:pt x="607" y="353"/>
                    </a:lnTo>
                    <a:lnTo>
                      <a:pt x="607" y="353"/>
                    </a:lnTo>
                    <a:lnTo>
                      <a:pt x="607" y="355"/>
                    </a:lnTo>
                    <a:lnTo>
                      <a:pt x="607" y="375"/>
                    </a:lnTo>
                    <a:lnTo>
                      <a:pt x="607" y="375"/>
                    </a:lnTo>
                    <a:lnTo>
                      <a:pt x="607" y="377"/>
                    </a:lnTo>
                    <a:lnTo>
                      <a:pt x="607" y="377"/>
                    </a:lnTo>
                    <a:lnTo>
                      <a:pt x="611" y="379"/>
                    </a:lnTo>
                    <a:lnTo>
                      <a:pt x="617" y="379"/>
                    </a:lnTo>
                    <a:lnTo>
                      <a:pt x="617" y="379"/>
                    </a:lnTo>
                    <a:lnTo>
                      <a:pt x="621" y="377"/>
                    </a:lnTo>
                    <a:lnTo>
                      <a:pt x="621" y="377"/>
                    </a:lnTo>
                    <a:lnTo>
                      <a:pt x="621" y="377"/>
                    </a:lnTo>
                    <a:lnTo>
                      <a:pt x="623" y="375"/>
                    </a:lnTo>
                    <a:lnTo>
                      <a:pt x="623" y="355"/>
                    </a:lnTo>
                    <a:lnTo>
                      <a:pt x="623" y="355"/>
                    </a:lnTo>
                    <a:lnTo>
                      <a:pt x="621" y="353"/>
                    </a:lnTo>
                    <a:lnTo>
                      <a:pt x="621" y="353"/>
                    </a:lnTo>
                    <a:lnTo>
                      <a:pt x="621" y="353"/>
                    </a:lnTo>
                    <a:lnTo>
                      <a:pt x="617" y="351"/>
                    </a:lnTo>
                    <a:lnTo>
                      <a:pt x="617" y="351"/>
                    </a:lnTo>
                    <a:close/>
                    <a:moveTo>
                      <a:pt x="584" y="351"/>
                    </a:moveTo>
                    <a:lnTo>
                      <a:pt x="578" y="351"/>
                    </a:lnTo>
                    <a:lnTo>
                      <a:pt x="578" y="351"/>
                    </a:lnTo>
                    <a:lnTo>
                      <a:pt x="576" y="353"/>
                    </a:lnTo>
                    <a:lnTo>
                      <a:pt x="576" y="353"/>
                    </a:lnTo>
                    <a:lnTo>
                      <a:pt x="576" y="353"/>
                    </a:lnTo>
                    <a:lnTo>
                      <a:pt x="574" y="355"/>
                    </a:lnTo>
                    <a:lnTo>
                      <a:pt x="574" y="375"/>
                    </a:lnTo>
                    <a:lnTo>
                      <a:pt x="574" y="375"/>
                    </a:lnTo>
                    <a:lnTo>
                      <a:pt x="576" y="377"/>
                    </a:lnTo>
                    <a:lnTo>
                      <a:pt x="576" y="377"/>
                    </a:lnTo>
                    <a:lnTo>
                      <a:pt x="578" y="379"/>
                    </a:lnTo>
                    <a:lnTo>
                      <a:pt x="584" y="379"/>
                    </a:lnTo>
                    <a:lnTo>
                      <a:pt x="584" y="379"/>
                    </a:lnTo>
                    <a:lnTo>
                      <a:pt x="587" y="377"/>
                    </a:lnTo>
                    <a:lnTo>
                      <a:pt x="587" y="377"/>
                    </a:lnTo>
                    <a:lnTo>
                      <a:pt x="587" y="377"/>
                    </a:lnTo>
                    <a:lnTo>
                      <a:pt x="589" y="375"/>
                    </a:lnTo>
                    <a:lnTo>
                      <a:pt x="589" y="355"/>
                    </a:lnTo>
                    <a:lnTo>
                      <a:pt x="589" y="355"/>
                    </a:lnTo>
                    <a:lnTo>
                      <a:pt x="587" y="353"/>
                    </a:lnTo>
                    <a:lnTo>
                      <a:pt x="587" y="353"/>
                    </a:lnTo>
                    <a:lnTo>
                      <a:pt x="587" y="353"/>
                    </a:lnTo>
                    <a:lnTo>
                      <a:pt x="584" y="351"/>
                    </a:lnTo>
                    <a:lnTo>
                      <a:pt x="584" y="351"/>
                    </a:lnTo>
                    <a:close/>
                    <a:moveTo>
                      <a:pt x="415" y="345"/>
                    </a:moveTo>
                    <a:lnTo>
                      <a:pt x="415" y="345"/>
                    </a:lnTo>
                    <a:lnTo>
                      <a:pt x="411" y="345"/>
                    </a:lnTo>
                    <a:lnTo>
                      <a:pt x="409" y="349"/>
                    </a:lnTo>
                    <a:lnTo>
                      <a:pt x="409" y="349"/>
                    </a:lnTo>
                    <a:lnTo>
                      <a:pt x="409" y="349"/>
                    </a:lnTo>
                    <a:lnTo>
                      <a:pt x="407" y="351"/>
                    </a:lnTo>
                    <a:lnTo>
                      <a:pt x="405" y="355"/>
                    </a:lnTo>
                    <a:lnTo>
                      <a:pt x="405" y="375"/>
                    </a:lnTo>
                    <a:lnTo>
                      <a:pt x="405" y="375"/>
                    </a:lnTo>
                    <a:lnTo>
                      <a:pt x="407" y="377"/>
                    </a:lnTo>
                    <a:lnTo>
                      <a:pt x="409" y="381"/>
                    </a:lnTo>
                    <a:lnTo>
                      <a:pt x="409" y="381"/>
                    </a:lnTo>
                    <a:lnTo>
                      <a:pt x="411" y="383"/>
                    </a:lnTo>
                    <a:lnTo>
                      <a:pt x="415" y="385"/>
                    </a:lnTo>
                    <a:lnTo>
                      <a:pt x="423" y="385"/>
                    </a:lnTo>
                    <a:lnTo>
                      <a:pt x="423" y="385"/>
                    </a:lnTo>
                    <a:lnTo>
                      <a:pt x="427" y="383"/>
                    </a:lnTo>
                    <a:lnTo>
                      <a:pt x="429" y="381"/>
                    </a:lnTo>
                    <a:lnTo>
                      <a:pt x="429" y="381"/>
                    </a:lnTo>
                    <a:lnTo>
                      <a:pt x="429" y="381"/>
                    </a:lnTo>
                    <a:lnTo>
                      <a:pt x="431" y="377"/>
                    </a:lnTo>
                    <a:lnTo>
                      <a:pt x="433" y="375"/>
                    </a:lnTo>
                    <a:lnTo>
                      <a:pt x="433" y="355"/>
                    </a:lnTo>
                    <a:lnTo>
                      <a:pt x="433" y="355"/>
                    </a:lnTo>
                    <a:lnTo>
                      <a:pt x="431" y="351"/>
                    </a:lnTo>
                    <a:lnTo>
                      <a:pt x="429" y="349"/>
                    </a:lnTo>
                    <a:lnTo>
                      <a:pt x="429" y="349"/>
                    </a:lnTo>
                    <a:lnTo>
                      <a:pt x="429" y="349"/>
                    </a:lnTo>
                    <a:lnTo>
                      <a:pt x="429" y="349"/>
                    </a:lnTo>
                    <a:lnTo>
                      <a:pt x="427" y="345"/>
                    </a:lnTo>
                    <a:lnTo>
                      <a:pt x="423" y="345"/>
                    </a:lnTo>
                    <a:lnTo>
                      <a:pt x="415" y="345"/>
                    </a:lnTo>
                    <a:lnTo>
                      <a:pt x="415" y="345"/>
                    </a:lnTo>
                    <a:close/>
                    <a:moveTo>
                      <a:pt x="516" y="345"/>
                    </a:moveTo>
                    <a:lnTo>
                      <a:pt x="516" y="345"/>
                    </a:lnTo>
                    <a:lnTo>
                      <a:pt x="512" y="345"/>
                    </a:lnTo>
                    <a:lnTo>
                      <a:pt x="508" y="349"/>
                    </a:lnTo>
                    <a:lnTo>
                      <a:pt x="508" y="349"/>
                    </a:lnTo>
                    <a:lnTo>
                      <a:pt x="508" y="349"/>
                    </a:lnTo>
                    <a:lnTo>
                      <a:pt x="506" y="351"/>
                    </a:lnTo>
                    <a:lnTo>
                      <a:pt x="506" y="355"/>
                    </a:lnTo>
                    <a:lnTo>
                      <a:pt x="506" y="375"/>
                    </a:lnTo>
                    <a:lnTo>
                      <a:pt x="506" y="375"/>
                    </a:lnTo>
                    <a:lnTo>
                      <a:pt x="506" y="377"/>
                    </a:lnTo>
                    <a:lnTo>
                      <a:pt x="508" y="381"/>
                    </a:lnTo>
                    <a:lnTo>
                      <a:pt x="508" y="381"/>
                    </a:lnTo>
                    <a:lnTo>
                      <a:pt x="512" y="383"/>
                    </a:lnTo>
                    <a:lnTo>
                      <a:pt x="516" y="385"/>
                    </a:lnTo>
                    <a:lnTo>
                      <a:pt x="522" y="385"/>
                    </a:lnTo>
                    <a:lnTo>
                      <a:pt x="522" y="385"/>
                    </a:lnTo>
                    <a:lnTo>
                      <a:pt x="526" y="383"/>
                    </a:lnTo>
                    <a:lnTo>
                      <a:pt x="530" y="381"/>
                    </a:lnTo>
                    <a:lnTo>
                      <a:pt x="530" y="381"/>
                    </a:lnTo>
                    <a:lnTo>
                      <a:pt x="530" y="381"/>
                    </a:lnTo>
                    <a:lnTo>
                      <a:pt x="532" y="377"/>
                    </a:lnTo>
                    <a:lnTo>
                      <a:pt x="532" y="375"/>
                    </a:lnTo>
                    <a:lnTo>
                      <a:pt x="532" y="355"/>
                    </a:lnTo>
                    <a:lnTo>
                      <a:pt x="532" y="355"/>
                    </a:lnTo>
                    <a:lnTo>
                      <a:pt x="532" y="351"/>
                    </a:lnTo>
                    <a:lnTo>
                      <a:pt x="530" y="349"/>
                    </a:lnTo>
                    <a:lnTo>
                      <a:pt x="530" y="349"/>
                    </a:lnTo>
                    <a:lnTo>
                      <a:pt x="530" y="349"/>
                    </a:lnTo>
                    <a:lnTo>
                      <a:pt x="530" y="349"/>
                    </a:lnTo>
                    <a:lnTo>
                      <a:pt x="526" y="345"/>
                    </a:lnTo>
                    <a:lnTo>
                      <a:pt x="522" y="345"/>
                    </a:lnTo>
                    <a:lnTo>
                      <a:pt x="516" y="345"/>
                    </a:lnTo>
                    <a:lnTo>
                      <a:pt x="516" y="345"/>
                    </a:lnTo>
                    <a:close/>
                    <a:moveTo>
                      <a:pt x="522" y="351"/>
                    </a:moveTo>
                    <a:lnTo>
                      <a:pt x="516" y="351"/>
                    </a:lnTo>
                    <a:lnTo>
                      <a:pt x="516" y="351"/>
                    </a:lnTo>
                    <a:lnTo>
                      <a:pt x="512" y="353"/>
                    </a:lnTo>
                    <a:lnTo>
                      <a:pt x="512" y="353"/>
                    </a:lnTo>
                    <a:lnTo>
                      <a:pt x="512" y="353"/>
                    </a:lnTo>
                    <a:lnTo>
                      <a:pt x="512" y="355"/>
                    </a:lnTo>
                    <a:lnTo>
                      <a:pt x="512" y="375"/>
                    </a:lnTo>
                    <a:lnTo>
                      <a:pt x="512" y="375"/>
                    </a:lnTo>
                    <a:lnTo>
                      <a:pt x="512" y="377"/>
                    </a:lnTo>
                    <a:lnTo>
                      <a:pt x="512" y="377"/>
                    </a:lnTo>
                    <a:lnTo>
                      <a:pt x="516" y="379"/>
                    </a:lnTo>
                    <a:lnTo>
                      <a:pt x="522" y="379"/>
                    </a:lnTo>
                    <a:lnTo>
                      <a:pt x="522" y="379"/>
                    </a:lnTo>
                    <a:lnTo>
                      <a:pt x="526" y="377"/>
                    </a:lnTo>
                    <a:lnTo>
                      <a:pt x="526" y="377"/>
                    </a:lnTo>
                    <a:lnTo>
                      <a:pt x="526" y="377"/>
                    </a:lnTo>
                    <a:lnTo>
                      <a:pt x="526" y="375"/>
                    </a:lnTo>
                    <a:lnTo>
                      <a:pt x="526" y="355"/>
                    </a:lnTo>
                    <a:lnTo>
                      <a:pt x="526" y="355"/>
                    </a:lnTo>
                    <a:lnTo>
                      <a:pt x="526" y="353"/>
                    </a:lnTo>
                    <a:lnTo>
                      <a:pt x="526" y="353"/>
                    </a:lnTo>
                    <a:lnTo>
                      <a:pt x="526" y="353"/>
                    </a:lnTo>
                    <a:lnTo>
                      <a:pt x="522" y="351"/>
                    </a:lnTo>
                    <a:lnTo>
                      <a:pt x="522" y="351"/>
                    </a:lnTo>
                    <a:close/>
                    <a:moveTo>
                      <a:pt x="482" y="345"/>
                    </a:moveTo>
                    <a:lnTo>
                      <a:pt x="482" y="345"/>
                    </a:lnTo>
                    <a:lnTo>
                      <a:pt x="478" y="345"/>
                    </a:lnTo>
                    <a:lnTo>
                      <a:pt x="474" y="349"/>
                    </a:lnTo>
                    <a:lnTo>
                      <a:pt x="474" y="349"/>
                    </a:lnTo>
                    <a:lnTo>
                      <a:pt x="474" y="349"/>
                    </a:lnTo>
                    <a:lnTo>
                      <a:pt x="472" y="351"/>
                    </a:lnTo>
                    <a:lnTo>
                      <a:pt x="472" y="355"/>
                    </a:lnTo>
                    <a:lnTo>
                      <a:pt x="472" y="375"/>
                    </a:lnTo>
                    <a:lnTo>
                      <a:pt x="472" y="375"/>
                    </a:lnTo>
                    <a:lnTo>
                      <a:pt x="472" y="377"/>
                    </a:lnTo>
                    <a:lnTo>
                      <a:pt x="474" y="381"/>
                    </a:lnTo>
                    <a:lnTo>
                      <a:pt x="474" y="381"/>
                    </a:lnTo>
                    <a:lnTo>
                      <a:pt x="478" y="383"/>
                    </a:lnTo>
                    <a:lnTo>
                      <a:pt x="482" y="385"/>
                    </a:lnTo>
                    <a:lnTo>
                      <a:pt x="488" y="385"/>
                    </a:lnTo>
                    <a:lnTo>
                      <a:pt x="488" y="385"/>
                    </a:lnTo>
                    <a:lnTo>
                      <a:pt x="492" y="383"/>
                    </a:lnTo>
                    <a:lnTo>
                      <a:pt x="496" y="381"/>
                    </a:lnTo>
                    <a:lnTo>
                      <a:pt x="496" y="381"/>
                    </a:lnTo>
                    <a:lnTo>
                      <a:pt x="496" y="381"/>
                    </a:lnTo>
                    <a:lnTo>
                      <a:pt x="498" y="377"/>
                    </a:lnTo>
                    <a:lnTo>
                      <a:pt x="498" y="375"/>
                    </a:lnTo>
                    <a:lnTo>
                      <a:pt x="498" y="355"/>
                    </a:lnTo>
                    <a:lnTo>
                      <a:pt x="498" y="355"/>
                    </a:lnTo>
                    <a:lnTo>
                      <a:pt x="498" y="351"/>
                    </a:lnTo>
                    <a:lnTo>
                      <a:pt x="496" y="349"/>
                    </a:lnTo>
                    <a:lnTo>
                      <a:pt x="496" y="349"/>
                    </a:lnTo>
                    <a:lnTo>
                      <a:pt x="496" y="349"/>
                    </a:lnTo>
                    <a:lnTo>
                      <a:pt x="496" y="349"/>
                    </a:lnTo>
                    <a:lnTo>
                      <a:pt x="492" y="345"/>
                    </a:lnTo>
                    <a:lnTo>
                      <a:pt x="488" y="345"/>
                    </a:lnTo>
                    <a:lnTo>
                      <a:pt x="482" y="345"/>
                    </a:lnTo>
                    <a:lnTo>
                      <a:pt x="482" y="345"/>
                    </a:lnTo>
                    <a:close/>
                    <a:moveTo>
                      <a:pt x="488" y="351"/>
                    </a:moveTo>
                    <a:lnTo>
                      <a:pt x="482" y="351"/>
                    </a:lnTo>
                    <a:lnTo>
                      <a:pt x="482" y="351"/>
                    </a:lnTo>
                    <a:lnTo>
                      <a:pt x="478" y="353"/>
                    </a:lnTo>
                    <a:lnTo>
                      <a:pt x="478" y="353"/>
                    </a:lnTo>
                    <a:lnTo>
                      <a:pt x="478" y="353"/>
                    </a:lnTo>
                    <a:lnTo>
                      <a:pt x="478" y="355"/>
                    </a:lnTo>
                    <a:lnTo>
                      <a:pt x="478" y="375"/>
                    </a:lnTo>
                    <a:lnTo>
                      <a:pt x="478" y="375"/>
                    </a:lnTo>
                    <a:lnTo>
                      <a:pt x="478" y="377"/>
                    </a:lnTo>
                    <a:lnTo>
                      <a:pt x="478" y="377"/>
                    </a:lnTo>
                    <a:lnTo>
                      <a:pt x="482" y="379"/>
                    </a:lnTo>
                    <a:lnTo>
                      <a:pt x="488" y="379"/>
                    </a:lnTo>
                    <a:lnTo>
                      <a:pt x="488" y="379"/>
                    </a:lnTo>
                    <a:lnTo>
                      <a:pt x="492" y="377"/>
                    </a:lnTo>
                    <a:lnTo>
                      <a:pt x="492" y="377"/>
                    </a:lnTo>
                    <a:lnTo>
                      <a:pt x="492" y="377"/>
                    </a:lnTo>
                    <a:lnTo>
                      <a:pt x="494" y="375"/>
                    </a:lnTo>
                    <a:lnTo>
                      <a:pt x="494" y="355"/>
                    </a:lnTo>
                    <a:lnTo>
                      <a:pt x="494" y="355"/>
                    </a:lnTo>
                    <a:lnTo>
                      <a:pt x="492" y="353"/>
                    </a:lnTo>
                    <a:lnTo>
                      <a:pt x="492" y="353"/>
                    </a:lnTo>
                    <a:lnTo>
                      <a:pt x="492" y="353"/>
                    </a:lnTo>
                    <a:lnTo>
                      <a:pt x="488" y="351"/>
                    </a:lnTo>
                    <a:lnTo>
                      <a:pt x="488" y="351"/>
                    </a:lnTo>
                    <a:close/>
                    <a:moveTo>
                      <a:pt x="449" y="345"/>
                    </a:moveTo>
                    <a:lnTo>
                      <a:pt x="449" y="345"/>
                    </a:lnTo>
                    <a:lnTo>
                      <a:pt x="445" y="345"/>
                    </a:lnTo>
                    <a:lnTo>
                      <a:pt x="443" y="349"/>
                    </a:lnTo>
                    <a:lnTo>
                      <a:pt x="443" y="349"/>
                    </a:lnTo>
                    <a:lnTo>
                      <a:pt x="443" y="349"/>
                    </a:lnTo>
                    <a:lnTo>
                      <a:pt x="439" y="351"/>
                    </a:lnTo>
                    <a:lnTo>
                      <a:pt x="439" y="355"/>
                    </a:lnTo>
                    <a:lnTo>
                      <a:pt x="439" y="375"/>
                    </a:lnTo>
                    <a:lnTo>
                      <a:pt x="439" y="375"/>
                    </a:lnTo>
                    <a:lnTo>
                      <a:pt x="439" y="377"/>
                    </a:lnTo>
                    <a:lnTo>
                      <a:pt x="443" y="381"/>
                    </a:lnTo>
                    <a:lnTo>
                      <a:pt x="443" y="381"/>
                    </a:lnTo>
                    <a:lnTo>
                      <a:pt x="445" y="383"/>
                    </a:lnTo>
                    <a:lnTo>
                      <a:pt x="449" y="385"/>
                    </a:lnTo>
                    <a:lnTo>
                      <a:pt x="454" y="385"/>
                    </a:lnTo>
                    <a:lnTo>
                      <a:pt x="454" y="385"/>
                    </a:lnTo>
                    <a:lnTo>
                      <a:pt x="458" y="383"/>
                    </a:lnTo>
                    <a:lnTo>
                      <a:pt x="462" y="381"/>
                    </a:lnTo>
                    <a:lnTo>
                      <a:pt x="462" y="381"/>
                    </a:lnTo>
                    <a:lnTo>
                      <a:pt x="462" y="381"/>
                    </a:lnTo>
                    <a:lnTo>
                      <a:pt x="464" y="377"/>
                    </a:lnTo>
                    <a:lnTo>
                      <a:pt x="464" y="375"/>
                    </a:lnTo>
                    <a:lnTo>
                      <a:pt x="464" y="355"/>
                    </a:lnTo>
                    <a:lnTo>
                      <a:pt x="464" y="355"/>
                    </a:lnTo>
                    <a:lnTo>
                      <a:pt x="464" y="351"/>
                    </a:lnTo>
                    <a:lnTo>
                      <a:pt x="462" y="349"/>
                    </a:lnTo>
                    <a:lnTo>
                      <a:pt x="462" y="349"/>
                    </a:lnTo>
                    <a:lnTo>
                      <a:pt x="462" y="349"/>
                    </a:lnTo>
                    <a:lnTo>
                      <a:pt x="462" y="349"/>
                    </a:lnTo>
                    <a:lnTo>
                      <a:pt x="458" y="345"/>
                    </a:lnTo>
                    <a:lnTo>
                      <a:pt x="454" y="345"/>
                    </a:lnTo>
                    <a:lnTo>
                      <a:pt x="449" y="345"/>
                    </a:lnTo>
                    <a:lnTo>
                      <a:pt x="449" y="345"/>
                    </a:lnTo>
                    <a:close/>
                    <a:moveTo>
                      <a:pt x="454" y="351"/>
                    </a:moveTo>
                    <a:lnTo>
                      <a:pt x="449" y="351"/>
                    </a:lnTo>
                    <a:lnTo>
                      <a:pt x="449" y="351"/>
                    </a:lnTo>
                    <a:lnTo>
                      <a:pt x="447" y="353"/>
                    </a:lnTo>
                    <a:lnTo>
                      <a:pt x="447" y="353"/>
                    </a:lnTo>
                    <a:lnTo>
                      <a:pt x="447" y="353"/>
                    </a:lnTo>
                    <a:lnTo>
                      <a:pt x="445" y="355"/>
                    </a:lnTo>
                    <a:lnTo>
                      <a:pt x="445" y="375"/>
                    </a:lnTo>
                    <a:lnTo>
                      <a:pt x="445" y="375"/>
                    </a:lnTo>
                    <a:lnTo>
                      <a:pt x="447" y="377"/>
                    </a:lnTo>
                    <a:lnTo>
                      <a:pt x="447" y="377"/>
                    </a:lnTo>
                    <a:lnTo>
                      <a:pt x="449" y="379"/>
                    </a:lnTo>
                    <a:lnTo>
                      <a:pt x="454" y="379"/>
                    </a:lnTo>
                    <a:lnTo>
                      <a:pt x="454" y="379"/>
                    </a:lnTo>
                    <a:lnTo>
                      <a:pt x="458" y="377"/>
                    </a:lnTo>
                    <a:lnTo>
                      <a:pt x="458" y="377"/>
                    </a:lnTo>
                    <a:lnTo>
                      <a:pt x="458" y="377"/>
                    </a:lnTo>
                    <a:lnTo>
                      <a:pt x="460" y="375"/>
                    </a:lnTo>
                    <a:lnTo>
                      <a:pt x="460" y="355"/>
                    </a:lnTo>
                    <a:lnTo>
                      <a:pt x="460" y="355"/>
                    </a:lnTo>
                    <a:lnTo>
                      <a:pt x="458" y="353"/>
                    </a:lnTo>
                    <a:lnTo>
                      <a:pt x="458" y="353"/>
                    </a:lnTo>
                    <a:lnTo>
                      <a:pt x="458" y="353"/>
                    </a:lnTo>
                    <a:lnTo>
                      <a:pt x="454" y="351"/>
                    </a:lnTo>
                    <a:lnTo>
                      <a:pt x="454" y="351"/>
                    </a:lnTo>
                    <a:close/>
                    <a:moveTo>
                      <a:pt x="423" y="351"/>
                    </a:moveTo>
                    <a:lnTo>
                      <a:pt x="415" y="351"/>
                    </a:lnTo>
                    <a:lnTo>
                      <a:pt x="415" y="351"/>
                    </a:lnTo>
                    <a:lnTo>
                      <a:pt x="413" y="353"/>
                    </a:lnTo>
                    <a:lnTo>
                      <a:pt x="413" y="353"/>
                    </a:lnTo>
                    <a:lnTo>
                      <a:pt x="413" y="353"/>
                    </a:lnTo>
                    <a:lnTo>
                      <a:pt x="411" y="355"/>
                    </a:lnTo>
                    <a:lnTo>
                      <a:pt x="411" y="375"/>
                    </a:lnTo>
                    <a:lnTo>
                      <a:pt x="411" y="375"/>
                    </a:lnTo>
                    <a:lnTo>
                      <a:pt x="413" y="377"/>
                    </a:lnTo>
                    <a:lnTo>
                      <a:pt x="413" y="377"/>
                    </a:lnTo>
                    <a:lnTo>
                      <a:pt x="415" y="379"/>
                    </a:lnTo>
                    <a:lnTo>
                      <a:pt x="423" y="379"/>
                    </a:lnTo>
                    <a:lnTo>
                      <a:pt x="423" y="379"/>
                    </a:lnTo>
                    <a:lnTo>
                      <a:pt x="425" y="377"/>
                    </a:lnTo>
                    <a:lnTo>
                      <a:pt x="425" y="377"/>
                    </a:lnTo>
                    <a:lnTo>
                      <a:pt x="425" y="377"/>
                    </a:lnTo>
                    <a:lnTo>
                      <a:pt x="427" y="375"/>
                    </a:lnTo>
                    <a:lnTo>
                      <a:pt x="427" y="355"/>
                    </a:lnTo>
                    <a:lnTo>
                      <a:pt x="427" y="355"/>
                    </a:lnTo>
                    <a:lnTo>
                      <a:pt x="425" y="353"/>
                    </a:lnTo>
                    <a:lnTo>
                      <a:pt x="425" y="353"/>
                    </a:lnTo>
                    <a:lnTo>
                      <a:pt x="425" y="353"/>
                    </a:lnTo>
                    <a:lnTo>
                      <a:pt x="423" y="351"/>
                    </a:lnTo>
                    <a:lnTo>
                      <a:pt x="423" y="351"/>
                    </a:lnTo>
                    <a:close/>
                    <a:moveTo>
                      <a:pt x="252" y="345"/>
                    </a:moveTo>
                    <a:lnTo>
                      <a:pt x="252" y="345"/>
                    </a:lnTo>
                    <a:lnTo>
                      <a:pt x="250" y="345"/>
                    </a:lnTo>
                    <a:lnTo>
                      <a:pt x="246" y="349"/>
                    </a:lnTo>
                    <a:lnTo>
                      <a:pt x="246" y="349"/>
                    </a:lnTo>
                    <a:lnTo>
                      <a:pt x="246" y="349"/>
                    </a:lnTo>
                    <a:lnTo>
                      <a:pt x="244" y="351"/>
                    </a:lnTo>
                    <a:lnTo>
                      <a:pt x="242" y="355"/>
                    </a:lnTo>
                    <a:lnTo>
                      <a:pt x="242" y="375"/>
                    </a:lnTo>
                    <a:lnTo>
                      <a:pt x="242" y="375"/>
                    </a:lnTo>
                    <a:lnTo>
                      <a:pt x="244" y="377"/>
                    </a:lnTo>
                    <a:lnTo>
                      <a:pt x="246" y="381"/>
                    </a:lnTo>
                    <a:lnTo>
                      <a:pt x="246" y="381"/>
                    </a:lnTo>
                    <a:lnTo>
                      <a:pt x="250" y="383"/>
                    </a:lnTo>
                    <a:lnTo>
                      <a:pt x="252" y="385"/>
                    </a:lnTo>
                    <a:lnTo>
                      <a:pt x="260" y="385"/>
                    </a:lnTo>
                    <a:lnTo>
                      <a:pt x="260" y="385"/>
                    </a:lnTo>
                    <a:lnTo>
                      <a:pt x="264" y="383"/>
                    </a:lnTo>
                    <a:lnTo>
                      <a:pt x="266" y="381"/>
                    </a:lnTo>
                    <a:lnTo>
                      <a:pt x="266" y="381"/>
                    </a:lnTo>
                    <a:lnTo>
                      <a:pt x="266" y="381"/>
                    </a:lnTo>
                    <a:lnTo>
                      <a:pt x="268" y="377"/>
                    </a:lnTo>
                    <a:lnTo>
                      <a:pt x="270" y="375"/>
                    </a:lnTo>
                    <a:lnTo>
                      <a:pt x="270" y="355"/>
                    </a:lnTo>
                    <a:lnTo>
                      <a:pt x="270" y="355"/>
                    </a:lnTo>
                    <a:lnTo>
                      <a:pt x="268" y="351"/>
                    </a:lnTo>
                    <a:lnTo>
                      <a:pt x="266" y="349"/>
                    </a:lnTo>
                    <a:lnTo>
                      <a:pt x="266" y="349"/>
                    </a:lnTo>
                    <a:lnTo>
                      <a:pt x="266" y="349"/>
                    </a:lnTo>
                    <a:lnTo>
                      <a:pt x="266" y="349"/>
                    </a:lnTo>
                    <a:lnTo>
                      <a:pt x="264" y="345"/>
                    </a:lnTo>
                    <a:lnTo>
                      <a:pt x="260" y="345"/>
                    </a:lnTo>
                    <a:lnTo>
                      <a:pt x="252" y="345"/>
                    </a:lnTo>
                    <a:lnTo>
                      <a:pt x="252" y="345"/>
                    </a:lnTo>
                    <a:close/>
                    <a:moveTo>
                      <a:pt x="353" y="345"/>
                    </a:moveTo>
                    <a:lnTo>
                      <a:pt x="353" y="345"/>
                    </a:lnTo>
                    <a:lnTo>
                      <a:pt x="349" y="345"/>
                    </a:lnTo>
                    <a:lnTo>
                      <a:pt x="345" y="349"/>
                    </a:lnTo>
                    <a:lnTo>
                      <a:pt x="345" y="349"/>
                    </a:lnTo>
                    <a:lnTo>
                      <a:pt x="345" y="349"/>
                    </a:lnTo>
                    <a:lnTo>
                      <a:pt x="343" y="351"/>
                    </a:lnTo>
                    <a:lnTo>
                      <a:pt x="343" y="355"/>
                    </a:lnTo>
                    <a:lnTo>
                      <a:pt x="343" y="375"/>
                    </a:lnTo>
                    <a:lnTo>
                      <a:pt x="343" y="375"/>
                    </a:lnTo>
                    <a:lnTo>
                      <a:pt x="343" y="377"/>
                    </a:lnTo>
                    <a:lnTo>
                      <a:pt x="345" y="381"/>
                    </a:lnTo>
                    <a:lnTo>
                      <a:pt x="345" y="381"/>
                    </a:lnTo>
                    <a:lnTo>
                      <a:pt x="349" y="383"/>
                    </a:lnTo>
                    <a:lnTo>
                      <a:pt x="353" y="385"/>
                    </a:lnTo>
                    <a:lnTo>
                      <a:pt x="359" y="385"/>
                    </a:lnTo>
                    <a:lnTo>
                      <a:pt x="359" y="385"/>
                    </a:lnTo>
                    <a:lnTo>
                      <a:pt x="363" y="383"/>
                    </a:lnTo>
                    <a:lnTo>
                      <a:pt x="367" y="381"/>
                    </a:lnTo>
                    <a:lnTo>
                      <a:pt x="367" y="381"/>
                    </a:lnTo>
                    <a:lnTo>
                      <a:pt x="367" y="381"/>
                    </a:lnTo>
                    <a:lnTo>
                      <a:pt x="369" y="377"/>
                    </a:lnTo>
                    <a:lnTo>
                      <a:pt x="369" y="375"/>
                    </a:lnTo>
                    <a:lnTo>
                      <a:pt x="369" y="355"/>
                    </a:lnTo>
                    <a:lnTo>
                      <a:pt x="369" y="355"/>
                    </a:lnTo>
                    <a:lnTo>
                      <a:pt x="369" y="351"/>
                    </a:lnTo>
                    <a:lnTo>
                      <a:pt x="367" y="349"/>
                    </a:lnTo>
                    <a:lnTo>
                      <a:pt x="367" y="349"/>
                    </a:lnTo>
                    <a:lnTo>
                      <a:pt x="367" y="349"/>
                    </a:lnTo>
                    <a:lnTo>
                      <a:pt x="367" y="349"/>
                    </a:lnTo>
                    <a:lnTo>
                      <a:pt x="363" y="345"/>
                    </a:lnTo>
                    <a:lnTo>
                      <a:pt x="359" y="345"/>
                    </a:lnTo>
                    <a:lnTo>
                      <a:pt x="353" y="345"/>
                    </a:lnTo>
                    <a:lnTo>
                      <a:pt x="353" y="345"/>
                    </a:lnTo>
                    <a:close/>
                    <a:moveTo>
                      <a:pt x="359" y="351"/>
                    </a:moveTo>
                    <a:lnTo>
                      <a:pt x="353" y="351"/>
                    </a:lnTo>
                    <a:lnTo>
                      <a:pt x="353" y="351"/>
                    </a:lnTo>
                    <a:lnTo>
                      <a:pt x="349" y="353"/>
                    </a:lnTo>
                    <a:lnTo>
                      <a:pt x="349" y="353"/>
                    </a:lnTo>
                    <a:lnTo>
                      <a:pt x="349" y="353"/>
                    </a:lnTo>
                    <a:lnTo>
                      <a:pt x="349" y="355"/>
                    </a:lnTo>
                    <a:lnTo>
                      <a:pt x="349" y="375"/>
                    </a:lnTo>
                    <a:lnTo>
                      <a:pt x="349" y="375"/>
                    </a:lnTo>
                    <a:lnTo>
                      <a:pt x="349" y="377"/>
                    </a:lnTo>
                    <a:lnTo>
                      <a:pt x="349" y="377"/>
                    </a:lnTo>
                    <a:lnTo>
                      <a:pt x="353" y="379"/>
                    </a:lnTo>
                    <a:lnTo>
                      <a:pt x="359" y="379"/>
                    </a:lnTo>
                    <a:lnTo>
                      <a:pt x="359" y="379"/>
                    </a:lnTo>
                    <a:lnTo>
                      <a:pt x="363" y="377"/>
                    </a:lnTo>
                    <a:lnTo>
                      <a:pt x="363" y="377"/>
                    </a:lnTo>
                    <a:lnTo>
                      <a:pt x="363" y="377"/>
                    </a:lnTo>
                    <a:lnTo>
                      <a:pt x="365" y="375"/>
                    </a:lnTo>
                    <a:lnTo>
                      <a:pt x="365" y="355"/>
                    </a:lnTo>
                    <a:lnTo>
                      <a:pt x="365" y="355"/>
                    </a:lnTo>
                    <a:lnTo>
                      <a:pt x="363" y="353"/>
                    </a:lnTo>
                    <a:lnTo>
                      <a:pt x="363" y="353"/>
                    </a:lnTo>
                    <a:lnTo>
                      <a:pt x="363" y="353"/>
                    </a:lnTo>
                    <a:lnTo>
                      <a:pt x="359" y="351"/>
                    </a:lnTo>
                    <a:lnTo>
                      <a:pt x="359" y="351"/>
                    </a:lnTo>
                    <a:close/>
                    <a:moveTo>
                      <a:pt x="320" y="345"/>
                    </a:moveTo>
                    <a:lnTo>
                      <a:pt x="320" y="345"/>
                    </a:lnTo>
                    <a:lnTo>
                      <a:pt x="316" y="345"/>
                    </a:lnTo>
                    <a:lnTo>
                      <a:pt x="314" y="349"/>
                    </a:lnTo>
                    <a:lnTo>
                      <a:pt x="314" y="349"/>
                    </a:lnTo>
                    <a:lnTo>
                      <a:pt x="314" y="349"/>
                    </a:lnTo>
                    <a:lnTo>
                      <a:pt x="312" y="351"/>
                    </a:lnTo>
                    <a:lnTo>
                      <a:pt x="310" y="355"/>
                    </a:lnTo>
                    <a:lnTo>
                      <a:pt x="310" y="375"/>
                    </a:lnTo>
                    <a:lnTo>
                      <a:pt x="310" y="375"/>
                    </a:lnTo>
                    <a:lnTo>
                      <a:pt x="312" y="377"/>
                    </a:lnTo>
                    <a:lnTo>
                      <a:pt x="314" y="381"/>
                    </a:lnTo>
                    <a:lnTo>
                      <a:pt x="314" y="381"/>
                    </a:lnTo>
                    <a:lnTo>
                      <a:pt x="316" y="383"/>
                    </a:lnTo>
                    <a:lnTo>
                      <a:pt x="320" y="385"/>
                    </a:lnTo>
                    <a:lnTo>
                      <a:pt x="325" y="385"/>
                    </a:lnTo>
                    <a:lnTo>
                      <a:pt x="325" y="385"/>
                    </a:lnTo>
                    <a:lnTo>
                      <a:pt x="329" y="383"/>
                    </a:lnTo>
                    <a:lnTo>
                      <a:pt x="333" y="381"/>
                    </a:lnTo>
                    <a:lnTo>
                      <a:pt x="333" y="381"/>
                    </a:lnTo>
                    <a:lnTo>
                      <a:pt x="333" y="381"/>
                    </a:lnTo>
                    <a:lnTo>
                      <a:pt x="335" y="377"/>
                    </a:lnTo>
                    <a:lnTo>
                      <a:pt x="337" y="375"/>
                    </a:lnTo>
                    <a:lnTo>
                      <a:pt x="337" y="355"/>
                    </a:lnTo>
                    <a:lnTo>
                      <a:pt x="337" y="355"/>
                    </a:lnTo>
                    <a:lnTo>
                      <a:pt x="335" y="351"/>
                    </a:lnTo>
                    <a:lnTo>
                      <a:pt x="333" y="349"/>
                    </a:lnTo>
                    <a:lnTo>
                      <a:pt x="333" y="349"/>
                    </a:lnTo>
                    <a:lnTo>
                      <a:pt x="333" y="349"/>
                    </a:lnTo>
                    <a:lnTo>
                      <a:pt x="333" y="349"/>
                    </a:lnTo>
                    <a:lnTo>
                      <a:pt x="329" y="345"/>
                    </a:lnTo>
                    <a:lnTo>
                      <a:pt x="325" y="345"/>
                    </a:lnTo>
                    <a:lnTo>
                      <a:pt x="320" y="345"/>
                    </a:lnTo>
                    <a:lnTo>
                      <a:pt x="320" y="345"/>
                    </a:lnTo>
                    <a:close/>
                    <a:moveTo>
                      <a:pt x="325" y="351"/>
                    </a:moveTo>
                    <a:lnTo>
                      <a:pt x="320" y="351"/>
                    </a:lnTo>
                    <a:lnTo>
                      <a:pt x="320" y="351"/>
                    </a:lnTo>
                    <a:lnTo>
                      <a:pt x="318" y="353"/>
                    </a:lnTo>
                    <a:lnTo>
                      <a:pt x="318" y="353"/>
                    </a:lnTo>
                    <a:lnTo>
                      <a:pt x="318" y="353"/>
                    </a:lnTo>
                    <a:lnTo>
                      <a:pt x="316" y="355"/>
                    </a:lnTo>
                    <a:lnTo>
                      <a:pt x="316" y="375"/>
                    </a:lnTo>
                    <a:lnTo>
                      <a:pt x="316" y="375"/>
                    </a:lnTo>
                    <a:lnTo>
                      <a:pt x="318" y="377"/>
                    </a:lnTo>
                    <a:lnTo>
                      <a:pt x="318" y="377"/>
                    </a:lnTo>
                    <a:lnTo>
                      <a:pt x="320" y="379"/>
                    </a:lnTo>
                    <a:lnTo>
                      <a:pt x="325" y="379"/>
                    </a:lnTo>
                    <a:lnTo>
                      <a:pt x="325" y="379"/>
                    </a:lnTo>
                    <a:lnTo>
                      <a:pt x="329" y="377"/>
                    </a:lnTo>
                    <a:lnTo>
                      <a:pt x="329" y="377"/>
                    </a:lnTo>
                    <a:lnTo>
                      <a:pt x="329" y="377"/>
                    </a:lnTo>
                    <a:lnTo>
                      <a:pt x="331" y="375"/>
                    </a:lnTo>
                    <a:lnTo>
                      <a:pt x="331" y="355"/>
                    </a:lnTo>
                    <a:lnTo>
                      <a:pt x="331" y="355"/>
                    </a:lnTo>
                    <a:lnTo>
                      <a:pt x="329" y="353"/>
                    </a:lnTo>
                    <a:lnTo>
                      <a:pt x="329" y="353"/>
                    </a:lnTo>
                    <a:lnTo>
                      <a:pt x="329" y="353"/>
                    </a:lnTo>
                    <a:lnTo>
                      <a:pt x="325" y="351"/>
                    </a:lnTo>
                    <a:lnTo>
                      <a:pt x="325" y="351"/>
                    </a:lnTo>
                    <a:close/>
                    <a:moveTo>
                      <a:pt x="286" y="345"/>
                    </a:moveTo>
                    <a:lnTo>
                      <a:pt x="286" y="345"/>
                    </a:lnTo>
                    <a:lnTo>
                      <a:pt x="282" y="345"/>
                    </a:lnTo>
                    <a:lnTo>
                      <a:pt x="280" y="349"/>
                    </a:lnTo>
                    <a:lnTo>
                      <a:pt x="280" y="349"/>
                    </a:lnTo>
                    <a:lnTo>
                      <a:pt x="280" y="349"/>
                    </a:lnTo>
                    <a:lnTo>
                      <a:pt x="278" y="351"/>
                    </a:lnTo>
                    <a:lnTo>
                      <a:pt x="276" y="355"/>
                    </a:lnTo>
                    <a:lnTo>
                      <a:pt x="276" y="375"/>
                    </a:lnTo>
                    <a:lnTo>
                      <a:pt x="276" y="375"/>
                    </a:lnTo>
                    <a:lnTo>
                      <a:pt x="278" y="377"/>
                    </a:lnTo>
                    <a:lnTo>
                      <a:pt x="280" y="381"/>
                    </a:lnTo>
                    <a:lnTo>
                      <a:pt x="280" y="381"/>
                    </a:lnTo>
                    <a:lnTo>
                      <a:pt x="282" y="383"/>
                    </a:lnTo>
                    <a:lnTo>
                      <a:pt x="286" y="385"/>
                    </a:lnTo>
                    <a:lnTo>
                      <a:pt x="294" y="385"/>
                    </a:lnTo>
                    <a:lnTo>
                      <a:pt x="294" y="385"/>
                    </a:lnTo>
                    <a:lnTo>
                      <a:pt x="298" y="383"/>
                    </a:lnTo>
                    <a:lnTo>
                      <a:pt x="300" y="381"/>
                    </a:lnTo>
                    <a:lnTo>
                      <a:pt x="300" y="381"/>
                    </a:lnTo>
                    <a:lnTo>
                      <a:pt x="300" y="381"/>
                    </a:lnTo>
                    <a:lnTo>
                      <a:pt x="302" y="377"/>
                    </a:lnTo>
                    <a:lnTo>
                      <a:pt x="304" y="375"/>
                    </a:lnTo>
                    <a:lnTo>
                      <a:pt x="304" y="355"/>
                    </a:lnTo>
                    <a:lnTo>
                      <a:pt x="304" y="355"/>
                    </a:lnTo>
                    <a:lnTo>
                      <a:pt x="302" y="351"/>
                    </a:lnTo>
                    <a:lnTo>
                      <a:pt x="300" y="349"/>
                    </a:lnTo>
                    <a:lnTo>
                      <a:pt x="300" y="349"/>
                    </a:lnTo>
                    <a:lnTo>
                      <a:pt x="300" y="349"/>
                    </a:lnTo>
                    <a:lnTo>
                      <a:pt x="300" y="349"/>
                    </a:lnTo>
                    <a:lnTo>
                      <a:pt x="298" y="345"/>
                    </a:lnTo>
                    <a:lnTo>
                      <a:pt x="294" y="345"/>
                    </a:lnTo>
                    <a:lnTo>
                      <a:pt x="286" y="345"/>
                    </a:lnTo>
                    <a:lnTo>
                      <a:pt x="286" y="345"/>
                    </a:lnTo>
                    <a:close/>
                    <a:moveTo>
                      <a:pt x="294" y="351"/>
                    </a:moveTo>
                    <a:lnTo>
                      <a:pt x="286" y="351"/>
                    </a:lnTo>
                    <a:lnTo>
                      <a:pt x="286" y="351"/>
                    </a:lnTo>
                    <a:lnTo>
                      <a:pt x="284" y="353"/>
                    </a:lnTo>
                    <a:lnTo>
                      <a:pt x="284" y="353"/>
                    </a:lnTo>
                    <a:lnTo>
                      <a:pt x="284" y="353"/>
                    </a:lnTo>
                    <a:lnTo>
                      <a:pt x="282" y="355"/>
                    </a:lnTo>
                    <a:lnTo>
                      <a:pt x="282" y="375"/>
                    </a:lnTo>
                    <a:lnTo>
                      <a:pt x="282" y="375"/>
                    </a:lnTo>
                    <a:lnTo>
                      <a:pt x="284" y="377"/>
                    </a:lnTo>
                    <a:lnTo>
                      <a:pt x="284" y="377"/>
                    </a:lnTo>
                    <a:lnTo>
                      <a:pt x="286" y="379"/>
                    </a:lnTo>
                    <a:lnTo>
                      <a:pt x="294" y="379"/>
                    </a:lnTo>
                    <a:lnTo>
                      <a:pt x="294" y="379"/>
                    </a:lnTo>
                    <a:lnTo>
                      <a:pt x="296" y="377"/>
                    </a:lnTo>
                    <a:lnTo>
                      <a:pt x="296" y="377"/>
                    </a:lnTo>
                    <a:lnTo>
                      <a:pt x="296" y="377"/>
                    </a:lnTo>
                    <a:lnTo>
                      <a:pt x="298" y="375"/>
                    </a:lnTo>
                    <a:lnTo>
                      <a:pt x="298" y="355"/>
                    </a:lnTo>
                    <a:lnTo>
                      <a:pt x="298" y="355"/>
                    </a:lnTo>
                    <a:lnTo>
                      <a:pt x="296" y="353"/>
                    </a:lnTo>
                    <a:lnTo>
                      <a:pt x="296" y="353"/>
                    </a:lnTo>
                    <a:lnTo>
                      <a:pt x="296" y="353"/>
                    </a:lnTo>
                    <a:lnTo>
                      <a:pt x="294" y="351"/>
                    </a:lnTo>
                    <a:lnTo>
                      <a:pt x="294" y="351"/>
                    </a:lnTo>
                    <a:close/>
                    <a:moveTo>
                      <a:pt x="260" y="351"/>
                    </a:moveTo>
                    <a:lnTo>
                      <a:pt x="252" y="351"/>
                    </a:lnTo>
                    <a:lnTo>
                      <a:pt x="252" y="351"/>
                    </a:lnTo>
                    <a:lnTo>
                      <a:pt x="250" y="353"/>
                    </a:lnTo>
                    <a:lnTo>
                      <a:pt x="250" y="353"/>
                    </a:lnTo>
                    <a:lnTo>
                      <a:pt x="250" y="353"/>
                    </a:lnTo>
                    <a:lnTo>
                      <a:pt x="248" y="355"/>
                    </a:lnTo>
                    <a:lnTo>
                      <a:pt x="248" y="375"/>
                    </a:lnTo>
                    <a:lnTo>
                      <a:pt x="248" y="375"/>
                    </a:lnTo>
                    <a:lnTo>
                      <a:pt x="250" y="377"/>
                    </a:lnTo>
                    <a:lnTo>
                      <a:pt x="250" y="377"/>
                    </a:lnTo>
                    <a:lnTo>
                      <a:pt x="252" y="379"/>
                    </a:lnTo>
                    <a:lnTo>
                      <a:pt x="260" y="379"/>
                    </a:lnTo>
                    <a:lnTo>
                      <a:pt x="260" y="379"/>
                    </a:lnTo>
                    <a:lnTo>
                      <a:pt x="262" y="377"/>
                    </a:lnTo>
                    <a:lnTo>
                      <a:pt x="262" y="377"/>
                    </a:lnTo>
                    <a:lnTo>
                      <a:pt x="262" y="377"/>
                    </a:lnTo>
                    <a:lnTo>
                      <a:pt x="264" y="375"/>
                    </a:lnTo>
                    <a:lnTo>
                      <a:pt x="264" y="355"/>
                    </a:lnTo>
                    <a:lnTo>
                      <a:pt x="264" y="355"/>
                    </a:lnTo>
                    <a:lnTo>
                      <a:pt x="262" y="353"/>
                    </a:lnTo>
                    <a:lnTo>
                      <a:pt x="262" y="353"/>
                    </a:lnTo>
                    <a:lnTo>
                      <a:pt x="262" y="353"/>
                    </a:lnTo>
                    <a:lnTo>
                      <a:pt x="260" y="351"/>
                    </a:lnTo>
                    <a:lnTo>
                      <a:pt x="260" y="351"/>
                    </a:lnTo>
                    <a:close/>
                    <a:moveTo>
                      <a:pt x="191" y="345"/>
                    </a:moveTo>
                    <a:lnTo>
                      <a:pt x="191" y="345"/>
                    </a:lnTo>
                    <a:lnTo>
                      <a:pt x="187" y="345"/>
                    </a:lnTo>
                    <a:lnTo>
                      <a:pt x="185" y="349"/>
                    </a:lnTo>
                    <a:lnTo>
                      <a:pt x="185" y="349"/>
                    </a:lnTo>
                    <a:lnTo>
                      <a:pt x="185" y="349"/>
                    </a:lnTo>
                    <a:lnTo>
                      <a:pt x="181" y="351"/>
                    </a:lnTo>
                    <a:lnTo>
                      <a:pt x="181" y="355"/>
                    </a:lnTo>
                    <a:lnTo>
                      <a:pt x="181" y="375"/>
                    </a:lnTo>
                    <a:lnTo>
                      <a:pt x="181" y="375"/>
                    </a:lnTo>
                    <a:lnTo>
                      <a:pt x="181" y="377"/>
                    </a:lnTo>
                    <a:lnTo>
                      <a:pt x="185" y="381"/>
                    </a:lnTo>
                    <a:lnTo>
                      <a:pt x="185" y="381"/>
                    </a:lnTo>
                    <a:lnTo>
                      <a:pt x="187" y="383"/>
                    </a:lnTo>
                    <a:lnTo>
                      <a:pt x="191" y="385"/>
                    </a:lnTo>
                    <a:lnTo>
                      <a:pt x="196" y="385"/>
                    </a:lnTo>
                    <a:lnTo>
                      <a:pt x="196" y="385"/>
                    </a:lnTo>
                    <a:lnTo>
                      <a:pt x="200" y="383"/>
                    </a:lnTo>
                    <a:lnTo>
                      <a:pt x="204" y="381"/>
                    </a:lnTo>
                    <a:lnTo>
                      <a:pt x="204" y="381"/>
                    </a:lnTo>
                    <a:lnTo>
                      <a:pt x="204" y="381"/>
                    </a:lnTo>
                    <a:lnTo>
                      <a:pt x="206" y="377"/>
                    </a:lnTo>
                    <a:lnTo>
                      <a:pt x="206" y="375"/>
                    </a:lnTo>
                    <a:lnTo>
                      <a:pt x="206" y="355"/>
                    </a:lnTo>
                    <a:lnTo>
                      <a:pt x="206" y="355"/>
                    </a:lnTo>
                    <a:lnTo>
                      <a:pt x="206" y="351"/>
                    </a:lnTo>
                    <a:lnTo>
                      <a:pt x="204" y="349"/>
                    </a:lnTo>
                    <a:lnTo>
                      <a:pt x="204" y="349"/>
                    </a:lnTo>
                    <a:lnTo>
                      <a:pt x="204" y="349"/>
                    </a:lnTo>
                    <a:lnTo>
                      <a:pt x="204" y="349"/>
                    </a:lnTo>
                    <a:lnTo>
                      <a:pt x="200" y="345"/>
                    </a:lnTo>
                    <a:lnTo>
                      <a:pt x="196" y="345"/>
                    </a:lnTo>
                    <a:lnTo>
                      <a:pt x="191" y="345"/>
                    </a:lnTo>
                    <a:lnTo>
                      <a:pt x="191" y="345"/>
                    </a:lnTo>
                    <a:close/>
                    <a:moveTo>
                      <a:pt x="196" y="351"/>
                    </a:moveTo>
                    <a:lnTo>
                      <a:pt x="191" y="351"/>
                    </a:lnTo>
                    <a:lnTo>
                      <a:pt x="191" y="351"/>
                    </a:lnTo>
                    <a:lnTo>
                      <a:pt x="189" y="353"/>
                    </a:lnTo>
                    <a:lnTo>
                      <a:pt x="189" y="353"/>
                    </a:lnTo>
                    <a:lnTo>
                      <a:pt x="189" y="353"/>
                    </a:lnTo>
                    <a:lnTo>
                      <a:pt x="187" y="355"/>
                    </a:lnTo>
                    <a:lnTo>
                      <a:pt x="187" y="375"/>
                    </a:lnTo>
                    <a:lnTo>
                      <a:pt x="187" y="375"/>
                    </a:lnTo>
                    <a:lnTo>
                      <a:pt x="189" y="377"/>
                    </a:lnTo>
                    <a:lnTo>
                      <a:pt x="189" y="377"/>
                    </a:lnTo>
                    <a:lnTo>
                      <a:pt x="191" y="379"/>
                    </a:lnTo>
                    <a:lnTo>
                      <a:pt x="196" y="379"/>
                    </a:lnTo>
                    <a:lnTo>
                      <a:pt x="196" y="379"/>
                    </a:lnTo>
                    <a:lnTo>
                      <a:pt x="200" y="377"/>
                    </a:lnTo>
                    <a:lnTo>
                      <a:pt x="200" y="377"/>
                    </a:lnTo>
                    <a:lnTo>
                      <a:pt x="200" y="377"/>
                    </a:lnTo>
                    <a:lnTo>
                      <a:pt x="202" y="375"/>
                    </a:lnTo>
                    <a:lnTo>
                      <a:pt x="202" y="355"/>
                    </a:lnTo>
                    <a:lnTo>
                      <a:pt x="202" y="355"/>
                    </a:lnTo>
                    <a:lnTo>
                      <a:pt x="200" y="353"/>
                    </a:lnTo>
                    <a:lnTo>
                      <a:pt x="200" y="353"/>
                    </a:lnTo>
                    <a:lnTo>
                      <a:pt x="200" y="353"/>
                    </a:lnTo>
                    <a:lnTo>
                      <a:pt x="196" y="351"/>
                    </a:lnTo>
                    <a:lnTo>
                      <a:pt x="196" y="351"/>
                    </a:lnTo>
                    <a:close/>
                    <a:moveTo>
                      <a:pt x="157" y="345"/>
                    </a:moveTo>
                    <a:lnTo>
                      <a:pt x="157" y="345"/>
                    </a:lnTo>
                    <a:lnTo>
                      <a:pt x="153" y="345"/>
                    </a:lnTo>
                    <a:lnTo>
                      <a:pt x="151" y="349"/>
                    </a:lnTo>
                    <a:lnTo>
                      <a:pt x="151" y="349"/>
                    </a:lnTo>
                    <a:lnTo>
                      <a:pt x="151" y="349"/>
                    </a:lnTo>
                    <a:lnTo>
                      <a:pt x="149" y="351"/>
                    </a:lnTo>
                    <a:lnTo>
                      <a:pt x="147" y="355"/>
                    </a:lnTo>
                    <a:lnTo>
                      <a:pt x="147" y="375"/>
                    </a:lnTo>
                    <a:lnTo>
                      <a:pt x="147" y="375"/>
                    </a:lnTo>
                    <a:lnTo>
                      <a:pt x="149" y="377"/>
                    </a:lnTo>
                    <a:lnTo>
                      <a:pt x="151" y="381"/>
                    </a:lnTo>
                    <a:lnTo>
                      <a:pt x="151" y="381"/>
                    </a:lnTo>
                    <a:lnTo>
                      <a:pt x="153" y="383"/>
                    </a:lnTo>
                    <a:lnTo>
                      <a:pt x="157" y="385"/>
                    </a:lnTo>
                    <a:lnTo>
                      <a:pt x="165" y="385"/>
                    </a:lnTo>
                    <a:lnTo>
                      <a:pt x="165" y="385"/>
                    </a:lnTo>
                    <a:lnTo>
                      <a:pt x="169" y="383"/>
                    </a:lnTo>
                    <a:lnTo>
                      <a:pt x="171" y="381"/>
                    </a:lnTo>
                    <a:lnTo>
                      <a:pt x="171" y="381"/>
                    </a:lnTo>
                    <a:lnTo>
                      <a:pt x="171" y="381"/>
                    </a:lnTo>
                    <a:lnTo>
                      <a:pt x="173" y="377"/>
                    </a:lnTo>
                    <a:lnTo>
                      <a:pt x="175" y="375"/>
                    </a:lnTo>
                    <a:lnTo>
                      <a:pt x="175" y="355"/>
                    </a:lnTo>
                    <a:lnTo>
                      <a:pt x="175" y="355"/>
                    </a:lnTo>
                    <a:lnTo>
                      <a:pt x="173" y="351"/>
                    </a:lnTo>
                    <a:lnTo>
                      <a:pt x="171" y="349"/>
                    </a:lnTo>
                    <a:lnTo>
                      <a:pt x="171" y="349"/>
                    </a:lnTo>
                    <a:lnTo>
                      <a:pt x="171" y="349"/>
                    </a:lnTo>
                    <a:lnTo>
                      <a:pt x="171" y="349"/>
                    </a:lnTo>
                    <a:lnTo>
                      <a:pt x="169" y="345"/>
                    </a:lnTo>
                    <a:lnTo>
                      <a:pt x="165" y="345"/>
                    </a:lnTo>
                    <a:lnTo>
                      <a:pt x="157" y="345"/>
                    </a:lnTo>
                    <a:lnTo>
                      <a:pt x="157" y="345"/>
                    </a:lnTo>
                    <a:close/>
                    <a:moveTo>
                      <a:pt x="165" y="351"/>
                    </a:moveTo>
                    <a:lnTo>
                      <a:pt x="157" y="351"/>
                    </a:lnTo>
                    <a:lnTo>
                      <a:pt x="157" y="351"/>
                    </a:lnTo>
                    <a:lnTo>
                      <a:pt x="155" y="353"/>
                    </a:lnTo>
                    <a:lnTo>
                      <a:pt x="155" y="353"/>
                    </a:lnTo>
                    <a:lnTo>
                      <a:pt x="155" y="353"/>
                    </a:lnTo>
                    <a:lnTo>
                      <a:pt x="153" y="355"/>
                    </a:lnTo>
                    <a:lnTo>
                      <a:pt x="153" y="375"/>
                    </a:lnTo>
                    <a:lnTo>
                      <a:pt x="153" y="375"/>
                    </a:lnTo>
                    <a:lnTo>
                      <a:pt x="155" y="377"/>
                    </a:lnTo>
                    <a:lnTo>
                      <a:pt x="155" y="377"/>
                    </a:lnTo>
                    <a:lnTo>
                      <a:pt x="157" y="379"/>
                    </a:lnTo>
                    <a:lnTo>
                      <a:pt x="165" y="379"/>
                    </a:lnTo>
                    <a:lnTo>
                      <a:pt x="165" y="379"/>
                    </a:lnTo>
                    <a:lnTo>
                      <a:pt x="167" y="377"/>
                    </a:lnTo>
                    <a:lnTo>
                      <a:pt x="167" y="377"/>
                    </a:lnTo>
                    <a:lnTo>
                      <a:pt x="167" y="377"/>
                    </a:lnTo>
                    <a:lnTo>
                      <a:pt x="169" y="375"/>
                    </a:lnTo>
                    <a:lnTo>
                      <a:pt x="169" y="355"/>
                    </a:lnTo>
                    <a:lnTo>
                      <a:pt x="169" y="355"/>
                    </a:lnTo>
                    <a:lnTo>
                      <a:pt x="167" y="353"/>
                    </a:lnTo>
                    <a:lnTo>
                      <a:pt x="167" y="353"/>
                    </a:lnTo>
                    <a:lnTo>
                      <a:pt x="167" y="353"/>
                    </a:lnTo>
                    <a:lnTo>
                      <a:pt x="165" y="351"/>
                    </a:lnTo>
                    <a:lnTo>
                      <a:pt x="165" y="351"/>
                    </a:lnTo>
                    <a:close/>
                    <a:moveTo>
                      <a:pt x="123" y="345"/>
                    </a:moveTo>
                    <a:lnTo>
                      <a:pt x="123" y="345"/>
                    </a:lnTo>
                    <a:lnTo>
                      <a:pt x="119" y="345"/>
                    </a:lnTo>
                    <a:lnTo>
                      <a:pt x="117" y="349"/>
                    </a:lnTo>
                    <a:lnTo>
                      <a:pt x="117" y="349"/>
                    </a:lnTo>
                    <a:lnTo>
                      <a:pt x="117" y="349"/>
                    </a:lnTo>
                    <a:lnTo>
                      <a:pt x="115" y="351"/>
                    </a:lnTo>
                    <a:lnTo>
                      <a:pt x="113" y="355"/>
                    </a:lnTo>
                    <a:lnTo>
                      <a:pt x="113" y="375"/>
                    </a:lnTo>
                    <a:lnTo>
                      <a:pt x="113" y="375"/>
                    </a:lnTo>
                    <a:lnTo>
                      <a:pt x="115" y="377"/>
                    </a:lnTo>
                    <a:lnTo>
                      <a:pt x="117" y="381"/>
                    </a:lnTo>
                    <a:lnTo>
                      <a:pt x="117" y="381"/>
                    </a:lnTo>
                    <a:lnTo>
                      <a:pt x="119" y="383"/>
                    </a:lnTo>
                    <a:lnTo>
                      <a:pt x="123" y="385"/>
                    </a:lnTo>
                    <a:lnTo>
                      <a:pt x="131" y="385"/>
                    </a:lnTo>
                    <a:lnTo>
                      <a:pt x="131" y="385"/>
                    </a:lnTo>
                    <a:lnTo>
                      <a:pt x="135" y="383"/>
                    </a:lnTo>
                    <a:lnTo>
                      <a:pt x="137" y="381"/>
                    </a:lnTo>
                    <a:lnTo>
                      <a:pt x="137" y="381"/>
                    </a:lnTo>
                    <a:lnTo>
                      <a:pt x="137" y="381"/>
                    </a:lnTo>
                    <a:lnTo>
                      <a:pt x="139" y="377"/>
                    </a:lnTo>
                    <a:lnTo>
                      <a:pt x="141" y="375"/>
                    </a:lnTo>
                    <a:lnTo>
                      <a:pt x="141" y="355"/>
                    </a:lnTo>
                    <a:lnTo>
                      <a:pt x="141" y="355"/>
                    </a:lnTo>
                    <a:lnTo>
                      <a:pt x="139" y="351"/>
                    </a:lnTo>
                    <a:lnTo>
                      <a:pt x="137" y="349"/>
                    </a:lnTo>
                    <a:lnTo>
                      <a:pt x="137" y="349"/>
                    </a:lnTo>
                    <a:lnTo>
                      <a:pt x="137" y="349"/>
                    </a:lnTo>
                    <a:lnTo>
                      <a:pt x="137" y="349"/>
                    </a:lnTo>
                    <a:lnTo>
                      <a:pt x="135" y="345"/>
                    </a:lnTo>
                    <a:lnTo>
                      <a:pt x="131" y="345"/>
                    </a:lnTo>
                    <a:lnTo>
                      <a:pt x="123" y="345"/>
                    </a:lnTo>
                    <a:lnTo>
                      <a:pt x="123" y="345"/>
                    </a:lnTo>
                    <a:close/>
                    <a:moveTo>
                      <a:pt x="131" y="351"/>
                    </a:moveTo>
                    <a:lnTo>
                      <a:pt x="123" y="351"/>
                    </a:lnTo>
                    <a:lnTo>
                      <a:pt x="123" y="351"/>
                    </a:lnTo>
                    <a:lnTo>
                      <a:pt x="121" y="353"/>
                    </a:lnTo>
                    <a:lnTo>
                      <a:pt x="121" y="353"/>
                    </a:lnTo>
                    <a:lnTo>
                      <a:pt x="121" y="353"/>
                    </a:lnTo>
                    <a:lnTo>
                      <a:pt x="119" y="355"/>
                    </a:lnTo>
                    <a:lnTo>
                      <a:pt x="119" y="375"/>
                    </a:lnTo>
                    <a:lnTo>
                      <a:pt x="119" y="375"/>
                    </a:lnTo>
                    <a:lnTo>
                      <a:pt x="121" y="377"/>
                    </a:lnTo>
                    <a:lnTo>
                      <a:pt x="121" y="377"/>
                    </a:lnTo>
                    <a:lnTo>
                      <a:pt x="123" y="379"/>
                    </a:lnTo>
                    <a:lnTo>
                      <a:pt x="131" y="379"/>
                    </a:lnTo>
                    <a:lnTo>
                      <a:pt x="131" y="379"/>
                    </a:lnTo>
                    <a:lnTo>
                      <a:pt x="133" y="377"/>
                    </a:lnTo>
                    <a:lnTo>
                      <a:pt x="133" y="377"/>
                    </a:lnTo>
                    <a:lnTo>
                      <a:pt x="133" y="377"/>
                    </a:lnTo>
                    <a:lnTo>
                      <a:pt x="135" y="375"/>
                    </a:lnTo>
                    <a:lnTo>
                      <a:pt x="135" y="355"/>
                    </a:lnTo>
                    <a:lnTo>
                      <a:pt x="135" y="355"/>
                    </a:lnTo>
                    <a:lnTo>
                      <a:pt x="133" y="353"/>
                    </a:lnTo>
                    <a:lnTo>
                      <a:pt x="133" y="353"/>
                    </a:lnTo>
                    <a:lnTo>
                      <a:pt x="133" y="353"/>
                    </a:lnTo>
                    <a:lnTo>
                      <a:pt x="131" y="351"/>
                    </a:lnTo>
                    <a:lnTo>
                      <a:pt x="131" y="351"/>
                    </a:lnTo>
                    <a:close/>
                    <a:moveTo>
                      <a:pt x="97" y="351"/>
                    </a:moveTo>
                    <a:lnTo>
                      <a:pt x="91" y="351"/>
                    </a:lnTo>
                    <a:lnTo>
                      <a:pt x="91" y="351"/>
                    </a:lnTo>
                    <a:lnTo>
                      <a:pt x="87" y="353"/>
                    </a:lnTo>
                    <a:lnTo>
                      <a:pt x="87" y="353"/>
                    </a:lnTo>
                    <a:lnTo>
                      <a:pt x="87" y="353"/>
                    </a:lnTo>
                    <a:lnTo>
                      <a:pt x="85" y="355"/>
                    </a:lnTo>
                    <a:lnTo>
                      <a:pt x="85" y="375"/>
                    </a:lnTo>
                    <a:lnTo>
                      <a:pt x="85" y="375"/>
                    </a:lnTo>
                    <a:lnTo>
                      <a:pt x="87" y="377"/>
                    </a:lnTo>
                    <a:lnTo>
                      <a:pt x="87" y="377"/>
                    </a:lnTo>
                    <a:lnTo>
                      <a:pt x="91" y="379"/>
                    </a:lnTo>
                    <a:lnTo>
                      <a:pt x="97" y="379"/>
                    </a:lnTo>
                    <a:lnTo>
                      <a:pt x="97" y="379"/>
                    </a:lnTo>
                    <a:lnTo>
                      <a:pt x="101" y="377"/>
                    </a:lnTo>
                    <a:lnTo>
                      <a:pt x="101" y="377"/>
                    </a:lnTo>
                    <a:lnTo>
                      <a:pt x="101" y="377"/>
                    </a:lnTo>
                    <a:lnTo>
                      <a:pt x="101" y="375"/>
                    </a:lnTo>
                    <a:lnTo>
                      <a:pt x="101" y="355"/>
                    </a:lnTo>
                    <a:lnTo>
                      <a:pt x="101" y="355"/>
                    </a:lnTo>
                    <a:lnTo>
                      <a:pt x="101" y="353"/>
                    </a:lnTo>
                    <a:lnTo>
                      <a:pt x="101" y="353"/>
                    </a:lnTo>
                    <a:lnTo>
                      <a:pt x="101" y="353"/>
                    </a:lnTo>
                    <a:lnTo>
                      <a:pt x="97" y="351"/>
                    </a:lnTo>
                    <a:lnTo>
                      <a:pt x="97" y="351"/>
                    </a:lnTo>
                    <a:close/>
                    <a:moveTo>
                      <a:pt x="121" y="166"/>
                    </a:moveTo>
                    <a:lnTo>
                      <a:pt x="121" y="283"/>
                    </a:lnTo>
                    <a:lnTo>
                      <a:pt x="167" y="283"/>
                    </a:lnTo>
                    <a:lnTo>
                      <a:pt x="167" y="194"/>
                    </a:lnTo>
                    <a:lnTo>
                      <a:pt x="171" y="194"/>
                    </a:lnTo>
                    <a:lnTo>
                      <a:pt x="173" y="194"/>
                    </a:lnTo>
                    <a:lnTo>
                      <a:pt x="206" y="194"/>
                    </a:lnTo>
                    <a:lnTo>
                      <a:pt x="206" y="186"/>
                    </a:lnTo>
                    <a:lnTo>
                      <a:pt x="206" y="186"/>
                    </a:lnTo>
                    <a:lnTo>
                      <a:pt x="204" y="178"/>
                    </a:lnTo>
                    <a:lnTo>
                      <a:pt x="200" y="172"/>
                    </a:lnTo>
                    <a:lnTo>
                      <a:pt x="195" y="168"/>
                    </a:lnTo>
                    <a:lnTo>
                      <a:pt x="187" y="166"/>
                    </a:lnTo>
                    <a:lnTo>
                      <a:pt x="121" y="166"/>
                    </a:lnTo>
                    <a:lnTo>
                      <a:pt x="121" y="166"/>
                    </a:lnTo>
                    <a:close/>
                    <a:moveTo>
                      <a:pt x="206" y="200"/>
                    </a:moveTo>
                    <a:lnTo>
                      <a:pt x="173" y="200"/>
                    </a:lnTo>
                    <a:lnTo>
                      <a:pt x="173" y="222"/>
                    </a:lnTo>
                    <a:lnTo>
                      <a:pt x="206" y="222"/>
                    </a:lnTo>
                    <a:lnTo>
                      <a:pt x="206" y="200"/>
                    </a:lnTo>
                    <a:lnTo>
                      <a:pt x="206" y="200"/>
                    </a:lnTo>
                    <a:close/>
                    <a:moveTo>
                      <a:pt x="206" y="230"/>
                    </a:moveTo>
                    <a:lnTo>
                      <a:pt x="173" y="230"/>
                    </a:lnTo>
                    <a:lnTo>
                      <a:pt x="173" y="250"/>
                    </a:lnTo>
                    <a:lnTo>
                      <a:pt x="206" y="250"/>
                    </a:lnTo>
                    <a:lnTo>
                      <a:pt x="206" y="230"/>
                    </a:lnTo>
                    <a:lnTo>
                      <a:pt x="206" y="230"/>
                    </a:lnTo>
                    <a:close/>
                    <a:moveTo>
                      <a:pt x="206" y="256"/>
                    </a:moveTo>
                    <a:lnTo>
                      <a:pt x="173" y="256"/>
                    </a:lnTo>
                    <a:lnTo>
                      <a:pt x="173" y="283"/>
                    </a:lnTo>
                    <a:lnTo>
                      <a:pt x="187" y="283"/>
                    </a:lnTo>
                    <a:lnTo>
                      <a:pt x="187" y="283"/>
                    </a:lnTo>
                    <a:lnTo>
                      <a:pt x="195" y="281"/>
                    </a:lnTo>
                    <a:lnTo>
                      <a:pt x="200" y="277"/>
                    </a:lnTo>
                    <a:lnTo>
                      <a:pt x="204" y="271"/>
                    </a:lnTo>
                    <a:lnTo>
                      <a:pt x="206" y="263"/>
                    </a:lnTo>
                    <a:lnTo>
                      <a:pt x="206" y="256"/>
                    </a:lnTo>
                    <a:lnTo>
                      <a:pt x="206" y="256"/>
                    </a:lnTo>
                    <a:close/>
                    <a:moveTo>
                      <a:pt x="113" y="283"/>
                    </a:moveTo>
                    <a:lnTo>
                      <a:pt x="113" y="256"/>
                    </a:lnTo>
                    <a:lnTo>
                      <a:pt x="81" y="256"/>
                    </a:lnTo>
                    <a:lnTo>
                      <a:pt x="81" y="263"/>
                    </a:lnTo>
                    <a:lnTo>
                      <a:pt x="81" y="263"/>
                    </a:lnTo>
                    <a:lnTo>
                      <a:pt x="81" y="271"/>
                    </a:lnTo>
                    <a:lnTo>
                      <a:pt x="87" y="277"/>
                    </a:lnTo>
                    <a:lnTo>
                      <a:pt x="93" y="281"/>
                    </a:lnTo>
                    <a:lnTo>
                      <a:pt x="101" y="283"/>
                    </a:lnTo>
                    <a:lnTo>
                      <a:pt x="113" y="283"/>
                    </a:lnTo>
                    <a:lnTo>
                      <a:pt x="113" y="283"/>
                    </a:lnTo>
                    <a:close/>
                    <a:moveTo>
                      <a:pt x="81" y="250"/>
                    </a:moveTo>
                    <a:lnTo>
                      <a:pt x="113" y="250"/>
                    </a:lnTo>
                    <a:lnTo>
                      <a:pt x="113" y="230"/>
                    </a:lnTo>
                    <a:lnTo>
                      <a:pt x="81" y="230"/>
                    </a:lnTo>
                    <a:lnTo>
                      <a:pt x="81" y="250"/>
                    </a:lnTo>
                    <a:lnTo>
                      <a:pt x="81" y="250"/>
                    </a:lnTo>
                    <a:close/>
                    <a:moveTo>
                      <a:pt x="81" y="222"/>
                    </a:moveTo>
                    <a:lnTo>
                      <a:pt x="113" y="222"/>
                    </a:lnTo>
                    <a:lnTo>
                      <a:pt x="113" y="200"/>
                    </a:lnTo>
                    <a:lnTo>
                      <a:pt x="81" y="200"/>
                    </a:lnTo>
                    <a:lnTo>
                      <a:pt x="81" y="222"/>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75" name="PA_矩形 9"/>
            <p:cNvSpPr/>
            <p:nvPr>
              <p:custDataLst>
                <p:tags r:id="rId1"/>
              </p:custDataLst>
            </p:nvPr>
          </p:nvSpPr>
          <p:spPr>
            <a:xfrm>
              <a:off x="3616833" y="2766037"/>
              <a:ext cx="1910334" cy="523220"/>
            </a:xfrm>
            <a:prstGeom prst="rect">
              <a:avLst/>
            </a:prstGeom>
          </p:spPr>
          <p:txBody>
            <a:bodyPr wrap="square">
              <a:spAutoFit/>
            </a:bodyPr>
            <a:lstStyle/>
            <a:p>
              <a:r>
                <a:rPr lang="en-US" altLang="zh-CN" sz="2800" b="1" dirty="0">
                  <a:solidFill>
                    <a:srgbClr val="C00000"/>
                  </a:solidFill>
                  <a:latin typeface="微软雅黑" panose="020B0503020204020204" pitchFamily="34" charset="-122"/>
                  <a:ea typeface="微软雅黑" panose="020B0503020204020204" pitchFamily="34" charset="-122"/>
                </a:rPr>
                <a:t>Concepts</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913310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down)">
                                      <p:cBhvr>
                                        <p:cTn id="7" dur="500"/>
                                        <p:tgtEl>
                                          <p:spTgt spid="83"/>
                                        </p:tgtEl>
                                      </p:cBhvr>
                                    </p:animEffect>
                                  </p:childTnLst>
                                </p:cTn>
                              </p:par>
                              <p:par>
                                <p:cTn id="8" presetID="22" presetClass="entr" presetSubtype="1"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up)">
                                      <p:cBhvr>
                                        <p:cTn id="10" dur="500"/>
                                        <p:tgtEl>
                                          <p:spTgt spid="14"/>
                                        </p:tgtEl>
                                      </p:cBhvr>
                                    </p:animEffect>
                                  </p:childTnLst>
                                </p:cTn>
                              </p:par>
                            </p:childTnLst>
                          </p:cTn>
                        </p:par>
                        <p:par>
                          <p:cTn id="11" fill="hold">
                            <p:stCondLst>
                              <p:cond delay="500"/>
                            </p:stCondLst>
                            <p:childTnLst>
                              <p:par>
                                <p:cTn id="12" presetID="10" presetClass="entr" presetSubtype="0" fill="hold" nodeType="afterEffect">
                                  <p:stCondLst>
                                    <p:cond delay="500"/>
                                  </p:stCondLst>
                                  <p:childTnLst>
                                    <p:set>
                                      <p:cBhvr>
                                        <p:cTn id="13" dur="1" fill="hold">
                                          <p:stCondLst>
                                            <p:cond delay="0"/>
                                          </p:stCondLst>
                                        </p:cTn>
                                        <p:tgtEl>
                                          <p:spTgt spid="67"/>
                                        </p:tgtEl>
                                        <p:attrNameLst>
                                          <p:attrName>style.visibility</p:attrName>
                                        </p:attrNameLst>
                                      </p:cBhvr>
                                      <p:to>
                                        <p:strVal val="visible"/>
                                      </p:to>
                                    </p:set>
                                    <p:animEffect transition="in" filter="fade">
                                      <p:cBhvr>
                                        <p:cTn id="14" dur="1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gray">
          <a:xfrm>
            <a:off x="-4763" y="142875"/>
            <a:ext cx="106363" cy="538163"/>
          </a:xfrm>
          <a:prstGeom prst="rect">
            <a:avLst/>
          </a:prstGeom>
          <a:solidFill>
            <a:srgbClr val="C00000"/>
          </a:solidFill>
          <a:ln w="19050" algn="ctr">
            <a:noFill/>
            <a:round/>
          </a:ln>
        </p:spPr>
        <p:txBody>
          <a:bodyPr wrap="none" lIns="0" tIns="0" rIns="0" bIns="0" anchor="ctr"/>
          <a:lstStyle/>
          <a:p>
            <a:pPr algn="ctr" defTabSz="1087120" eaLnBrk="1" fontAlgn="auto" hangingPunct="1">
              <a:spcBef>
                <a:spcPts val="0"/>
              </a:spcBef>
              <a:spcAft>
                <a:spcPts val="0"/>
              </a:spcAft>
              <a:defRPr/>
            </a:pPr>
            <a:endParaRPr lang="zh-CN" altLang="en-US" sz="1900" b="1" kern="0" dirty="0">
              <a:solidFill>
                <a:srgbClr val="C00000"/>
              </a:solidFill>
              <a:latin typeface="微软雅黑" panose="020B0503020204020204" pitchFamily="34" charset="-122"/>
              <a:ea typeface="微软雅黑" panose="020B0503020204020204" pitchFamily="34" charset="-122"/>
            </a:endParaRPr>
          </a:p>
        </p:txBody>
      </p:sp>
      <p:sp>
        <p:nvSpPr>
          <p:cNvPr id="3" name="矩形 2"/>
          <p:cNvSpPr/>
          <p:nvPr/>
        </p:nvSpPr>
        <p:spPr>
          <a:xfrm>
            <a:off x="101600" y="142875"/>
            <a:ext cx="4714624" cy="523220"/>
          </a:xfrm>
          <a:prstGeom prst="rect">
            <a:avLst/>
          </a:prstGeom>
        </p:spPr>
        <p:txBody>
          <a:bodyPr wrap="none">
            <a:spAutoFit/>
          </a:bodyPr>
          <a:lstStyle/>
          <a:p>
            <a:r>
              <a:rPr lang="en-US" altLang="zh-CN" sz="2800" b="1" dirty="0">
                <a:solidFill>
                  <a:srgbClr val="C00000"/>
                </a:solidFill>
                <a:latin typeface="微软雅黑" panose="020B0503020204020204" pitchFamily="34" charset="-122"/>
                <a:ea typeface="微软雅黑" panose="020B0503020204020204" pitchFamily="34" charset="-122"/>
              </a:rPr>
              <a:t>Rights </a:t>
            </a:r>
            <a:r>
              <a:rPr lang="en-US" altLang="zh-CN" sz="2800" b="1" dirty="0" smtClean="0">
                <a:solidFill>
                  <a:srgbClr val="C00000"/>
                </a:solidFill>
                <a:latin typeface="微软雅黑" panose="020B0503020204020204" pitchFamily="34" charset="-122"/>
                <a:ea typeface="微软雅黑" panose="020B0503020204020204" pitchFamily="34" charset="-122"/>
              </a:rPr>
              <a:t>&amp; </a:t>
            </a:r>
            <a:r>
              <a:rPr lang="en-US" altLang="zh-CN" sz="2800" b="1" dirty="0">
                <a:solidFill>
                  <a:srgbClr val="C00000"/>
                </a:solidFill>
                <a:latin typeface="微软雅黑" panose="020B0503020204020204" pitchFamily="34" charset="-122"/>
                <a:ea typeface="微软雅黑" panose="020B0503020204020204" pitchFamily="34" charset="-122"/>
              </a:rPr>
              <a:t>Rights</a:t>
            </a:r>
            <a:r>
              <a:rPr lang="en-US" altLang="zh-CN" sz="2800" b="1" dirty="0" smtClean="0">
                <a:solidFill>
                  <a:srgbClr val="C00000"/>
                </a:solidFill>
                <a:latin typeface="微软雅黑" panose="020B0503020204020204" pitchFamily="34" charset="-122"/>
                <a:ea typeface="微软雅黑" panose="020B0503020204020204" pitchFamily="34" charset="-122"/>
              </a:rPr>
              <a:t> </a:t>
            </a:r>
            <a:r>
              <a:rPr lang="en-US" altLang="zh-CN" sz="2800" b="1" dirty="0">
                <a:solidFill>
                  <a:srgbClr val="C00000"/>
                </a:solidFill>
                <a:latin typeface="微软雅黑" panose="020B0503020204020204" pitchFamily="34" charset="-122"/>
                <a:ea typeface="微软雅黑" panose="020B0503020204020204" pitchFamily="34" charset="-122"/>
              </a:rPr>
              <a:t>Interests</a:t>
            </a:r>
          </a:p>
        </p:txBody>
      </p:sp>
      <p:sp>
        <p:nvSpPr>
          <p:cNvPr id="6" name="矩形 5"/>
          <p:cNvSpPr/>
          <p:nvPr/>
        </p:nvSpPr>
        <p:spPr>
          <a:xfrm>
            <a:off x="267854" y="2495528"/>
            <a:ext cx="1200150" cy="638175"/>
          </a:xfrm>
          <a:prstGeom prst="rect">
            <a:avLst/>
          </a:prstGeom>
          <a:solidFill>
            <a:srgbClr val="C0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atin typeface="微软雅黑" panose="020B0503020204020204" pitchFamily="34" charset="-122"/>
                <a:ea typeface="微软雅黑" panose="020B0503020204020204" pitchFamily="34" charset="-122"/>
              </a:rPr>
              <a:t>个人数据权</a:t>
            </a:r>
            <a:endParaRPr lang="en-US" altLang="zh-CN" sz="1200" b="1" dirty="0">
              <a:latin typeface="微软雅黑" panose="020B0503020204020204" pitchFamily="34" charset="-122"/>
              <a:ea typeface="微软雅黑" panose="020B0503020204020204" pitchFamily="34" charset="-122"/>
            </a:endParaRPr>
          </a:p>
          <a:p>
            <a:pPr algn="ctr"/>
            <a:r>
              <a:rPr lang="zh-CN" altLang="en-US" sz="1050" dirty="0">
                <a:latin typeface="微软雅黑" panose="020B0503020204020204" pitchFamily="34" charset="-122"/>
                <a:ea typeface="微软雅黑" panose="020B0503020204020204" pitchFamily="34" charset="-122"/>
              </a:rPr>
              <a:t>（新型权利）</a:t>
            </a:r>
          </a:p>
        </p:txBody>
      </p:sp>
      <p:cxnSp>
        <p:nvCxnSpPr>
          <p:cNvPr id="7" name="直接箭头连接符 6"/>
          <p:cNvCxnSpPr>
            <a:stCxn id="6" idx="3"/>
            <a:endCxn id="11" idx="1"/>
          </p:cNvCxnSpPr>
          <p:nvPr/>
        </p:nvCxnSpPr>
        <p:spPr>
          <a:xfrm flipV="1">
            <a:off x="1468004" y="2126794"/>
            <a:ext cx="1141879" cy="687822"/>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6" idx="3"/>
            <a:endCxn id="10" idx="1"/>
          </p:cNvCxnSpPr>
          <p:nvPr/>
        </p:nvCxnSpPr>
        <p:spPr>
          <a:xfrm flipV="1">
            <a:off x="1468004" y="1437238"/>
            <a:ext cx="1141879" cy="1377378"/>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4086421" y="1144850"/>
            <a:ext cx="3010142" cy="584775"/>
          </a:xfrm>
          <a:prstGeom prst="rect">
            <a:avLst/>
          </a:prstGeom>
          <a:noFill/>
        </p:spPr>
        <p:txBody>
          <a:bodyPr wrap="square" rtlCol="0">
            <a:spAutoFit/>
          </a:bodyPr>
          <a:lstStyle/>
          <a:p>
            <a:pPr>
              <a:spcAft>
                <a:spcPts val="600"/>
              </a:spcAft>
            </a:pPr>
            <a:r>
              <a:rPr lang="zh-CN" altLang="en-US" sz="1100" b="1" dirty="0">
                <a:latin typeface="微软雅黑" panose="020B0503020204020204" pitchFamily="34" charset="-122"/>
                <a:ea typeface="微软雅黑" panose="020B0503020204020204" pitchFamily="34" charset="-122"/>
              </a:rPr>
              <a:t>民</a:t>
            </a:r>
            <a:r>
              <a:rPr lang="zh-CN" altLang="en-US" sz="1100" b="1" dirty="0" smtClean="0">
                <a:latin typeface="微软雅黑" panose="020B0503020204020204" pitchFamily="34" charset="-122"/>
                <a:ea typeface="微软雅黑" panose="020B0503020204020204" pitchFamily="34" charset="-122"/>
              </a:rPr>
              <a:t>法典分编草案</a:t>
            </a:r>
            <a:r>
              <a:rPr lang="zh-CN" altLang="en-US" sz="1000" dirty="0" smtClean="0">
                <a:latin typeface="微软雅黑" panose="020B0503020204020204" pitchFamily="34" charset="-122"/>
                <a:ea typeface="微软雅黑" panose="020B0503020204020204" pitchFamily="34" charset="-122"/>
              </a:rPr>
              <a:t>（</a:t>
            </a:r>
            <a:r>
              <a:rPr lang="en-US" altLang="zh-CN" sz="1000" dirty="0">
                <a:latin typeface="微软雅黑" panose="020B0503020204020204" pitchFamily="34" charset="-122"/>
                <a:ea typeface="微软雅黑" panose="020B0503020204020204" pitchFamily="34" charset="-122"/>
              </a:rPr>
              <a:t>Art 6 </a:t>
            </a:r>
            <a:r>
              <a:rPr lang="zh-CN" altLang="en-US" sz="1000" dirty="0" smtClean="0">
                <a:latin typeface="微软雅黑" panose="020B0503020204020204" pitchFamily="34" charset="-122"/>
                <a:ea typeface="微软雅黑" panose="020B0503020204020204" pitchFamily="34" charset="-122"/>
              </a:rPr>
              <a:t>隐私权和</a:t>
            </a:r>
            <a:r>
              <a:rPr lang="zh-CN" altLang="en-US" sz="1000" u="sng" dirty="0" smtClean="0">
                <a:latin typeface="微软雅黑" panose="020B0503020204020204" pitchFamily="34" charset="-122"/>
                <a:ea typeface="微软雅黑" panose="020B0503020204020204" pitchFamily="34" charset="-122"/>
              </a:rPr>
              <a:t>个人信息保护</a:t>
            </a:r>
            <a:r>
              <a:rPr lang="zh-CN" altLang="en-US" sz="1000" dirty="0" smtClean="0">
                <a:latin typeface="微软雅黑" panose="020B0503020204020204" pitchFamily="34" charset="-122"/>
                <a:ea typeface="微软雅黑" panose="020B0503020204020204" pitchFamily="34" charset="-122"/>
              </a:rPr>
              <a:t>）</a:t>
            </a:r>
            <a:endParaRPr lang="en-US" altLang="zh-CN" sz="1000" dirty="0" smtClean="0">
              <a:latin typeface="微软雅黑" panose="020B0503020204020204" pitchFamily="34" charset="-122"/>
              <a:ea typeface="微软雅黑" panose="020B0503020204020204" pitchFamily="34" charset="-122"/>
            </a:endParaRPr>
          </a:p>
          <a:p>
            <a:r>
              <a:rPr lang="en-US" altLang="zh-CN" sz="800" dirty="0" smtClean="0">
                <a:latin typeface="微软雅黑" panose="020B0503020204020204" pitchFamily="34" charset="-122"/>
                <a:ea typeface="微软雅黑" panose="020B0503020204020204" pitchFamily="34" charset="-122"/>
              </a:rPr>
              <a:t>Tips</a:t>
            </a:r>
            <a:r>
              <a:rPr lang="zh-CN" altLang="en-US" sz="800" dirty="0" smtClean="0">
                <a:latin typeface="微软雅黑" panose="020B0503020204020204" pitchFamily="34" charset="-122"/>
                <a:ea typeface="微软雅黑" panose="020B0503020204020204" pitchFamily="34" charset="-122"/>
              </a:rPr>
              <a:t>：有别于</a:t>
            </a:r>
            <a:r>
              <a:rPr lang="en-US" altLang="zh-CN" sz="800" dirty="0" smtClean="0">
                <a:latin typeface="微软雅黑" panose="020B0503020204020204" pitchFamily="34" charset="-122"/>
                <a:ea typeface="微软雅黑" panose="020B0503020204020204" pitchFamily="34" charset="-122"/>
              </a:rPr>
              <a:t>GDPR</a:t>
            </a:r>
            <a:r>
              <a:rPr lang="zh-CN" altLang="en-US" sz="800" dirty="0" smtClean="0">
                <a:latin typeface="微软雅黑" panose="020B0503020204020204" pitchFamily="34" charset="-122"/>
                <a:ea typeface="微软雅黑" panose="020B0503020204020204" pitchFamily="34" charset="-122"/>
              </a:rPr>
              <a:t>中的“</a:t>
            </a:r>
            <a:r>
              <a:rPr lang="en-US" altLang="zh-CN" sz="800" dirty="0" smtClean="0">
                <a:latin typeface="微软雅黑" panose="020B0503020204020204" pitchFamily="34" charset="-122"/>
                <a:ea typeface="微软雅黑" panose="020B0503020204020204" pitchFamily="34" charset="-122"/>
              </a:rPr>
              <a:t>Right to the Protection of Personal Data</a:t>
            </a:r>
            <a:r>
              <a:rPr lang="zh-CN" altLang="en-US" sz="800" dirty="0" smtClean="0">
                <a:latin typeface="微软雅黑" panose="020B0503020204020204" pitchFamily="34" charset="-122"/>
                <a:ea typeface="微软雅黑" panose="020B0503020204020204" pitchFamily="34" charset="-122"/>
              </a:rPr>
              <a:t>”</a:t>
            </a:r>
            <a:endParaRPr lang="zh-CN" altLang="en-US" sz="800" dirty="0">
              <a:latin typeface="微软雅黑" panose="020B0503020204020204" pitchFamily="34" charset="-122"/>
              <a:ea typeface="微软雅黑" panose="020B0503020204020204" pitchFamily="34" charset="-122"/>
            </a:endParaRPr>
          </a:p>
        </p:txBody>
      </p:sp>
      <p:sp>
        <p:nvSpPr>
          <p:cNvPr id="10" name="矩形 9"/>
          <p:cNvSpPr/>
          <p:nvPr/>
        </p:nvSpPr>
        <p:spPr>
          <a:xfrm>
            <a:off x="2609883" y="1230869"/>
            <a:ext cx="885824" cy="412738"/>
          </a:xfrm>
          <a:prstGeom prst="rect">
            <a:avLst/>
          </a:prstGeom>
          <a:solidFill>
            <a:srgbClr val="C0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atin typeface="微软雅黑" panose="020B0503020204020204" pitchFamily="34" charset="-122"/>
                <a:ea typeface="微软雅黑" panose="020B0503020204020204" pitchFamily="34" charset="-122"/>
              </a:rPr>
              <a:t>人格属性</a:t>
            </a:r>
          </a:p>
        </p:txBody>
      </p:sp>
      <p:sp>
        <p:nvSpPr>
          <p:cNvPr id="11" name="矩形 10"/>
          <p:cNvSpPr/>
          <p:nvPr/>
        </p:nvSpPr>
        <p:spPr>
          <a:xfrm>
            <a:off x="2609883" y="1920425"/>
            <a:ext cx="885824" cy="412738"/>
          </a:xfrm>
          <a:prstGeom prst="rect">
            <a:avLst/>
          </a:prstGeom>
          <a:solidFill>
            <a:srgbClr val="C0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atin typeface="微软雅黑" panose="020B0503020204020204" pitchFamily="34" charset="-122"/>
                <a:ea typeface="微软雅黑" panose="020B0503020204020204" pitchFamily="34" charset="-122"/>
              </a:rPr>
              <a:t>财产属性</a:t>
            </a:r>
          </a:p>
        </p:txBody>
      </p:sp>
      <p:sp>
        <p:nvSpPr>
          <p:cNvPr id="12" name="矩形 11"/>
          <p:cNvSpPr/>
          <p:nvPr/>
        </p:nvSpPr>
        <p:spPr>
          <a:xfrm>
            <a:off x="2609883" y="2610781"/>
            <a:ext cx="885824" cy="412738"/>
          </a:xfrm>
          <a:prstGeom prst="rect">
            <a:avLst/>
          </a:prstGeom>
          <a:solidFill>
            <a:srgbClr val="C0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atin typeface="微软雅黑" panose="020B0503020204020204" pitchFamily="34" charset="-122"/>
                <a:ea typeface="微软雅黑" panose="020B0503020204020204" pitchFamily="34" charset="-122"/>
              </a:rPr>
              <a:t>主权属性</a:t>
            </a:r>
          </a:p>
        </p:txBody>
      </p:sp>
      <p:cxnSp>
        <p:nvCxnSpPr>
          <p:cNvPr id="13" name="直接箭头连接符 12"/>
          <p:cNvCxnSpPr>
            <a:stCxn id="6" idx="3"/>
            <a:endCxn id="12" idx="1"/>
          </p:cNvCxnSpPr>
          <p:nvPr/>
        </p:nvCxnSpPr>
        <p:spPr>
          <a:xfrm>
            <a:off x="1468004" y="2814616"/>
            <a:ext cx="1141879" cy="2534"/>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6" idx="3"/>
            <a:endCxn id="56" idx="1"/>
          </p:cNvCxnSpPr>
          <p:nvPr/>
        </p:nvCxnSpPr>
        <p:spPr>
          <a:xfrm>
            <a:off x="1468004" y="2814616"/>
            <a:ext cx="1141879" cy="1375647"/>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4086421" y="1911350"/>
            <a:ext cx="3010142" cy="430887"/>
          </a:xfrm>
          <a:prstGeom prst="rect">
            <a:avLst/>
          </a:prstGeom>
          <a:noFill/>
        </p:spPr>
        <p:txBody>
          <a:bodyPr wrap="square" rtlCol="0">
            <a:spAutoFit/>
          </a:bodyPr>
          <a:lstStyle/>
          <a:p>
            <a:r>
              <a:rPr lang="zh-CN" altLang="en-US" sz="1100" b="1" dirty="0">
                <a:latin typeface="微软雅黑" panose="020B0503020204020204" pitchFamily="34" charset="-122"/>
                <a:ea typeface="微软雅黑" panose="020B0503020204020204" pitchFamily="34" charset="-122"/>
              </a:rPr>
              <a:t>民法总则</a:t>
            </a:r>
            <a:r>
              <a:rPr lang="zh-CN" altLang="en-US" sz="1000" dirty="0" smtClean="0">
                <a:latin typeface="微软雅黑" panose="020B0503020204020204" pitchFamily="34" charset="-122"/>
                <a:ea typeface="微软雅黑" panose="020B0503020204020204" pitchFamily="34" charset="-122"/>
              </a:rPr>
              <a:t>（</a:t>
            </a:r>
            <a:r>
              <a:rPr lang="en-US" altLang="zh-CN" sz="1000" dirty="0" smtClean="0">
                <a:latin typeface="微软雅黑" panose="020B0503020204020204" pitchFamily="34" charset="-122"/>
                <a:ea typeface="微软雅黑" panose="020B0503020204020204" pitchFamily="34" charset="-122"/>
              </a:rPr>
              <a:t>Art 127</a:t>
            </a:r>
            <a:r>
              <a:rPr lang="zh-CN" altLang="en-US" sz="1000" dirty="0" smtClean="0">
                <a:latin typeface="微软雅黑" panose="020B0503020204020204" pitchFamily="34" charset="-122"/>
                <a:ea typeface="微软雅黑" panose="020B0503020204020204" pitchFamily="34" charset="-122"/>
              </a:rPr>
              <a:t>网络虚拟</a:t>
            </a:r>
            <a:r>
              <a:rPr lang="zh-CN" altLang="en-US" sz="1000" dirty="0">
                <a:latin typeface="微软雅黑" panose="020B0503020204020204" pitchFamily="34" charset="-122"/>
                <a:ea typeface="微软雅黑" panose="020B0503020204020204" pitchFamily="34" charset="-122"/>
              </a:rPr>
              <a:t>财产）</a:t>
            </a:r>
            <a:endParaRPr lang="en-US" altLang="zh-CN" sz="1000" dirty="0">
              <a:latin typeface="微软雅黑" panose="020B0503020204020204" pitchFamily="34" charset="-122"/>
              <a:ea typeface="微软雅黑" panose="020B0503020204020204" pitchFamily="34" charset="-122"/>
            </a:endParaRPr>
          </a:p>
          <a:p>
            <a:r>
              <a:rPr lang="zh-CN" altLang="en-US" sz="1100" b="1" dirty="0" smtClean="0">
                <a:latin typeface="微软雅黑" panose="020B0503020204020204" pitchFamily="34" charset="-122"/>
                <a:ea typeface="微软雅黑" panose="020B0503020204020204" pitchFamily="34" charset="-122"/>
              </a:rPr>
              <a:t>经济价值</a:t>
            </a:r>
            <a:r>
              <a:rPr lang="zh-CN" altLang="en-US" sz="1000" dirty="0" smtClean="0">
                <a:latin typeface="微软雅黑" panose="020B0503020204020204" pitchFamily="34" charset="-122"/>
                <a:ea typeface="微软雅黑" panose="020B0503020204020204" pitchFamily="34" charset="-122"/>
              </a:rPr>
              <a:t>（单列为石油属性）</a:t>
            </a:r>
            <a:endParaRPr lang="zh-CN" altLang="en-US" sz="1000"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4086421" y="2599173"/>
            <a:ext cx="3010142" cy="430887"/>
          </a:xfrm>
          <a:prstGeom prst="rect">
            <a:avLst/>
          </a:prstGeom>
          <a:noFill/>
        </p:spPr>
        <p:txBody>
          <a:bodyPr wrap="square" rtlCol="0">
            <a:spAutoFit/>
          </a:bodyPr>
          <a:lstStyle/>
          <a:p>
            <a:r>
              <a:rPr lang="zh-CN" altLang="en-US" sz="1100" b="1" dirty="0">
                <a:latin typeface="微软雅黑" panose="020B0503020204020204" pitchFamily="34" charset="-122"/>
                <a:ea typeface="微软雅黑" panose="020B0503020204020204" pitchFamily="34" charset="-122"/>
              </a:rPr>
              <a:t>属地原则、属人原则、长臂监管原则</a:t>
            </a:r>
            <a:endParaRPr lang="en-US" altLang="zh-CN" sz="1100" b="1" dirty="0">
              <a:latin typeface="微软雅黑" panose="020B0503020204020204" pitchFamily="34" charset="-122"/>
              <a:ea typeface="微软雅黑" panose="020B0503020204020204" pitchFamily="34" charset="-122"/>
            </a:endParaRPr>
          </a:p>
          <a:p>
            <a:r>
              <a:rPr lang="zh-CN" altLang="en-US" sz="1000" dirty="0">
                <a:latin typeface="微软雅黑" panose="020B0503020204020204" pitchFamily="34" charset="-122"/>
                <a:ea typeface="微软雅黑" panose="020B0503020204020204" pitchFamily="34" charset="-122"/>
              </a:rPr>
              <a:t>（数据本地化存储要求、云服务</a:t>
            </a:r>
            <a:r>
              <a:rPr lang="zh-CN" altLang="en-US" sz="1000" dirty="0" smtClean="0">
                <a:latin typeface="微软雅黑" panose="020B0503020204020204" pitchFamily="34" charset="-122"/>
                <a:ea typeface="微软雅黑" panose="020B0503020204020204" pitchFamily="34" charset="-122"/>
              </a:rPr>
              <a:t>产业扶持政策</a:t>
            </a:r>
            <a:r>
              <a:rPr lang="zh-CN" altLang="en-US" sz="1000" dirty="0">
                <a:latin typeface="微软雅黑" panose="020B0503020204020204" pitchFamily="34" charset="-122"/>
                <a:ea typeface="微软雅黑" panose="020B0503020204020204" pitchFamily="34" charset="-122"/>
              </a:rPr>
              <a:t>）</a:t>
            </a:r>
            <a:endParaRPr lang="zh-CN" altLang="en-US" sz="800" dirty="0">
              <a:latin typeface="微软雅黑" panose="020B0503020204020204" pitchFamily="34" charset="-122"/>
              <a:ea typeface="微软雅黑" panose="020B0503020204020204" pitchFamily="34" charset="-122"/>
            </a:endParaRPr>
          </a:p>
        </p:txBody>
      </p:sp>
      <p:sp>
        <p:nvSpPr>
          <p:cNvPr id="19" name="矩形 18"/>
          <p:cNvSpPr/>
          <p:nvPr/>
        </p:nvSpPr>
        <p:spPr>
          <a:xfrm>
            <a:off x="2609883" y="3298604"/>
            <a:ext cx="885824" cy="412738"/>
          </a:xfrm>
          <a:prstGeom prst="rect">
            <a:avLst/>
          </a:prstGeom>
          <a:solidFill>
            <a:srgbClr val="C00000"/>
          </a:solid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anose="020B0503020204020204" pitchFamily="34" charset="-122"/>
                <a:ea typeface="微软雅黑" panose="020B0503020204020204" pitchFamily="34" charset="-122"/>
              </a:rPr>
              <a:t>其他属性</a:t>
            </a:r>
          </a:p>
        </p:txBody>
      </p:sp>
      <p:sp>
        <p:nvSpPr>
          <p:cNvPr id="20" name="文本框 19"/>
          <p:cNvSpPr txBox="1"/>
          <p:nvPr/>
        </p:nvSpPr>
        <p:spPr>
          <a:xfrm>
            <a:off x="4086420" y="3202358"/>
            <a:ext cx="3010143" cy="600164"/>
          </a:xfrm>
          <a:prstGeom prst="rect">
            <a:avLst/>
          </a:prstGeom>
          <a:noFill/>
        </p:spPr>
        <p:txBody>
          <a:bodyPr wrap="square" rtlCol="0">
            <a:spAutoFit/>
          </a:bodyPr>
          <a:lstStyle/>
          <a:p>
            <a:r>
              <a:rPr lang="zh-CN" altLang="en-US" sz="1100" b="1" dirty="0">
                <a:latin typeface="微软雅黑" panose="020B0503020204020204" pitchFamily="34" charset="-122"/>
                <a:ea typeface="微软雅黑" panose="020B0503020204020204" pitchFamily="34" charset="-122"/>
              </a:rPr>
              <a:t>学术科研、公共卫生、司法（跨境司法协助）、数据贸易壁垒（地缘政治）、人权及言论自由等</a:t>
            </a:r>
            <a:endParaRPr lang="zh-CN" altLang="en-US" sz="800" b="1" dirty="0">
              <a:latin typeface="微软雅黑" panose="020B0503020204020204" pitchFamily="34" charset="-122"/>
              <a:ea typeface="微软雅黑" panose="020B0503020204020204" pitchFamily="34" charset="-122"/>
            </a:endParaRPr>
          </a:p>
        </p:txBody>
      </p:sp>
      <p:cxnSp>
        <p:nvCxnSpPr>
          <p:cNvPr id="21" name="直接箭头连接符 20"/>
          <p:cNvCxnSpPr>
            <a:stCxn id="6" idx="3"/>
            <a:endCxn id="19" idx="1"/>
          </p:cNvCxnSpPr>
          <p:nvPr/>
        </p:nvCxnSpPr>
        <p:spPr>
          <a:xfrm>
            <a:off x="1468004" y="2814616"/>
            <a:ext cx="1141879" cy="690357"/>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10" idx="3"/>
            <a:endCxn id="9" idx="1"/>
          </p:cNvCxnSpPr>
          <p:nvPr/>
        </p:nvCxnSpPr>
        <p:spPr>
          <a:xfrm>
            <a:off x="3495707" y="1437238"/>
            <a:ext cx="590714" cy="0"/>
          </a:xfrm>
          <a:prstGeom prst="line">
            <a:avLst/>
          </a:prstGeom>
          <a:ln>
            <a:solidFill>
              <a:srgbClr val="C00000"/>
            </a:solidFill>
            <a:prstDash val="dash"/>
            <a:tailEnd type="none"/>
          </a:ln>
        </p:spPr>
        <p:style>
          <a:lnRef idx="1">
            <a:schemeClr val="dk1"/>
          </a:lnRef>
          <a:fillRef idx="0">
            <a:schemeClr val="dk1"/>
          </a:fillRef>
          <a:effectRef idx="0">
            <a:schemeClr val="dk1"/>
          </a:effectRef>
          <a:fontRef idx="minor">
            <a:schemeClr val="tx1"/>
          </a:fontRef>
        </p:style>
      </p:cxnSp>
      <p:cxnSp>
        <p:nvCxnSpPr>
          <p:cNvPr id="23" name="直接连接符 22"/>
          <p:cNvCxnSpPr>
            <a:stCxn id="11" idx="3"/>
            <a:endCxn id="16" idx="1"/>
          </p:cNvCxnSpPr>
          <p:nvPr/>
        </p:nvCxnSpPr>
        <p:spPr>
          <a:xfrm>
            <a:off x="3495707" y="2126794"/>
            <a:ext cx="590714" cy="0"/>
          </a:xfrm>
          <a:prstGeom prst="line">
            <a:avLst/>
          </a:prstGeom>
          <a:ln>
            <a:solidFill>
              <a:srgbClr val="C00000"/>
            </a:solidFill>
            <a:prstDash val="dash"/>
            <a:tailEnd type="none"/>
          </a:ln>
        </p:spPr>
        <p:style>
          <a:lnRef idx="1">
            <a:schemeClr val="dk1"/>
          </a:lnRef>
          <a:fillRef idx="0">
            <a:schemeClr val="dk1"/>
          </a:fillRef>
          <a:effectRef idx="0">
            <a:schemeClr val="dk1"/>
          </a:effectRef>
          <a:fontRef idx="minor">
            <a:schemeClr val="tx1"/>
          </a:fontRef>
        </p:style>
      </p:cxnSp>
      <p:cxnSp>
        <p:nvCxnSpPr>
          <p:cNvPr id="24" name="直接连接符 23"/>
          <p:cNvCxnSpPr>
            <a:stCxn id="12" idx="3"/>
            <a:endCxn id="17" idx="1"/>
          </p:cNvCxnSpPr>
          <p:nvPr/>
        </p:nvCxnSpPr>
        <p:spPr>
          <a:xfrm flipV="1">
            <a:off x="3495707" y="2814617"/>
            <a:ext cx="590714" cy="2533"/>
          </a:xfrm>
          <a:prstGeom prst="line">
            <a:avLst/>
          </a:prstGeom>
          <a:ln>
            <a:solidFill>
              <a:srgbClr val="C00000"/>
            </a:solidFill>
            <a:prstDash val="dash"/>
            <a:tailEnd type="none"/>
          </a:ln>
        </p:spPr>
        <p:style>
          <a:lnRef idx="1">
            <a:schemeClr val="dk1"/>
          </a:lnRef>
          <a:fillRef idx="0">
            <a:schemeClr val="dk1"/>
          </a:fillRef>
          <a:effectRef idx="0">
            <a:schemeClr val="dk1"/>
          </a:effectRef>
          <a:fontRef idx="minor">
            <a:schemeClr val="tx1"/>
          </a:fontRef>
        </p:style>
      </p:cxnSp>
      <p:cxnSp>
        <p:nvCxnSpPr>
          <p:cNvPr id="26" name="直接连接符 25"/>
          <p:cNvCxnSpPr>
            <a:stCxn id="19" idx="3"/>
            <a:endCxn id="20" idx="1"/>
          </p:cNvCxnSpPr>
          <p:nvPr/>
        </p:nvCxnSpPr>
        <p:spPr>
          <a:xfrm flipV="1">
            <a:off x="3495707" y="3502440"/>
            <a:ext cx="590713" cy="2533"/>
          </a:xfrm>
          <a:prstGeom prst="line">
            <a:avLst/>
          </a:prstGeom>
          <a:ln>
            <a:solidFill>
              <a:srgbClr val="C00000"/>
            </a:solidFill>
            <a:prstDash val="dash"/>
            <a:tailEnd type="none"/>
          </a:ln>
        </p:spPr>
        <p:style>
          <a:lnRef idx="1">
            <a:schemeClr val="dk1"/>
          </a:lnRef>
          <a:fillRef idx="0">
            <a:schemeClr val="dk1"/>
          </a:fillRef>
          <a:effectRef idx="0">
            <a:schemeClr val="dk1"/>
          </a:effectRef>
          <a:fontRef idx="minor">
            <a:schemeClr val="tx1"/>
          </a:fontRef>
        </p:style>
      </p:cxnSp>
      <p:sp>
        <p:nvSpPr>
          <p:cNvPr id="56" name="矩形 55"/>
          <p:cNvSpPr/>
          <p:nvPr/>
        </p:nvSpPr>
        <p:spPr>
          <a:xfrm>
            <a:off x="2609883" y="3983894"/>
            <a:ext cx="885824" cy="412738"/>
          </a:xfrm>
          <a:prstGeom prst="rect">
            <a:avLst/>
          </a:prstGeom>
          <a:solidFill>
            <a:schemeClr val="bg1"/>
          </a:solid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C00000"/>
                </a:solidFill>
                <a:latin typeface="微软雅黑" panose="020B0503020204020204" pitchFamily="34" charset="-122"/>
                <a:ea typeface="微软雅黑" panose="020B0503020204020204" pitchFamily="34" charset="-122"/>
              </a:rPr>
              <a:t>石油属性</a:t>
            </a:r>
          </a:p>
        </p:txBody>
      </p:sp>
      <p:sp>
        <p:nvSpPr>
          <p:cNvPr id="57" name="文本框 56"/>
          <p:cNvSpPr txBox="1"/>
          <p:nvPr/>
        </p:nvSpPr>
        <p:spPr>
          <a:xfrm>
            <a:off x="4086420" y="3864564"/>
            <a:ext cx="3010143" cy="646331"/>
          </a:xfrm>
          <a:prstGeom prst="rect">
            <a:avLst/>
          </a:prstGeom>
          <a:noFill/>
        </p:spPr>
        <p:txBody>
          <a:bodyPr wrap="square" rtlCol="0">
            <a:spAutoFit/>
          </a:bodyPr>
          <a:lstStyle/>
          <a:p>
            <a:pPr>
              <a:spcAft>
                <a:spcPts val="600"/>
              </a:spcAft>
            </a:pPr>
            <a:r>
              <a:rPr lang="zh-CN" altLang="en-US" sz="1100" b="1" dirty="0" smtClean="0">
                <a:latin typeface="微软雅黑" panose="020B0503020204020204" pitchFamily="34" charset="-122"/>
                <a:ea typeface="微软雅黑" panose="020B0503020204020204" pitchFamily="34" charset="-122"/>
              </a:rPr>
              <a:t>经济价值与适度流动性</a:t>
            </a:r>
            <a:endParaRPr lang="en-US" altLang="zh-CN" sz="1100" b="1" dirty="0">
              <a:latin typeface="微软雅黑" panose="020B0503020204020204" pitchFamily="34" charset="-122"/>
              <a:ea typeface="微软雅黑" panose="020B0503020204020204" pitchFamily="34" charset="-122"/>
            </a:endParaRPr>
          </a:p>
          <a:p>
            <a:r>
              <a:rPr lang="zh-CN" altLang="en-US" sz="1000" dirty="0">
                <a:latin typeface="微软雅黑" panose="020B0503020204020204" pitchFamily="34" charset="-122"/>
                <a:ea typeface="微软雅黑" panose="020B0503020204020204" pitchFamily="34" charset="-122"/>
              </a:rPr>
              <a:t>（数据产品</a:t>
            </a:r>
            <a:r>
              <a:rPr lang="zh-CN" altLang="en-US" sz="1000" dirty="0" smtClean="0">
                <a:latin typeface="微软雅黑" panose="020B0503020204020204" pitchFamily="34" charset="-122"/>
                <a:ea typeface="微软雅黑" panose="020B0503020204020204" pitchFamily="34" charset="-122"/>
              </a:rPr>
              <a:t>或大数据的“原材料、生产要求”</a:t>
            </a:r>
            <a:r>
              <a:rPr lang="zh-CN" altLang="en-US" sz="1000" dirty="0">
                <a:latin typeface="微软雅黑" panose="020B0503020204020204" pitchFamily="34" charset="-122"/>
                <a:ea typeface="微软雅黑" panose="020B0503020204020204" pitchFamily="34" charset="-122"/>
              </a:rPr>
              <a:t>：</a:t>
            </a:r>
            <a:r>
              <a:rPr lang="zh-CN" altLang="en-US" sz="1000" dirty="0" smtClean="0">
                <a:latin typeface="微软雅黑" panose="020B0503020204020204" pitchFamily="34" charset="-122"/>
                <a:ea typeface="微软雅黑" panose="020B0503020204020204" pitchFamily="34" charset="-122"/>
              </a:rPr>
              <a:t>网络</a:t>
            </a:r>
            <a:r>
              <a:rPr lang="zh-CN" altLang="en-US" sz="1000" dirty="0">
                <a:latin typeface="微软雅黑" panose="020B0503020204020204" pitchFamily="34" charset="-122"/>
                <a:ea typeface="微软雅黑" panose="020B0503020204020204" pitchFamily="34" charset="-122"/>
              </a:rPr>
              <a:t>用户信息、原始网络数据 </a:t>
            </a:r>
            <a:r>
              <a:rPr lang="en-US" altLang="zh-CN" sz="1000" dirty="0">
                <a:latin typeface="微软雅黑" panose="020B0503020204020204" pitchFamily="34" charset="-122"/>
                <a:ea typeface="微软雅黑" panose="020B0503020204020204" pitchFamily="34" charset="-122"/>
              </a:rPr>
              <a:t>etc.</a:t>
            </a:r>
            <a:r>
              <a:rPr lang="zh-CN" altLang="en-US" sz="1000" dirty="0">
                <a:latin typeface="微软雅黑" panose="020B0503020204020204" pitchFamily="34" charset="-122"/>
                <a:ea typeface="微软雅黑" panose="020B0503020204020204" pitchFamily="34" charset="-122"/>
              </a:rPr>
              <a:t>）</a:t>
            </a:r>
            <a:endParaRPr lang="zh-CN" altLang="en-US" sz="800" dirty="0">
              <a:latin typeface="微软雅黑" panose="020B0503020204020204" pitchFamily="34" charset="-122"/>
              <a:ea typeface="微软雅黑" panose="020B0503020204020204" pitchFamily="34" charset="-122"/>
            </a:endParaRPr>
          </a:p>
        </p:txBody>
      </p:sp>
      <p:cxnSp>
        <p:nvCxnSpPr>
          <p:cNvPr id="58" name="直接连接符 57"/>
          <p:cNvCxnSpPr>
            <a:stCxn id="56" idx="3"/>
            <a:endCxn id="57" idx="1"/>
          </p:cNvCxnSpPr>
          <p:nvPr/>
        </p:nvCxnSpPr>
        <p:spPr>
          <a:xfrm flipV="1">
            <a:off x="3495707" y="4187730"/>
            <a:ext cx="590713" cy="2533"/>
          </a:xfrm>
          <a:prstGeom prst="line">
            <a:avLst/>
          </a:prstGeom>
          <a:ln>
            <a:solidFill>
              <a:srgbClr val="C00000"/>
            </a:solidFill>
            <a:prstDash val="dash"/>
            <a:tailEnd type="none"/>
          </a:ln>
        </p:spPr>
        <p:style>
          <a:lnRef idx="1">
            <a:schemeClr val="dk1"/>
          </a:lnRef>
          <a:fillRef idx="0">
            <a:schemeClr val="dk1"/>
          </a:fillRef>
          <a:effectRef idx="0">
            <a:schemeClr val="dk1"/>
          </a:effectRef>
          <a:fontRef idx="minor">
            <a:schemeClr val="tx1"/>
          </a:fontRef>
        </p:style>
      </p:cxnSp>
      <p:sp>
        <p:nvSpPr>
          <p:cNvPr id="69" name="矩形 68"/>
          <p:cNvSpPr/>
          <p:nvPr/>
        </p:nvSpPr>
        <p:spPr>
          <a:xfrm>
            <a:off x="267854" y="5036847"/>
            <a:ext cx="1200150" cy="638175"/>
          </a:xfrm>
          <a:prstGeom prst="rect">
            <a:avLst/>
          </a:prstGeom>
          <a:solidFill>
            <a:srgbClr val="C0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atin typeface="微软雅黑" panose="020B0503020204020204" pitchFamily="34" charset="-122"/>
                <a:ea typeface="微软雅黑" panose="020B0503020204020204" pitchFamily="34" charset="-122"/>
              </a:rPr>
              <a:t>数据</a:t>
            </a:r>
          </a:p>
        </p:txBody>
      </p:sp>
      <p:cxnSp>
        <p:nvCxnSpPr>
          <p:cNvPr id="70" name="直接箭头连接符 69"/>
          <p:cNvCxnSpPr>
            <a:stCxn id="69" idx="3"/>
          </p:cNvCxnSpPr>
          <p:nvPr/>
        </p:nvCxnSpPr>
        <p:spPr>
          <a:xfrm>
            <a:off x="1468004" y="5355935"/>
            <a:ext cx="1126319" cy="362259"/>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stCxn id="69" idx="3"/>
          </p:cNvCxnSpPr>
          <p:nvPr/>
        </p:nvCxnSpPr>
        <p:spPr>
          <a:xfrm flipV="1">
            <a:off x="1468004" y="5091917"/>
            <a:ext cx="1126319" cy="264018"/>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2" name="文本框 71"/>
          <p:cNvSpPr txBox="1"/>
          <p:nvPr/>
        </p:nvSpPr>
        <p:spPr>
          <a:xfrm>
            <a:off x="1718022" y="4956908"/>
            <a:ext cx="752476" cy="246221"/>
          </a:xfrm>
          <a:prstGeom prst="rect">
            <a:avLst/>
          </a:prstGeom>
          <a:noFill/>
        </p:spPr>
        <p:txBody>
          <a:bodyPr wrap="square" rtlCol="0">
            <a:spAutoFit/>
          </a:bodyPr>
          <a:lstStyle/>
          <a:p>
            <a:r>
              <a:rPr lang="zh-CN" altLang="en-US" sz="1000" b="1" dirty="0">
                <a:solidFill>
                  <a:srgbClr val="C00000"/>
                </a:solidFill>
                <a:latin typeface="微软雅黑" panose="020B0503020204020204" pitchFamily="34" charset="-122"/>
                <a:ea typeface="微软雅黑" panose="020B0503020204020204" pitchFamily="34" charset="-122"/>
              </a:rPr>
              <a:t>加工处理</a:t>
            </a:r>
          </a:p>
        </p:txBody>
      </p:sp>
      <p:sp>
        <p:nvSpPr>
          <p:cNvPr id="73" name="矩形 72"/>
          <p:cNvSpPr/>
          <p:nvPr/>
        </p:nvSpPr>
        <p:spPr>
          <a:xfrm>
            <a:off x="2580037" y="4873649"/>
            <a:ext cx="915669" cy="412738"/>
          </a:xfrm>
          <a:prstGeom prst="rect">
            <a:avLst/>
          </a:prstGeom>
          <a:solidFill>
            <a:srgbClr val="C0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atin typeface="微软雅黑" panose="020B0503020204020204" pitchFamily="34" charset="-122"/>
                <a:ea typeface="微软雅黑" panose="020B0503020204020204" pitchFamily="34" charset="-122"/>
              </a:rPr>
              <a:t>信息</a:t>
            </a:r>
          </a:p>
        </p:txBody>
      </p:sp>
      <p:sp>
        <p:nvSpPr>
          <p:cNvPr id="74" name="矩形 73"/>
          <p:cNvSpPr/>
          <p:nvPr/>
        </p:nvSpPr>
        <p:spPr>
          <a:xfrm>
            <a:off x="2580038" y="5492076"/>
            <a:ext cx="915668" cy="412738"/>
          </a:xfrm>
          <a:prstGeom prst="rect">
            <a:avLst/>
          </a:prstGeom>
          <a:solidFill>
            <a:srgbClr val="C0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atin typeface="微软雅黑" panose="020B0503020204020204" pitchFamily="34" charset="-122"/>
                <a:ea typeface="微软雅黑" panose="020B0503020204020204" pitchFamily="34" charset="-122"/>
              </a:rPr>
              <a:t>冗余</a:t>
            </a:r>
          </a:p>
        </p:txBody>
      </p:sp>
      <p:grpSp>
        <p:nvGrpSpPr>
          <p:cNvPr id="100" name="组合 99"/>
          <p:cNvGrpSpPr/>
          <p:nvPr/>
        </p:nvGrpSpPr>
        <p:grpSpPr>
          <a:xfrm>
            <a:off x="3926295" y="4930529"/>
            <a:ext cx="3105150" cy="927010"/>
            <a:chOff x="4086420" y="4834883"/>
            <a:chExt cx="3105150" cy="927010"/>
          </a:xfrm>
        </p:grpSpPr>
        <p:sp>
          <p:nvSpPr>
            <p:cNvPr id="76" name="矩形 75"/>
            <p:cNvSpPr/>
            <p:nvPr/>
          </p:nvSpPr>
          <p:spPr>
            <a:xfrm>
              <a:off x="4086420" y="4834883"/>
              <a:ext cx="3105150" cy="338554"/>
            </a:xfrm>
            <a:prstGeom prst="rect">
              <a:avLst/>
            </a:prstGeom>
          </p:spPr>
          <p:txBody>
            <a:bodyPr wrap="square">
              <a:spAutoFit/>
            </a:bodyPr>
            <a:lstStyle/>
            <a:p>
              <a:r>
                <a:rPr lang="zh-CN" altLang="en-US" sz="1600" b="1" dirty="0">
                  <a:latin typeface="微软雅黑" panose="020B0503020204020204" pitchFamily="34" charset="-122"/>
                  <a:ea typeface="微软雅黑" panose="020B0503020204020204" pitchFamily="34" charset="-122"/>
                </a:rPr>
                <a:t>“数据是爆炸了，信息却很贫乏</a:t>
              </a:r>
              <a:r>
                <a:rPr lang="zh-CN" altLang="en-US" sz="1600" b="1" dirty="0" smtClean="0">
                  <a:latin typeface="微软雅黑" panose="020B0503020204020204" pitchFamily="34" charset="-122"/>
                  <a:ea typeface="微软雅黑" panose="020B0503020204020204" pitchFamily="34" charset="-122"/>
                </a:rPr>
                <a:t>”</a:t>
              </a:r>
              <a:endParaRPr lang="en-US" altLang="zh-CN" sz="1600" b="1" dirty="0" smtClean="0">
                <a:latin typeface="微软雅黑" panose="020B0503020204020204" pitchFamily="34" charset="-122"/>
                <a:ea typeface="微软雅黑" panose="020B0503020204020204" pitchFamily="34" charset="-122"/>
              </a:endParaRPr>
            </a:p>
          </p:txBody>
        </p:sp>
        <p:sp>
          <p:nvSpPr>
            <p:cNvPr id="77" name="矩形 76"/>
            <p:cNvSpPr/>
            <p:nvPr/>
          </p:nvSpPr>
          <p:spPr>
            <a:xfrm>
              <a:off x="4295774" y="5207895"/>
              <a:ext cx="2876745" cy="553998"/>
            </a:xfrm>
            <a:prstGeom prst="rect">
              <a:avLst/>
            </a:prstGeom>
          </p:spPr>
          <p:txBody>
            <a:bodyPr wrap="square">
              <a:spAutoFit/>
            </a:bodyPr>
            <a:lstStyle/>
            <a:p>
              <a:r>
                <a:rPr lang="zh-CN" altLang="en-US" sz="1000" dirty="0">
                  <a:latin typeface="微软雅黑" panose="020B0503020204020204" pitchFamily="34" charset="-122"/>
                  <a:ea typeface="微软雅黑" panose="020B0503020204020204" pitchFamily="34" charset="-122"/>
                </a:rPr>
                <a:t>关于数据、信息的定义研究论文：</a:t>
              </a:r>
            </a:p>
            <a:p>
              <a:r>
                <a:rPr lang="en-US" altLang="zh-CN" sz="1000" dirty="0" err="1">
                  <a:latin typeface="微软雅黑" panose="020B0503020204020204" pitchFamily="34" charset="-122"/>
                  <a:ea typeface="微软雅黑" panose="020B0503020204020204" pitchFamily="34" charset="-122"/>
                </a:rPr>
                <a:t>Wiig</a:t>
              </a:r>
              <a:r>
                <a:rPr lang="zh-CN" altLang="en-US" sz="1000" dirty="0">
                  <a:latin typeface="微软雅黑" panose="020B0503020204020204" pitchFamily="34" charset="-122"/>
                  <a:ea typeface="微软雅黑" panose="020B0503020204020204" pitchFamily="34" charset="-122"/>
                </a:rPr>
                <a:t>（</a:t>
              </a:r>
              <a:r>
                <a:rPr lang="en-US" altLang="zh-CN" sz="1000" dirty="0">
                  <a:latin typeface="微软雅黑" panose="020B0503020204020204" pitchFamily="34" charset="-122"/>
                  <a:ea typeface="微软雅黑" panose="020B0503020204020204" pitchFamily="34" charset="-122"/>
                </a:rPr>
                <a:t>99</a:t>
              </a:r>
              <a:r>
                <a:rPr lang="zh-CN" altLang="en-US" sz="1000" dirty="0">
                  <a:latin typeface="微软雅黑" panose="020B0503020204020204" pitchFamily="34" charset="-122"/>
                  <a:ea typeface="微软雅黑" panose="020B0503020204020204" pitchFamily="34" charset="-122"/>
                </a:rPr>
                <a:t>）、</a:t>
              </a:r>
              <a:r>
                <a:rPr lang="en-US" altLang="zh-CN" sz="1000" dirty="0">
                  <a:latin typeface="微软雅黑" panose="020B0503020204020204" pitchFamily="34" charset="-122"/>
                  <a:ea typeface="微软雅黑" panose="020B0503020204020204" pitchFamily="34" charset="-122"/>
                </a:rPr>
                <a:t>Davenport</a:t>
              </a:r>
              <a:r>
                <a:rPr lang="zh-CN" altLang="en-US" sz="1000" dirty="0">
                  <a:latin typeface="微软雅黑" panose="020B0503020204020204" pitchFamily="34" charset="-122"/>
                  <a:ea typeface="微软雅黑" panose="020B0503020204020204" pitchFamily="34" charset="-122"/>
                </a:rPr>
                <a:t>（</a:t>
              </a:r>
              <a:r>
                <a:rPr lang="en-US" altLang="zh-CN" sz="1000" dirty="0">
                  <a:latin typeface="微软雅黑" panose="020B0503020204020204" pitchFamily="34" charset="-122"/>
                  <a:ea typeface="微软雅黑" panose="020B0503020204020204" pitchFamily="34" charset="-122"/>
                </a:rPr>
                <a:t>98</a:t>
              </a:r>
              <a:r>
                <a:rPr lang="zh-CN" altLang="en-US" sz="1000" dirty="0">
                  <a:latin typeface="微软雅黑" panose="020B0503020204020204" pitchFamily="34" charset="-122"/>
                  <a:ea typeface="微软雅黑" panose="020B0503020204020204" pitchFamily="34" charset="-122"/>
                </a:rPr>
                <a:t>）、</a:t>
              </a:r>
              <a:r>
                <a:rPr lang="en-US" altLang="zh-CN" sz="1000" dirty="0" err="1">
                  <a:latin typeface="微软雅黑" panose="020B0503020204020204" pitchFamily="34" charset="-122"/>
                  <a:ea typeface="微软雅黑" panose="020B0503020204020204" pitchFamily="34" charset="-122"/>
                </a:rPr>
                <a:t>Iikka</a:t>
              </a:r>
              <a:r>
                <a:rPr lang="en-US" altLang="zh-CN" sz="1000" dirty="0">
                  <a:latin typeface="微软雅黑" panose="020B0503020204020204" pitchFamily="34" charset="-122"/>
                  <a:ea typeface="微软雅黑" panose="020B0503020204020204" pitchFamily="34" charset="-122"/>
                </a:rPr>
                <a:t> </a:t>
              </a:r>
              <a:r>
                <a:rPr lang="en-US" altLang="zh-CN" sz="1000" dirty="0" err="1">
                  <a:latin typeface="微软雅黑" panose="020B0503020204020204" pitchFamily="34" charset="-122"/>
                  <a:ea typeface="微软雅黑" panose="020B0503020204020204" pitchFamily="34" charset="-122"/>
                </a:rPr>
                <a:t>Tuomi</a:t>
              </a:r>
              <a:r>
                <a:rPr lang="zh-CN" altLang="en-US" sz="1000" dirty="0">
                  <a:latin typeface="微软雅黑" panose="020B0503020204020204" pitchFamily="34" charset="-122"/>
                  <a:ea typeface="微软雅黑" panose="020B0503020204020204" pitchFamily="34" charset="-122"/>
                </a:rPr>
                <a:t>、</a:t>
              </a:r>
              <a:r>
                <a:rPr lang="en-US" altLang="zh-CN" sz="1000" dirty="0" err="1">
                  <a:latin typeface="微软雅黑" panose="020B0503020204020204" pitchFamily="34" charset="-122"/>
                  <a:ea typeface="微软雅黑" panose="020B0503020204020204" pitchFamily="34" charset="-122"/>
                </a:rPr>
                <a:t>Prusak</a:t>
              </a:r>
              <a:r>
                <a:rPr lang="zh-CN" altLang="en-US" sz="1000" dirty="0">
                  <a:latin typeface="微软雅黑" panose="020B0503020204020204" pitchFamily="34" charset="-122"/>
                  <a:ea typeface="微软雅黑" panose="020B0503020204020204" pitchFamily="34" charset="-122"/>
                </a:rPr>
                <a:t>、 </a:t>
              </a:r>
              <a:r>
                <a:rPr lang="en-US" altLang="zh-CN" sz="1000" dirty="0" err="1">
                  <a:latin typeface="微软雅黑" panose="020B0503020204020204" pitchFamily="34" charset="-122"/>
                  <a:ea typeface="微软雅黑" panose="020B0503020204020204" pitchFamily="34" charset="-122"/>
                </a:rPr>
                <a:t>MichaelJ.Marquaedt</a:t>
              </a:r>
              <a:r>
                <a:rPr lang="zh-CN" altLang="en-US" sz="1000" dirty="0">
                  <a:latin typeface="微软雅黑" panose="020B0503020204020204" pitchFamily="34" charset="-122"/>
                  <a:ea typeface="微软雅黑" panose="020B0503020204020204" pitchFamily="34" charset="-122"/>
                </a:rPr>
                <a:t>、</a:t>
              </a:r>
              <a:r>
                <a:rPr lang="en-US" altLang="zh-CN" sz="1000" dirty="0">
                  <a:latin typeface="微软雅黑" panose="020B0503020204020204" pitchFamily="34" charset="-122"/>
                  <a:ea typeface="微软雅黑" panose="020B0503020204020204" pitchFamily="34" charset="-122"/>
                </a:rPr>
                <a:t>H.J </a:t>
              </a:r>
              <a:r>
                <a:rPr lang="en-US" altLang="zh-CN" sz="1000" dirty="0" err="1" smtClean="0">
                  <a:latin typeface="微软雅黑" panose="020B0503020204020204" pitchFamily="34" charset="-122"/>
                  <a:ea typeface="微软雅黑" panose="020B0503020204020204" pitchFamily="34" charset="-122"/>
                </a:rPr>
                <a:t>Bajaria</a:t>
              </a:r>
              <a:endParaRPr lang="zh-CN" altLang="en-US" sz="1000" dirty="0">
                <a:latin typeface="微软雅黑" panose="020B0503020204020204" pitchFamily="34" charset="-122"/>
                <a:ea typeface="微软雅黑" panose="020B0503020204020204" pitchFamily="34" charset="-122"/>
              </a:endParaRPr>
            </a:p>
          </p:txBody>
        </p:sp>
      </p:grpSp>
      <p:sp>
        <p:nvSpPr>
          <p:cNvPr id="101" name="文本框 100"/>
          <p:cNvSpPr txBox="1"/>
          <p:nvPr/>
        </p:nvSpPr>
        <p:spPr>
          <a:xfrm>
            <a:off x="267854" y="643434"/>
            <a:ext cx="10267950" cy="276999"/>
          </a:xfrm>
          <a:prstGeom prst="rect">
            <a:avLst/>
          </a:prstGeom>
          <a:noFill/>
        </p:spPr>
        <p:txBody>
          <a:bodyPr wrap="square" rtlCol="0">
            <a:spAutoFit/>
          </a:bodyPr>
          <a:lstStyle/>
          <a:p>
            <a:pPr>
              <a:spcAft>
                <a:spcPts val="600"/>
              </a:spcAft>
            </a:pPr>
            <a:r>
              <a:rPr lang="zh-CN" altLang="en-US" sz="1200" b="1" dirty="0">
                <a:solidFill>
                  <a:srgbClr val="C00000"/>
                </a:solidFill>
                <a:latin typeface="微软雅黑" panose="020B0503020204020204" pitchFamily="34" charset="-122"/>
                <a:ea typeface="微软雅黑" panose="020B0503020204020204" pitchFamily="34" charset="-122"/>
              </a:rPr>
              <a:t>个人数据权利是一种权利的</a:t>
            </a:r>
            <a:r>
              <a:rPr lang="zh-CN" altLang="en-US" sz="1200" b="1" u="sng" dirty="0">
                <a:solidFill>
                  <a:srgbClr val="C00000"/>
                </a:solidFill>
                <a:latin typeface="微软雅黑" panose="020B0503020204020204" pitchFamily="34" charset="-122"/>
                <a:ea typeface="微软雅黑" panose="020B0503020204020204" pitchFamily="34" charset="-122"/>
              </a:rPr>
              <a:t>富集</a:t>
            </a:r>
            <a:r>
              <a:rPr lang="zh-CN" altLang="en-US" sz="1200" b="1" dirty="0">
                <a:solidFill>
                  <a:srgbClr val="C00000"/>
                </a:solidFill>
                <a:latin typeface="微软雅黑" panose="020B0503020204020204" pitchFamily="34" charset="-122"/>
                <a:ea typeface="微软雅黑" panose="020B0503020204020204" pitchFamily="34" charset="-122"/>
              </a:rPr>
              <a:t>，</a:t>
            </a:r>
            <a:r>
              <a:rPr lang="zh-CN" altLang="en-US" sz="1200" b="1" dirty="0" smtClean="0">
                <a:solidFill>
                  <a:srgbClr val="C00000"/>
                </a:solidFill>
                <a:latin typeface="微软雅黑" panose="020B0503020204020204" pitchFamily="34" charset="-122"/>
                <a:ea typeface="微软雅黑" panose="020B0503020204020204" pitchFamily="34" charset="-122"/>
              </a:rPr>
              <a:t>是各种权力和权益的</a:t>
            </a:r>
            <a:r>
              <a:rPr lang="zh-CN" altLang="en-US" sz="1200" b="1" u="sng" dirty="0">
                <a:solidFill>
                  <a:srgbClr val="C00000"/>
                </a:solidFill>
                <a:latin typeface="微软雅黑" panose="020B0503020204020204" pitchFamily="34" charset="-122"/>
                <a:ea typeface="微软雅黑" panose="020B0503020204020204" pitchFamily="34" charset="-122"/>
              </a:rPr>
              <a:t>总和</a:t>
            </a:r>
            <a:r>
              <a:rPr lang="zh-CN" altLang="en-US" sz="1200" b="1" dirty="0">
                <a:solidFill>
                  <a:srgbClr val="C00000"/>
                </a:solidFill>
                <a:latin typeface="微软雅黑" panose="020B0503020204020204" pitchFamily="34" charset="-122"/>
                <a:ea typeface="微软雅黑" panose="020B0503020204020204" pitchFamily="34" charset="-122"/>
              </a:rPr>
              <a:t>。（不能以单个</a:t>
            </a:r>
            <a:r>
              <a:rPr lang="zh-CN" altLang="en-US" sz="1200" b="1" dirty="0" smtClean="0">
                <a:solidFill>
                  <a:srgbClr val="C00000"/>
                </a:solidFill>
                <a:latin typeface="微软雅黑" panose="020B0503020204020204" pitchFamily="34" charset="-122"/>
                <a:ea typeface="微软雅黑" panose="020B0503020204020204" pitchFamily="34" charset="-122"/>
              </a:rPr>
              <a:t>权</a:t>
            </a:r>
            <a:r>
              <a:rPr lang="zh-CN" altLang="en-US" sz="1200" b="1" dirty="0">
                <a:solidFill>
                  <a:srgbClr val="C00000"/>
                </a:solidFill>
                <a:latin typeface="微软雅黑" panose="020B0503020204020204" pitchFamily="34" charset="-122"/>
                <a:ea typeface="微软雅黑" panose="020B0503020204020204" pitchFamily="34" charset="-122"/>
              </a:rPr>
              <a:t>力</a:t>
            </a:r>
            <a:r>
              <a:rPr lang="zh-CN" altLang="en-US" sz="1200" b="1" dirty="0" smtClean="0">
                <a:solidFill>
                  <a:srgbClr val="C00000"/>
                </a:solidFill>
                <a:latin typeface="微软雅黑" panose="020B0503020204020204" pitchFamily="34" charset="-122"/>
                <a:ea typeface="微软雅黑" panose="020B0503020204020204" pitchFamily="34" charset="-122"/>
              </a:rPr>
              <a:t>模式</a:t>
            </a:r>
            <a:r>
              <a:rPr lang="zh-CN" altLang="en-US" sz="1200" b="1" dirty="0">
                <a:solidFill>
                  <a:srgbClr val="C00000"/>
                </a:solidFill>
                <a:latin typeface="微软雅黑" panose="020B0503020204020204" pitchFamily="34" charset="-122"/>
                <a:ea typeface="微软雅黑" panose="020B0503020204020204" pitchFamily="34" charset="-122"/>
              </a:rPr>
              <a:t>简单套用，</a:t>
            </a:r>
            <a:r>
              <a:rPr lang="en-US" altLang="zh-CN" sz="1200" b="1" dirty="0">
                <a:solidFill>
                  <a:srgbClr val="C00000"/>
                </a:solidFill>
                <a:latin typeface="微软雅黑" panose="020B0503020204020204" pitchFamily="34" charset="-122"/>
                <a:ea typeface="微软雅黑" panose="020B0503020204020204" pitchFamily="34" charset="-122"/>
              </a:rPr>
              <a:t>e.g. </a:t>
            </a:r>
            <a:r>
              <a:rPr lang="zh-CN" altLang="en-US" sz="1200" b="1" dirty="0">
                <a:solidFill>
                  <a:srgbClr val="C00000"/>
                </a:solidFill>
                <a:latin typeface="微软雅黑" panose="020B0503020204020204" pitchFamily="34" charset="-122"/>
                <a:ea typeface="微软雅黑" panose="020B0503020204020204" pitchFamily="34" charset="-122"/>
              </a:rPr>
              <a:t>物权、所有权）</a:t>
            </a:r>
          </a:p>
        </p:txBody>
      </p:sp>
      <p:sp>
        <p:nvSpPr>
          <p:cNvPr id="102" name="文本框 101"/>
          <p:cNvSpPr txBox="1"/>
          <p:nvPr/>
        </p:nvSpPr>
        <p:spPr>
          <a:xfrm>
            <a:off x="7736507" y="3946388"/>
            <a:ext cx="3814763" cy="907941"/>
          </a:xfrm>
          <a:prstGeom prst="rect">
            <a:avLst/>
          </a:prstGeom>
          <a:noFill/>
        </p:spPr>
        <p:txBody>
          <a:bodyPr wrap="square" rtlCol="0">
            <a:spAutoFit/>
          </a:bodyPr>
          <a:lstStyle/>
          <a:p>
            <a:pPr>
              <a:spcAft>
                <a:spcPts val="600"/>
              </a:spcAft>
            </a:pPr>
            <a:r>
              <a:rPr lang="en-US" altLang="zh-CN" sz="1200" b="1" dirty="0">
                <a:latin typeface="微软雅黑" panose="020B0503020204020204" pitchFamily="34" charset="-122"/>
                <a:ea typeface="微软雅黑" panose="020B0503020204020204" pitchFamily="34" charset="-122"/>
              </a:rPr>
              <a:t>GDPR </a:t>
            </a:r>
            <a:r>
              <a:rPr lang="en-US" altLang="zh-CN" sz="1200" b="1" dirty="0" smtClean="0">
                <a:latin typeface="微软雅黑" panose="020B0503020204020204" pitchFamily="34" charset="-122"/>
                <a:ea typeface="微软雅黑" panose="020B0503020204020204" pitchFamily="34" charset="-122"/>
              </a:rPr>
              <a:t>Article </a:t>
            </a:r>
            <a:r>
              <a:rPr lang="en-US" altLang="zh-CN" sz="1200" b="1" dirty="0">
                <a:latin typeface="微软雅黑" panose="020B0503020204020204" pitchFamily="34" charset="-122"/>
                <a:ea typeface="微软雅黑" panose="020B0503020204020204" pitchFamily="34" charset="-122"/>
              </a:rPr>
              <a:t>4</a:t>
            </a:r>
          </a:p>
          <a:p>
            <a:r>
              <a:rPr lang="en-US" altLang="zh-CN" sz="1200" dirty="0">
                <a:latin typeface="微软雅黑" panose="020B0503020204020204" pitchFamily="34" charset="-122"/>
                <a:ea typeface="微软雅黑" panose="020B0503020204020204" pitchFamily="34" charset="-122"/>
              </a:rPr>
              <a:t>“Personal data” means any </a:t>
            </a:r>
            <a:r>
              <a:rPr lang="en-US" altLang="zh-CN" sz="1200" b="1" u="sng" dirty="0">
                <a:latin typeface="微软雅黑" panose="020B0503020204020204" pitchFamily="34" charset="-122"/>
                <a:ea typeface="微软雅黑" panose="020B0503020204020204" pitchFamily="34" charset="-122"/>
              </a:rPr>
              <a:t>information</a:t>
            </a:r>
            <a:r>
              <a:rPr lang="en-US" altLang="zh-CN" sz="1200" dirty="0">
                <a:latin typeface="微软雅黑" panose="020B0503020204020204" pitchFamily="34" charset="-122"/>
                <a:ea typeface="微软雅黑" panose="020B0503020204020204" pitchFamily="34" charset="-122"/>
              </a:rPr>
              <a:t> relating to an </a:t>
            </a:r>
            <a:r>
              <a:rPr lang="en-US" altLang="zh-CN" sz="1200" b="1" dirty="0">
                <a:solidFill>
                  <a:srgbClr val="C00000"/>
                </a:solidFill>
                <a:latin typeface="微软雅黑" panose="020B0503020204020204" pitchFamily="34" charset="-122"/>
                <a:ea typeface="微软雅黑" panose="020B0503020204020204" pitchFamily="34" charset="-122"/>
              </a:rPr>
              <a:t>identified</a:t>
            </a:r>
            <a:r>
              <a:rPr lang="en-US" altLang="zh-CN" sz="1200" dirty="0">
                <a:latin typeface="微软雅黑" panose="020B0503020204020204" pitchFamily="34" charset="-122"/>
                <a:ea typeface="微软雅黑" panose="020B0503020204020204" pitchFamily="34" charset="-122"/>
              </a:rPr>
              <a:t> or </a:t>
            </a:r>
            <a:r>
              <a:rPr lang="en-US" altLang="zh-CN" sz="1200" b="1" dirty="0">
                <a:solidFill>
                  <a:srgbClr val="C00000"/>
                </a:solidFill>
                <a:latin typeface="微软雅黑" panose="020B0503020204020204" pitchFamily="34" charset="-122"/>
                <a:ea typeface="微软雅黑" panose="020B0503020204020204" pitchFamily="34" charset="-122"/>
              </a:rPr>
              <a:t>identifiable</a:t>
            </a:r>
            <a:r>
              <a:rPr lang="en-US" altLang="zh-CN" sz="1200" dirty="0">
                <a:latin typeface="微软雅黑" panose="020B0503020204020204" pitchFamily="34" charset="-122"/>
                <a:ea typeface="微软雅黑" panose="020B0503020204020204" pitchFamily="34" charset="-122"/>
              </a:rPr>
              <a:t> natural person …… </a:t>
            </a:r>
            <a:endParaRPr lang="zh-CN" altLang="en-US" sz="1200" dirty="0">
              <a:latin typeface="微软雅黑" panose="020B0503020204020204" pitchFamily="34" charset="-122"/>
              <a:ea typeface="微软雅黑" panose="020B0503020204020204" pitchFamily="34" charset="-122"/>
            </a:endParaRPr>
          </a:p>
        </p:txBody>
      </p:sp>
      <p:sp>
        <p:nvSpPr>
          <p:cNvPr id="103" name="文本框 102"/>
          <p:cNvSpPr txBox="1"/>
          <p:nvPr/>
        </p:nvSpPr>
        <p:spPr>
          <a:xfrm>
            <a:off x="7736506" y="4997667"/>
            <a:ext cx="3814764" cy="1169551"/>
          </a:xfrm>
          <a:prstGeom prst="rect">
            <a:avLst/>
          </a:prstGeom>
          <a:noFill/>
        </p:spPr>
        <p:txBody>
          <a:bodyPr wrap="square" rtlCol="0">
            <a:spAutoFit/>
          </a:bodyPr>
          <a:lstStyle/>
          <a:p>
            <a:pPr>
              <a:spcAft>
                <a:spcPts val="600"/>
              </a:spcAft>
            </a:pPr>
            <a:r>
              <a:rPr lang="en-US" altLang="zh-CN" sz="1200" b="1" dirty="0">
                <a:latin typeface="微软雅黑" panose="020B0503020204020204" pitchFamily="34" charset="-122"/>
                <a:ea typeface="微软雅黑" panose="020B0503020204020204" pitchFamily="34" charset="-122"/>
              </a:rPr>
              <a:t>GB/T 35273 </a:t>
            </a:r>
            <a:r>
              <a:rPr lang="zh-CN" altLang="en-US" sz="1200" b="1" dirty="0">
                <a:latin typeface="微软雅黑" panose="020B0503020204020204" pitchFamily="34" charset="-122"/>
                <a:ea typeface="微软雅黑" panose="020B0503020204020204" pitchFamily="34" charset="-122"/>
              </a:rPr>
              <a:t>个人信息安全</a:t>
            </a:r>
            <a:r>
              <a:rPr lang="zh-CN" altLang="en-US" sz="1200" b="1" dirty="0" smtClean="0">
                <a:latin typeface="微软雅黑" panose="020B0503020204020204" pitchFamily="34" charset="-122"/>
                <a:ea typeface="微软雅黑" panose="020B0503020204020204" pitchFamily="34" charset="-122"/>
              </a:rPr>
              <a:t>规范</a:t>
            </a:r>
            <a:endParaRPr lang="en-US" altLang="zh-CN" sz="1200" b="1" dirty="0" smtClean="0">
              <a:latin typeface="微软雅黑" panose="020B0503020204020204" pitchFamily="34" charset="-122"/>
              <a:ea typeface="微软雅黑" panose="020B0503020204020204" pitchFamily="34" charset="-122"/>
            </a:endParaRPr>
          </a:p>
          <a:p>
            <a:pPr>
              <a:spcAft>
                <a:spcPts val="600"/>
              </a:spcAft>
            </a:pPr>
            <a:r>
              <a:rPr lang="en-US" altLang="zh-CN" sz="1200" dirty="0" smtClean="0">
                <a:latin typeface="微软雅黑" panose="020B0503020204020204" pitchFamily="34" charset="-122"/>
                <a:ea typeface="微软雅黑" panose="020B0503020204020204" pitchFamily="34" charset="-122"/>
              </a:rPr>
              <a:t>3.1 </a:t>
            </a:r>
            <a:r>
              <a:rPr lang="zh-CN" altLang="en-US" sz="1200" dirty="0">
                <a:latin typeface="微软雅黑" panose="020B0503020204020204" pitchFamily="34" charset="-122"/>
                <a:ea typeface="微软雅黑" panose="020B0503020204020204" pitchFamily="34" charset="-122"/>
              </a:rPr>
              <a:t>个人信息的</a:t>
            </a:r>
            <a:r>
              <a:rPr lang="zh-CN" altLang="en-US" sz="1200" dirty="0" smtClean="0">
                <a:latin typeface="微软雅黑" panose="020B0503020204020204" pitchFamily="34" charset="-122"/>
                <a:ea typeface="微软雅黑" panose="020B0503020204020204" pitchFamily="34" charset="-122"/>
              </a:rPr>
              <a:t>定义</a:t>
            </a:r>
            <a:endParaRPr lang="en-US" altLang="zh-CN" sz="1200" dirty="0">
              <a:latin typeface="微软雅黑" panose="020B0503020204020204" pitchFamily="34" charset="-122"/>
              <a:ea typeface="微软雅黑" panose="020B0503020204020204" pitchFamily="34" charset="-122"/>
            </a:endParaRPr>
          </a:p>
          <a:p>
            <a:pPr>
              <a:spcAft>
                <a:spcPts val="600"/>
              </a:spcAft>
            </a:pPr>
            <a:r>
              <a:rPr lang="zh-CN" altLang="en-US" sz="1200" dirty="0" smtClean="0">
                <a:latin typeface="微软雅黑" panose="020B0503020204020204" pitchFamily="34" charset="-122"/>
                <a:ea typeface="微软雅黑" panose="020B0503020204020204" pitchFamily="34" charset="-122"/>
              </a:rPr>
              <a:t>以</a:t>
            </a:r>
            <a:r>
              <a:rPr lang="zh-CN" altLang="en-US" sz="1200" dirty="0">
                <a:latin typeface="微软雅黑" panose="020B0503020204020204" pitchFamily="34" charset="-122"/>
                <a:ea typeface="微软雅黑" panose="020B0503020204020204" pitchFamily="34" charset="-122"/>
              </a:rPr>
              <a:t>电子或其他方式记录的能够单独或者与其他信息结合</a:t>
            </a:r>
            <a:r>
              <a:rPr lang="zh-CN" altLang="en-US" sz="1200" b="1" dirty="0">
                <a:solidFill>
                  <a:srgbClr val="C00000"/>
                </a:solidFill>
                <a:latin typeface="微软雅黑" panose="020B0503020204020204" pitchFamily="34" charset="-122"/>
                <a:ea typeface="微软雅黑" panose="020B0503020204020204" pitchFamily="34" charset="-122"/>
              </a:rPr>
              <a:t>识别</a:t>
            </a:r>
            <a:r>
              <a:rPr lang="zh-CN" altLang="en-US" sz="1200" dirty="0">
                <a:latin typeface="微软雅黑" panose="020B0503020204020204" pitchFamily="34" charset="-122"/>
                <a:ea typeface="微软雅黑" panose="020B0503020204020204" pitchFamily="34" charset="-122"/>
              </a:rPr>
              <a:t>特定自然人身份或者</a:t>
            </a:r>
            <a:r>
              <a:rPr lang="zh-CN" altLang="en-US" sz="1200" b="1" dirty="0">
                <a:solidFill>
                  <a:srgbClr val="C00000"/>
                </a:solidFill>
                <a:latin typeface="微软雅黑" panose="020B0503020204020204" pitchFamily="34" charset="-122"/>
                <a:ea typeface="微软雅黑" panose="020B0503020204020204" pitchFamily="34" charset="-122"/>
              </a:rPr>
              <a:t>反映</a:t>
            </a:r>
            <a:r>
              <a:rPr lang="zh-CN" altLang="en-US" sz="1200" dirty="0">
                <a:latin typeface="微软雅黑" panose="020B0503020204020204" pitchFamily="34" charset="-122"/>
                <a:ea typeface="微软雅黑" panose="020B0503020204020204" pitchFamily="34" charset="-122"/>
              </a:rPr>
              <a:t>特定自然人身份或者反应特定自然人</a:t>
            </a:r>
            <a:r>
              <a:rPr lang="zh-CN" altLang="en-US" sz="1200" b="1" dirty="0">
                <a:solidFill>
                  <a:srgbClr val="C00000"/>
                </a:solidFill>
                <a:latin typeface="微软雅黑" panose="020B0503020204020204" pitchFamily="34" charset="-122"/>
                <a:ea typeface="微软雅黑" panose="020B0503020204020204" pitchFamily="34" charset="-122"/>
              </a:rPr>
              <a:t>活动情况</a:t>
            </a:r>
            <a:r>
              <a:rPr lang="zh-CN" altLang="en-US" sz="1200" dirty="0">
                <a:latin typeface="微软雅黑" panose="020B0503020204020204" pitchFamily="34" charset="-122"/>
                <a:ea typeface="微软雅黑" panose="020B0503020204020204" pitchFamily="34" charset="-122"/>
              </a:rPr>
              <a:t>的</a:t>
            </a:r>
            <a:r>
              <a:rPr lang="zh-CN" altLang="en-US" sz="1200" b="1" u="sng" dirty="0">
                <a:latin typeface="微软雅黑" panose="020B0503020204020204" pitchFamily="34" charset="-122"/>
                <a:ea typeface="微软雅黑" panose="020B0503020204020204" pitchFamily="34" charset="-122"/>
              </a:rPr>
              <a:t>各种信息</a:t>
            </a:r>
          </a:p>
        </p:txBody>
      </p:sp>
      <p:grpSp>
        <p:nvGrpSpPr>
          <p:cNvPr id="108" name="组合 107"/>
          <p:cNvGrpSpPr/>
          <p:nvPr/>
        </p:nvGrpSpPr>
        <p:grpSpPr>
          <a:xfrm>
            <a:off x="8849257" y="4403916"/>
            <a:ext cx="1589262" cy="1487619"/>
            <a:chOff x="8723138" y="4255344"/>
            <a:chExt cx="1841500" cy="1743170"/>
          </a:xfrm>
        </p:grpSpPr>
        <p:sp>
          <p:nvSpPr>
            <p:cNvPr id="104" name="椭圆 103"/>
            <p:cNvSpPr/>
            <p:nvPr/>
          </p:nvSpPr>
          <p:spPr>
            <a:xfrm>
              <a:off x="8723138" y="4255344"/>
              <a:ext cx="1841500" cy="1743170"/>
            </a:xfrm>
            <a:prstGeom prst="ellipse">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6" name="直接连接符 105"/>
            <p:cNvCxnSpPr>
              <a:stCxn id="104" idx="1"/>
              <a:endCxn id="104" idx="5"/>
            </p:cNvCxnSpPr>
            <p:nvPr/>
          </p:nvCxnSpPr>
          <p:spPr>
            <a:xfrm>
              <a:off x="8992819" y="4510625"/>
              <a:ext cx="1302138" cy="1232608"/>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09" name="文本框 108"/>
          <p:cNvSpPr txBox="1"/>
          <p:nvPr/>
        </p:nvSpPr>
        <p:spPr>
          <a:xfrm>
            <a:off x="7736506" y="1111426"/>
            <a:ext cx="3814763" cy="538609"/>
          </a:xfrm>
          <a:prstGeom prst="rect">
            <a:avLst/>
          </a:prstGeom>
          <a:noFill/>
        </p:spPr>
        <p:txBody>
          <a:bodyPr wrap="square" rtlCol="0">
            <a:spAutoFit/>
          </a:bodyPr>
          <a:lstStyle/>
          <a:p>
            <a:pPr>
              <a:spcAft>
                <a:spcPts val="600"/>
              </a:spcAft>
            </a:pPr>
            <a:r>
              <a:rPr lang="en-US" altLang="zh-CN" sz="1200" b="1" dirty="0" smtClean="0">
                <a:latin typeface="微软雅黑" panose="020B0503020204020204" pitchFamily="34" charset="-122"/>
                <a:ea typeface="微软雅黑" panose="020B0503020204020204" pitchFamily="34" charset="-122"/>
              </a:rPr>
              <a:t>Range</a:t>
            </a:r>
          </a:p>
          <a:p>
            <a:endParaRPr lang="zh-CN" altLang="en-US" sz="1200" dirty="0">
              <a:latin typeface="微软雅黑" panose="020B0503020204020204" pitchFamily="34" charset="-122"/>
              <a:ea typeface="微软雅黑" panose="020B0503020204020204" pitchFamily="34" charset="-122"/>
            </a:endParaRPr>
          </a:p>
        </p:txBody>
      </p:sp>
      <p:sp>
        <p:nvSpPr>
          <p:cNvPr id="53" name="文本框 52"/>
          <p:cNvSpPr txBox="1"/>
          <p:nvPr/>
        </p:nvSpPr>
        <p:spPr>
          <a:xfrm>
            <a:off x="7888907" y="1440590"/>
            <a:ext cx="3662362" cy="892552"/>
          </a:xfrm>
          <a:prstGeom prst="rect">
            <a:avLst/>
          </a:prstGeom>
          <a:noFill/>
        </p:spPr>
        <p:txBody>
          <a:bodyPr wrap="square" rtlCol="0">
            <a:spAutoFit/>
          </a:bodyPr>
          <a:lstStyle/>
          <a:p>
            <a:pPr>
              <a:spcAft>
                <a:spcPts val="600"/>
              </a:spcAft>
            </a:pPr>
            <a:r>
              <a:rPr lang="en-US" altLang="zh-CN" sz="1200" dirty="0" smtClean="0">
                <a:latin typeface="微软雅黑" panose="020B0503020204020204" pitchFamily="34" charset="-122"/>
                <a:ea typeface="微软雅黑" panose="020B0503020204020204" pitchFamily="34" charset="-122"/>
              </a:rPr>
              <a:t>Right to Privacy </a:t>
            </a:r>
            <a:r>
              <a:rPr lang="en-US" altLang="zh-CN" sz="1200" dirty="0">
                <a:latin typeface="微软雅黑" panose="020B0503020204020204" pitchFamily="34" charset="-122"/>
                <a:ea typeface="微软雅黑" panose="020B0503020204020204" pitchFamily="34" charset="-122"/>
              </a:rPr>
              <a:t>Protection</a:t>
            </a:r>
            <a:endParaRPr lang="en-US" altLang="zh-CN" sz="1200" dirty="0" smtClean="0">
              <a:latin typeface="微软雅黑" panose="020B0503020204020204" pitchFamily="34" charset="-122"/>
              <a:ea typeface="微软雅黑" panose="020B0503020204020204" pitchFamily="34" charset="-122"/>
            </a:endParaRPr>
          </a:p>
          <a:p>
            <a:pPr>
              <a:spcAft>
                <a:spcPts val="600"/>
              </a:spcAft>
            </a:pPr>
            <a:r>
              <a:rPr lang="zh-CN" altLang="en-US" dirty="0" smtClean="0"/>
              <a:t>➷</a:t>
            </a:r>
            <a:endParaRPr lang="en-US" altLang="zh-CN" dirty="0" smtClean="0"/>
          </a:p>
          <a:p>
            <a:pPr>
              <a:spcAft>
                <a:spcPts val="600"/>
              </a:spcAft>
            </a:pPr>
            <a:r>
              <a:rPr lang="en-US" altLang="zh-CN" sz="1200" dirty="0" smtClean="0">
                <a:latin typeface="微软雅黑" panose="020B0503020204020204" pitchFamily="34" charset="-122"/>
                <a:ea typeface="微软雅黑" panose="020B0503020204020204" pitchFamily="34" charset="-122"/>
              </a:rPr>
              <a:t>Right</a:t>
            </a:r>
            <a:r>
              <a:rPr lang="zh-CN" altLang="en-US" sz="1200" dirty="0">
                <a:latin typeface="微软雅黑" panose="020B0503020204020204" pitchFamily="34" charset="-122"/>
                <a:ea typeface="微软雅黑" panose="020B0503020204020204" pitchFamily="34" charset="-122"/>
              </a:rPr>
              <a:t> </a:t>
            </a:r>
            <a:r>
              <a:rPr lang="en-US" altLang="zh-CN" sz="1200" dirty="0" smtClean="0">
                <a:latin typeface="微软雅黑" panose="020B0503020204020204" pitchFamily="34" charset="-122"/>
                <a:ea typeface="微软雅黑" panose="020B0503020204020204" pitchFamily="34" charset="-122"/>
              </a:rPr>
              <a:t>to Protection of Personal Data</a:t>
            </a:r>
          </a:p>
        </p:txBody>
      </p:sp>
      <p:sp>
        <p:nvSpPr>
          <p:cNvPr id="55" name="文本框 54"/>
          <p:cNvSpPr txBox="1"/>
          <p:nvPr/>
        </p:nvSpPr>
        <p:spPr>
          <a:xfrm>
            <a:off x="7888907" y="2445681"/>
            <a:ext cx="3662362" cy="1246495"/>
          </a:xfrm>
          <a:prstGeom prst="rect">
            <a:avLst/>
          </a:prstGeom>
          <a:noFill/>
        </p:spPr>
        <p:txBody>
          <a:bodyPr wrap="square" rtlCol="0">
            <a:spAutoFit/>
          </a:bodyPr>
          <a:lstStyle/>
          <a:p>
            <a:pPr>
              <a:spcAft>
                <a:spcPts val="600"/>
              </a:spcAft>
            </a:pPr>
            <a:r>
              <a:rPr lang="en-US" altLang="zh-CN" sz="1200" b="1" dirty="0" smtClean="0">
                <a:latin typeface="微软雅黑" panose="020B0503020204020204" pitchFamily="34" charset="-122"/>
                <a:ea typeface="微软雅黑" panose="020B0503020204020204" pitchFamily="34" charset="-122"/>
              </a:rPr>
              <a:t>CISSP</a:t>
            </a:r>
            <a:r>
              <a:rPr lang="zh-CN" altLang="en-US" sz="1200" b="1" dirty="0" smtClean="0">
                <a:latin typeface="微软雅黑" panose="020B0503020204020204" pitchFamily="34" charset="-122"/>
                <a:ea typeface="微软雅黑" panose="020B0503020204020204" pitchFamily="34" charset="-122"/>
              </a:rPr>
              <a:t>（</a:t>
            </a:r>
            <a:r>
              <a:rPr lang="en-US" altLang="zh-CN" sz="1200" b="1" dirty="0" smtClean="0">
                <a:latin typeface="微软雅黑" panose="020B0503020204020204" pitchFamily="34" charset="-122"/>
                <a:ea typeface="微软雅黑" panose="020B0503020204020204" pitchFamily="34" charset="-122"/>
              </a:rPr>
              <a:t>AIO</a:t>
            </a:r>
            <a:r>
              <a:rPr lang="zh-CN" altLang="en-US" sz="1200" b="1" dirty="0" smtClean="0">
                <a:latin typeface="微软雅黑" panose="020B0503020204020204" pitchFamily="34" charset="-122"/>
                <a:ea typeface="微软雅黑" panose="020B0503020204020204" pitchFamily="34" charset="-122"/>
              </a:rPr>
              <a:t>）</a:t>
            </a:r>
            <a:r>
              <a:rPr lang="en-US" altLang="zh-CN" sz="1200" b="1" dirty="0" smtClean="0">
                <a:latin typeface="微软雅黑" panose="020B0503020204020204" pitchFamily="34" charset="-122"/>
                <a:ea typeface="微软雅黑" panose="020B0503020204020204" pitchFamily="34" charset="-122"/>
              </a:rPr>
              <a:t>:</a:t>
            </a:r>
          </a:p>
          <a:p>
            <a:pPr>
              <a:spcAft>
                <a:spcPts val="600"/>
              </a:spcAft>
            </a:pPr>
            <a:r>
              <a:rPr lang="zh-CN" altLang="en-US" sz="1200" dirty="0" smtClean="0">
                <a:latin typeface="微软雅黑" panose="020B0503020204020204" pitchFamily="34" charset="-122"/>
                <a:ea typeface="微软雅黑" panose="020B0503020204020204" pitchFamily="34" charset="-122"/>
              </a:rPr>
              <a:t>隐私是指个人或群体控制相关自身特定信息的能力。</a:t>
            </a:r>
            <a:endParaRPr lang="en-US" altLang="zh-CN" sz="1200" dirty="0" smtClean="0">
              <a:latin typeface="微软雅黑" panose="020B0503020204020204" pitchFamily="34" charset="-122"/>
              <a:ea typeface="微软雅黑" panose="020B0503020204020204" pitchFamily="34" charset="-122"/>
            </a:endParaRPr>
          </a:p>
          <a:p>
            <a:pPr>
              <a:spcAft>
                <a:spcPts val="600"/>
              </a:spcAft>
            </a:pPr>
            <a:r>
              <a:rPr lang="zh-CN" altLang="en-US" sz="1200" dirty="0" smtClean="0">
                <a:latin typeface="微软雅黑" panose="020B0503020204020204" pitchFamily="34" charset="-122"/>
                <a:ea typeface="微软雅黑" panose="020B0503020204020204" pitchFamily="34" charset="-122"/>
              </a:rPr>
              <a:t>隐私涉及一个人决定什么样的信息愿意让其他人知道、哪些人可以知道以及哪些人什么时候可以访问。</a:t>
            </a:r>
            <a:endParaRPr lang="en-US" altLang="zh-CN" sz="1200" dirty="0" smtClean="0">
              <a:latin typeface="微软雅黑" panose="020B0503020204020204" pitchFamily="34" charset="-122"/>
              <a:ea typeface="微软雅黑" panose="020B0503020204020204" pitchFamily="34" charset="-122"/>
            </a:endParaRPr>
          </a:p>
          <a:p>
            <a:pPr>
              <a:spcAft>
                <a:spcPts val="600"/>
              </a:spcAft>
            </a:pPr>
            <a:r>
              <a:rPr lang="zh-CN" altLang="en-US" sz="1200" dirty="0" smtClean="0">
                <a:latin typeface="微软雅黑" panose="020B0503020204020204" pitchFamily="34" charset="-122"/>
                <a:ea typeface="微软雅黑" panose="020B0503020204020204" pitchFamily="34" charset="-122"/>
              </a:rPr>
              <a:t>（安全用来执行这些隐私权）</a:t>
            </a:r>
            <a:endParaRPr lang="en-US" altLang="zh-CN" sz="12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58059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par>
                                <p:cTn id="16" presetID="22" presetClass="entr" presetSubtype="8"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par>
                                <p:cTn id="22" presetID="22" presetClass="entr" presetSubtype="8"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left)">
                                      <p:cBhvr>
                                        <p:cTn id="24" dur="500"/>
                                        <p:tgtEl>
                                          <p:spTgt spid="13"/>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par>
                                <p:cTn id="28" presetID="22" presetClass="entr" presetSubtype="8"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left)">
                                      <p:cBhvr>
                                        <p:cTn id="30" dur="500"/>
                                        <p:tgtEl>
                                          <p:spTgt spid="21"/>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left)">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wipe(left)">
                                      <p:cBhvr>
                                        <p:cTn id="38" dur="500"/>
                                        <p:tgtEl>
                                          <p:spTgt spid="22"/>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left)">
                                      <p:cBhvr>
                                        <p:cTn id="41" dur="500"/>
                                        <p:tgtEl>
                                          <p:spTgt spid="9"/>
                                        </p:tgtEl>
                                      </p:cBhvr>
                                    </p:animEffect>
                                  </p:childTnLst>
                                </p:cTn>
                              </p:par>
                              <p:par>
                                <p:cTn id="42" presetID="22" presetClass="entr" presetSubtype="8" fill="hold"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wipe(left)">
                                      <p:cBhvr>
                                        <p:cTn id="44" dur="500"/>
                                        <p:tgtEl>
                                          <p:spTgt spid="23"/>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500"/>
                                        <p:tgtEl>
                                          <p:spTgt spid="16"/>
                                        </p:tgtEl>
                                      </p:cBhvr>
                                    </p:animEffect>
                                  </p:childTnLst>
                                </p:cTn>
                              </p:par>
                              <p:par>
                                <p:cTn id="48" presetID="22" presetClass="entr" presetSubtype="8"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wipe(left)">
                                      <p:cBhvr>
                                        <p:cTn id="50" dur="500"/>
                                        <p:tgtEl>
                                          <p:spTgt spid="24"/>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wipe(left)">
                                      <p:cBhvr>
                                        <p:cTn id="53" dur="500"/>
                                        <p:tgtEl>
                                          <p:spTgt spid="17"/>
                                        </p:tgtEl>
                                      </p:cBhvr>
                                    </p:animEffect>
                                  </p:childTnLst>
                                </p:cTn>
                              </p:par>
                              <p:par>
                                <p:cTn id="54" presetID="22" presetClass="entr" presetSubtype="8"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wipe(left)">
                                      <p:cBhvr>
                                        <p:cTn id="56" dur="500"/>
                                        <p:tgtEl>
                                          <p:spTgt spid="26"/>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left)">
                                      <p:cBhvr>
                                        <p:cTn id="59" dur="500"/>
                                        <p:tgtEl>
                                          <p:spTgt spid="2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wipe(left)">
                                      <p:cBhvr>
                                        <p:cTn id="64" dur="500"/>
                                        <p:tgtEl>
                                          <p:spTgt spid="15"/>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wipe(left)">
                                      <p:cBhvr>
                                        <p:cTn id="67" dur="500"/>
                                        <p:tgtEl>
                                          <p:spTgt spid="56"/>
                                        </p:tgtEl>
                                      </p:cBhvr>
                                    </p:animEffect>
                                  </p:childTnLst>
                                </p:cTn>
                              </p:par>
                              <p:par>
                                <p:cTn id="68" presetID="22" presetClass="entr" presetSubtype="8" fill="hold" nodeType="withEffect">
                                  <p:stCondLst>
                                    <p:cond delay="0"/>
                                  </p:stCondLst>
                                  <p:childTnLst>
                                    <p:set>
                                      <p:cBhvr>
                                        <p:cTn id="69" dur="1" fill="hold">
                                          <p:stCondLst>
                                            <p:cond delay="0"/>
                                          </p:stCondLst>
                                        </p:cTn>
                                        <p:tgtEl>
                                          <p:spTgt spid="58"/>
                                        </p:tgtEl>
                                        <p:attrNameLst>
                                          <p:attrName>style.visibility</p:attrName>
                                        </p:attrNameLst>
                                      </p:cBhvr>
                                      <p:to>
                                        <p:strVal val="visible"/>
                                      </p:to>
                                    </p:set>
                                    <p:animEffect transition="in" filter="wipe(left)">
                                      <p:cBhvr>
                                        <p:cTn id="70" dur="500"/>
                                        <p:tgtEl>
                                          <p:spTgt spid="58"/>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57"/>
                                        </p:tgtEl>
                                        <p:attrNameLst>
                                          <p:attrName>style.visibility</p:attrName>
                                        </p:attrNameLst>
                                      </p:cBhvr>
                                      <p:to>
                                        <p:strVal val="visible"/>
                                      </p:to>
                                    </p:set>
                                    <p:animEffect transition="in" filter="wipe(left)">
                                      <p:cBhvr>
                                        <p:cTn id="73" dur="500"/>
                                        <p:tgtEl>
                                          <p:spTgt spid="57"/>
                                        </p:tgtEl>
                                      </p:cBhvr>
                                    </p:animEffect>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grpId="0" nodeType="clickEffect">
                                  <p:stCondLst>
                                    <p:cond delay="0"/>
                                  </p:stCondLst>
                                  <p:childTnLst>
                                    <p:set>
                                      <p:cBhvr>
                                        <p:cTn id="77" dur="1" fill="hold">
                                          <p:stCondLst>
                                            <p:cond delay="0"/>
                                          </p:stCondLst>
                                        </p:cTn>
                                        <p:tgtEl>
                                          <p:spTgt spid="101"/>
                                        </p:tgtEl>
                                        <p:attrNameLst>
                                          <p:attrName>style.visibility</p:attrName>
                                        </p:attrNameLst>
                                      </p:cBhvr>
                                      <p:to>
                                        <p:strVal val="visible"/>
                                      </p:to>
                                    </p:set>
                                    <p:animEffect transition="in" filter="fade">
                                      <p:cBhvr>
                                        <p:cTn id="78" dur="1000"/>
                                        <p:tgtEl>
                                          <p:spTgt spid="101"/>
                                        </p:tgtEl>
                                      </p:cBhvr>
                                    </p:animEffect>
                                    <p:anim calcmode="lin" valueType="num">
                                      <p:cBhvr>
                                        <p:cTn id="79" dur="1000" fill="hold"/>
                                        <p:tgtEl>
                                          <p:spTgt spid="101"/>
                                        </p:tgtEl>
                                        <p:attrNameLst>
                                          <p:attrName>ppt_x</p:attrName>
                                        </p:attrNameLst>
                                      </p:cBhvr>
                                      <p:tavLst>
                                        <p:tav tm="0">
                                          <p:val>
                                            <p:strVal val="#ppt_x"/>
                                          </p:val>
                                        </p:tav>
                                        <p:tav tm="100000">
                                          <p:val>
                                            <p:strVal val="#ppt_x"/>
                                          </p:val>
                                        </p:tav>
                                      </p:tavLst>
                                    </p:anim>
                                    <p:anim calcmode="lin" valueType="num">
                                      <p:cBhvr>
                                        <p:cTn id="80" dur="1000" fill="hold"/>
                                        <p:tgtEl>
                                          <p:spTgt spid="101"/>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69"/>
                                        </p:tgtEl>
                                        <p:attrNameLst>
                                          <p:attrName>style.visibility</p:attrName>
                                        </p:attrNameLst>
                                      </p:cBhvr>
                                      <p:to>
                                        <p:strVal val="visible"/>
                                      </p:to>
                                    </p:set>
                                    <p:animEffect transition="in" filter="wipe(left)">
                                      <p:cBhvr>
                                        <p:cTn id="85" dur="500"/>
                                        <p:tgtEl>
                                          <p:spTgt spid="69"/>
                                        </p:tgtEl>
                                      </p:cBhvr>
                                    </p:animEffect>
                                  </p:childTnLst>
                                </p:cTn>
                              </p:par>
                              <p:par>
                                <p:cTn id="86" presetID="22" presetClass="entr" presetSubtype="8" fill="hold" nodeType="withEffect">
                                  <p:stCondLst>
                                    <p:cond delay="0"/>
                                  </p:stCondLst>
                                  <p:childTnLst>
                                    <p:set>
                                      <p:cBhvr>
                                        <p:cTn id="87" dur="1" fill="hold">
                                          <p:stCondLst>
                                            <p:cond delay="0"/>
                                          </p:stCondLst>
                                        </p:cTn>
                                        <p:tgtEl>
                                          <p:spTgt spid="71"/>
                                        </p:tgtEl>
                                        <p:attrNameLst>
                                          <p:attrName>style.visibility</p:attrName>
                                        </p:attrNameLst>
                                      </p:cBhvr>
                                      <p:to>
                                        <p:strVal val="visible"/>
                                      </p:to>
                                    </p:set>
                                    <p:animEffect transition="in" filter="wipe(left)">
                                      <p:cBhvr>
                                        <p:cTn id="88" dur="500"/>
                                        <p:tgtEl>
                                          <p:spTgt spid="71"/>
                                        </p:tgtEl>
                                      </p:cBhvr>
                                    </p:animEffect>
                                  </p:childTnLst>
                                </p:cTn>
                              </p:par>
                              <p:par>
                                <p:cTn id="89" presetID="22" presetClass="entr" presetSubtype="8" fill="hold" nodeType="withEffect">
                                  <p:stCondLst>
                                    <p:cond delay="0"/>
                                  </p:stCondLst>
                                  <p:childTnLst>
                                    <p:set>
                                      <p:cBhvr>
                                        <p:cTn id="90" dur="1" fill="hold">
                                          <p:stCondLst>
                                            <p:cond delay="0"/>
                                          </p:stCondLst>
                                        </p:cTn>
                                        <p:tgtEl>
                                          <p:spTgt spid="70"/>
                                        </p:tgtEl>
                                        <p:attrNameLst>
                                          <p:attrName>style.visibility</p:attrName>
                                        </p:attrNameLst>
                                      </p:cBhvr>
                                      <p:to>
                                        <p:strVal val="visible"/>
                                      </p:to>
                                    </p:set>
                                    <p:animEffect transition="in" filter="wipe(left)">
                                      <p:cBhvr>
                                        <p:cTn id="91" dur="500"/>
                                        <p:tgtEl>
                                          <p:spTgt spid="70"/>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73"/>
                                        </p:tgtEl>
                                        <p:attrNameLst>
                                          <p:attrName>style.visibility</p:attrName>
                                        </p:attrNameLst>
                                      </p:cBhvr>
                                      <p:to>
                                        <p:strVal val="visible"/>
                                      </p:to>
                                    </p:set>
                                    <p:animEffect transition="in" filter="wipe(left)">
                                      <p:cBhvr>
                                        <p:cTn id="94" dur="500"/>
                                        <p:tgtEl>
                                          <p:spTgt spid="73"/>
                                        </p:tgtEl>
                                      </p:cBhvr>
                                    </p:animEffect>
                                  </p:childTnLst>
                                </p:cTn>
                              </p:par>
                              <p:par>
                                <p:cTn id="95" presetID="22" presetClass="entr" presetSubtype="8" fill="hold" grpId="0" nodeType="withEffect">
                                  <p:stCondLst>
                                    <p:cond delay="0"/>
                                  </p:stCondLst>
                                  <p:childTnLst>
                                    <p:set>
                                      <p:cBhvr>
                                        <p:cTn id="96" dur="1" fill="hold">
                                          <p:stCondLst>
                                            <p:cond delay="0"/>
                                          </p:stCondLst>
                                        </p:cTn>
                                        <p:tgtEl>
                                          <p:spTgt spid="74"/>
                                        </p:tgtEl>
                                        <p:attrNameLst>
                                          <p:attrName>style.visibility</p:attrName>
                                        </p:attrNameLst>
                                      </p:cBhvr>
                                      <p:to>
                                        <p:strVal val="visible"/>
                                      </p:to>
                                    </p:set>
                                    <p:animEffect transition="in" filter="wipe(left)">
                                      <p:cBhvr>
                                        <p:cTn id="97" dur="500"/>
                                        <p:tgtEl>
                                          <p:spTgt spid="74"/>
                                        </p:tgtEl>
                                      </p:cBhvr>
                                    </p:animEffect>
                                  </p:childTnLst>
                                </p:cTn>
                              </p:par>
                              <p:par>
                                <p:cTn id="98" presetID="22" presetClass="entr" presetSubtype="8" fill="hold" grpId="0" nodeType="withEffect">
                                  <p:stCondLst>
                                    <p:cond delay="0"/>
                                  </p:stCondLst>
                                  <p:childTnLst>
                                    <p:set>
                                      <p:cBhvr>
                                        <p:cTn id="99" dur="1" fill="hold">
                                          <p:stCondLst>
                                            <p:cond delay="0"/>
                                          </p:stCondLst>
                                        </p:cTn>
                                        <p:tgtEl>
                                          <p:spTgt spid="72"/>
                                        </p:tgtEl>
                                        <p:attrNameLst>
                                          <p:attrName>style.visibility</p:attrName>
                                        </p:attrNameLst>
                                      </p:cBhvr>
                                      <p:to>
                                        <p:strVal val="visible"/>
                                      </p:to>
                                    </p:set>
                                    <p:animEffect transition="in" filter="wipe(left)">
                                      <p:cBhvr>
                                        <p:cTn id="100" dur="500"/>
                                        <p:tgtEl>
                                          <p:spTgt spid="72"/>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102"/>
                                        </p:tgtEl>
                                        <p:attrNameLst>
                                          <p:attrName>style.visibility</p:attrName>
                                        </p:attrNameLst>
                                      </p:cBhvr>
                                      <p:to>
                                        <p:strVal val="visible"/>
                                      </p:to>
                                    </p:set>
                                    <p:animEffect transition="in" filter="wipe(left)">
                                      <p:cBhvr>
                                        <p:cTn id="105" dur="500"/>
                                        <p:tgtEl>
                                          <p:spTgt spid="102"/>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103"/>
                                        </p:tgtEl>
                                        <p:attrNameLst>
                                          <p:attrName>style.visibility</p:attrName>
                                        </p:attrNameLst>
                                      </p:cBhvr>
                                      <p:to>
                                        <p:strVal val="visible"/>
                                      </p:to>
                                    </p:set>
                                    <p:animEffect transition="in" filter="wipe(left)">
                                      <p:cBhvr>
                                        <p:cTn id="110" dur="500"/>
                                        <p:tgtEl>
                                          <p:spTgt spid="103"/>
                                        </p:tgtEl>
                                      </p:cBhvr>
                                    </p:animEffec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100"/>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6" presetClass="entr" presetSubtype="16" fill="hold" nodeType="clickEffect">
                                  <p:stCondLst>
                                    <p:cond delay="0"/>
                                  </p:stCondLst>
                                  <p:childTnLst>
                                    <p:set>
                                      <p:cBhvr>
                                        <p:cTn id="118" dur="1" fill="hold">
                                          <p:stCondLst>
                                            <p:cond delay="0"/>
                                          </p:stCondLst>
                                        </p:cTn>
                                        <p:tgtEl>
                                          <p:spTgt spid="108"/>
                                        </p:tgtEl>
                                        <p:attrNameLst>
                                          <p:attrName>style.visibility</p:attrName>
                                        </p:attrNameLst>
                                      </p:cBhvr>
                                      <p:to>
                                        <p:strVal val="visible"/>
                                      </p:to>
                                    </p:set>
                                    <p:animEffect transition="in" filter="circle(in)">
                                      <p:cBhvr>
                                        <p:cTn id="119" dur="1000"/>
                                        <p:tgtEl>
                                          <p:spTgt spid="108"/>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1" fill="hold" grpId="0" nodeType="clickEffect">
                                  <p:stCondLst>
                                    <p:cond delay="0"/>
                                  </p:stCondLst>
                                  <p:childTnLst>
                                    <p:set>
                                      <p:cBhvr>
                                        <p:cTn id="123" dur="1" fill="hold">
                                          <p:stCondLst>
                                            <p:cond delay="0"/>
                                          </p:stCondLst>
                                        </p:cTn>
                                        <p:tgtEl>
                                          <p:spTgt spid="109"/>
                                        </p:tgtEl>
                                        <p:attrNameLst>
                                          <p:attrName>style.visibility</p:attrName>
                                        </p:attrNameLst>
                                      </p:cBhvr>
                                      <p:to>
                                        <p:strVal val="visible"/>
                                      </p:to>
                                    </p:set>
                                    <p:animEffect transition="in" filter="wipe(up)">
                                      <p:cBhvr>
                                        <p:cTn id="124" dur="1000"/>
                                        <p:tgtEl>
                                          <p:spTgt spid="109"/>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1" fill="hold" grpId="0" nodeType="clickEffect">
                                  <p:stCondLst>
                                    <p:cond delay="0"/>
                                  </p:stCondLst>
                                  <p:childTnLst>
                                    <p:set>
                                      <p:cBhvr>
                                        <p:cTn id="128" dur="1" fill="hold">
                                          <p:stCondLst>
                                            <p:cond delay="0"/>
                                          </p:stCondLst>
                                        </p:cTn>
                                        <p:tgtEl>
                                          <p:spTgt spid="53"/>
                                        </p:tgtEl>
                                        <p:attrNameLst>
                                          <p:attrName>style.visibility</p:attrName>
                                        </p:attrNameLst>
                                      </p:cBhvr>
                                      <p:to>
                                        <p:strVal val="visible"/>
                                      </p:to>
                                    </p:set>
                                    <p:animEffect transition="in" filter="wipe(up)">
                                      <p:cBhvr>
                                        <p:cTn id="129" dur="1000"/>
                                        <p:tgtEl>
                                          <p:spTgt spid="53"/>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1" fill="hold" grpId="0" nodeType="clickEffect">
                                  <p:stCondLst>
                                    <p:cond delay="0"/>
                                  </p:stCondLst>
                                  <p:childTnLst>
                                    <p:set>
                                      <p:cBhvr>
                                        <p:cTn id="133" dur="1" fill="hold">
                                          <p:stCondLst>
                                            <p:cond delay="0"/>
                                          </p:stCondLst>
                                        </p:cTn>
                                        <p:tgtEl>
                                          <p:spTgt spid="55"/>
                                        </p:tgtEl>
                                        <p:attrNameLst>
                                          <p:attrName>style.visibility</p:attrName>
                                        </p:attrNameLst>
                                      </p:cBhvr>
                                      <p:to>
                                        <p:strVal val="visible"/>
                                      </p:to>
                                    </p:set>
                                    <p:animEffect transition="in" filter="wipe(up)">
                                      <p:cBhvr>
                                        <p:cTn id="134" dur="10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animBg="1"/>
      <p:bldP spid="11" grpId="0" animBg="1"/>
      <p:bldP spid="12" grpId="0" animBg="1"/>
      <p:bldP spid="16" grpId="0"/>
      <p:bldP spid="17" grpId="0"/>
      <p:bldP spid="19" grpId="0" animBg="1"/>
      <p:bldP spid="20" grpId="0"/>
      <p:bldP spid="56" grpId="0" animBg="1"/>
      <p:bldP spid="57" grpId="0"/>
      <p:bldP spid="69" grpId="0" animBg="1"/>
      <p:bldP spid="72" grpId="0"/>
      <p:bldP spid="73" grpId="0" animBg="1"/>
      <p:bldP spid="74" grpId="0" animBg="1"/>
      <p:bldP spid="101" grpId="0"/>
      <p:bldP spid="102" grpId="0"/>
      <p:bldP spid="103" grpId="0"/>
      <p:bldP spid="109" grpId="0"/>
      <p:bldP spid="53" grpId="0"/>
      <p:bldP spid="5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gray">
          <a:xfrm>
            <a:off x="-4763" y="142875"/>
            <a:ext cx="106363" cy="538163"/>
          </a:xfrm>
          <a:prstGeom prst="rect">
            <a:avLst/>
          </a:prstGeom>
          <a:solidFill>
            <a:srgbClr val="C00000"/>
          </a:solidFill>
          <a:ln w="19050" algn="ctr">
            <a:noFill/>
            <a:round/>
          </a:ln>
        </p:spPr>
        <p:txBody>
          <a:bodyPr wrap="none" lIns="0" tIns="0" rIns="0" bIns="0" anchor="ctr"/>
          <a:lstStyle/>
          <a:p>
            <a:pPr algn="ctr" defTabSz="1087120" eaLnBrk="1" fontAlgn="auto" hangingPunct="1">
              <a:spcBef>
                <a:spcPts val="0"/>
              </a:spcBef>
              <a:spcAft>
                <a:spcPts val="0"/>
              </a:spcAft>
              <a:defRPr/>
            </a:pPr>
            <a:endParaRPr lang="zh-CN" altLang="en-US" sz="1900" b="1" kern="0" dirty="0">
              <a:solidFill>
                <a:srgbClr val="C00000"/>
              </a:solidFill>
              <a:latin typeface="微软雅黑" panose="020B0503020204020204" pitchFamily="34" charset="-122"/>
              <a:ea typeface="微软雅黑" panose="020B0503020204020204" pitchFamily="34" charset="-122"/>
            </a:endParaRPr>
          </a:p>
        </p:txBody>
      </p:sp>
      <p:sp>
        <p:nvSpPr>
          <p:cNvPr id="3" name="矩形 2"/>
          <p:cNvSpPr/>
          <p:nvPr/>
        </p:nvSpPr>
        <p:spPr>
          <a:xfrm>
            <a:off x="101600" y="142875"/>
            <a:ext cx="6734664" cy="523220"/>
          </a:xfrm>
          <a:prstGeom prst="rect">
            <a:avLst/>
          </a:prstGeom>
        </p:spPr>
        <p:txBody>
          <a:bodyPr wrap="none">
            <a:spAutoFit/>
          </a:bodyPr>
          <a:lstStyle/>
          <a:p>
            <a:r>
              <a:rPr lang="en-US" altLang="zh-CN" sz="2800" b="1" dirty="0">
                <a:solidFill>
                  <a:srgbClr val="C00000"/>
                </a:solidFill>
                <a:latin typeface="微软雅黑" panose="020B0503020204020204" pitchFamily="34" charset="-122"/>
                <a:ea typeface="微软雅黑" panose="020B0503020204020204" pitchFamily="34" charset="-122"/>
              </a:rPr>
              <a:t>Right to Protection of Personal Data</a:t>
            </a:r>
          </a:p>
        </p:txBody>
      </p:sp>
      <p:grpSp>
        <p:nvGrpSpPr>
          <p:cNvPr id="6" name="组合 5"/>
          <p:cNvGrpSpPr/>
          <p:nvPr/>
        </p:nvGrpSpPr>
        <p:grpSpPr>
          <a:xfrm>
            <a:off x="963169" y="681038"/>
            <a:ext cx="10086224" cy="5754958"/>
            <a:chOff x="963169" y="681038"/>
            <a:chExt cx="10086224" cy="5754958"/>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169" y="681038"/>
              <a:ext cx="10086224" cy="5612999"/>
            </a:xfrm>
            <a:prstGeom prst="rect">
              <a:avLst/>
            </a:prstGeom>
          </p:spPr>
        </p:pic>
        <p:pic>
          <p:nvPicPr>
            <p:cNvPr id="5" name="图片 4"/>
            <p:cNvPicPr>
              <a:picLocks noChangeAspect="1"/>
            </p:cNvPicPr>
            <p:nvPr/>
          </p:nvPicPr>
          <p:blipFill>
            <a:blip r:embed="rId4"/>
            <a:stretch>
              <a:fillRect/>
            </a:stretch>
          </p:blipFill>
          <p:spPr>
            <a:xfrm>
              <a:off x="7839456" y="1407049"/>
              <a:ext cx="2868363" cy="5028947"/>
            </a:xfrm>
            <a:prstGeom prst="rect">
              <a:avLst/>
            </a:prstGeom>
          </p:spPr>
        </p:pic>
      </p:grpSp>
      <p:cxnSp>
        <p:nvCxnSpPr>
          <p:cNvPr id="8" name="直接连接符 7"/>
          <p:cNvCxnSpPr/>
          <p:nvPr/>
        </p:nvCxnSpPr>
        <p:spPr>
          <a:xfrm>
            <a:off x="8629651" y="4310978"/>
            <a:ext cx="1441807" cy="1"/>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15" name="直接连接符 14"/>
          <p:cNvCxnSpPr/>
          <p:nvPr/>
        </p:nvCxnSpPr>
        <p:spPr>
          <a:xfrm>
            <a:off x="8505825" y="4448175"/>
            <a:ext cx="1314450" cy="4763"/>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78556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1600" y="142875"/>
            <a:ext cx="3587521" cy="523220"/>
          </a:xfrm>
          <a:prstGeom prst="rect">
            <a:avLst/>
          </a:prstGeom>
        </p:spPr>
        <p:txBody>
          <a:bodyPr wrap="none">
            <a:spAutoFit/>
          </a:bodyPr>
          <a:lstStyle/>
          <a:p>
            <a:r>
              <a:rPr lang="en-US" altLang="zh-CN" sz="2800" b="1" dirty="0">
                <a:solidFill>
                  <a:srgbClr val="C00000"/>
                </a:solidFill>
                <a:latin typeface="微软雅黑" panose="020B0503020204020204" pitchFamily="34" charset="-122"/>
                <a:ea typeface="微软雅黑" panose="020B0503020204020204" pitchFamily="34" charset="-122"/>
              </a:rPr>
              <a:t>Privacy &amp; </a:t>
            </a:r>
            <a:r>
              <a:rPr lang="en-US" altLang="zh-CN" sz="2800" b="1" dirty="0" smtClean="0">
                <a:solidFill>
                  <a:srgbClr val="C00000"/>
                </a:solidFill>
                <a:latin typeface="微软雅黑" panose="020B0503020204020204" pitchFamily="34" charset="-122"/>
                <a:ea typeface="微软雅黑" panose="020B0503020204020204" pitchFamily="34" charset="-122"/>
              </a:rPr>
              <a:t>Security </a:t>
            </a:r>
            <a:endParaRPr lang="en-US" altLang="zh-CN" sz="2800" b="1" dirty="0">
              <a:solidFill>
                <a:srgbClr val="C0000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469488" y="1150615"/>
            <a:ext cx="4158609" cy="3620544"/>
          </a:xfrm>
          <a:prstGeom prst="rect">
            <a:avLst/>
          </a:prstGeom>
        </p:spPr>
      </p:pic>
      <p:pic>
        <p:nvPicPr>
          <p:cNvPr id="12" name="图片 11"/>
          <p:cNvPicPr>
            <a:picLocks noChangeAspect="1"/>
          </p:cNvPicPr>
          <p:nvPr/>
        </p:nvPicPr>
        <p:blipFill>
          <a:blip r:embed="rId4"/>
          <a:stretch>
            <a:fillRect/>
          </a:stretch>
        </p:blipFill>
        <p:spPr>
          <a:xfrm>
            <a:off x="4048540" y="365730"/>
            <a:ext cx="7755842" cy="2680591"/>
          </a:xfrm>
          <a:prstGeom prst="rect">
            <a:avLst/>
          </a:prstGeom>
        </p:spPr>
      </p:pic>
      <p:pic>
        <p:nvPicPr>
          <p:cNvPr id="13" name="图片 12"/>
          <p:cNvPicPr>
            <a:picLocks noChangeAspect="1"/>
          </p:cNvPicPr>
          <p:nvPr/>
        </p:nvPicPr>
        <p:blipFill>
          <a:blip r:embed="rId5"/>
          <a:stretch>
            <a:fillRect/>
          </a:stretch>
        </p:blipFill>
        <p:spPr>
          <a:xfrm>
            <a:off x="4074750" y="1150615"/>
            <a:ext cx="7753416" cy="3090264"/>
          </a:xfrm>
          <a:prstGeom prst="rect">
            <a:avLst/>
          </a:prstGeom>
        </p:spPr>
      </p:pic>
      <p:pic>
        <p:nvPicPr>
          <p:cNvPr id="14" name="图片 13"/>
          <p:cNvPicPr>
            <a:picLocks noChangeAspect="1"/>
          </p:cNvPicPr>
          <p:nvPr/>
        </p:nvPicPr>
        <p:blipFill>
          <a:blip r:embed="rId6"/>
          <a:stretch>
            <a:fillRect/>
          </a:stretch>
        </p:blipFill>
        <p:spPr>
          <a:xfrm>
            <a:off x="4072320" y="1923457"/>
            <a:ext cx="7753415" cy="2630789"/>
          </a:xfrm>
          <a:prstGeom prst="rect">
            <a:avLst/>
          </a:prstGeom>
        </p:spPr>
      </p:pic>
      <p:pic>
        <p:nvPicPr>
          <p:cNvPr id="15" name="图片 14"/>
          <p:cNvPicPr>
            <a:picLocks noChangeAspect="1"/>
          </p:cNvPicPr>
          <p:nvPr/>
        </p:nvPicPr>
        <p:blipFill>
          <a:blip r:embed="rId7"/>
          <a:stretch>
            <a:fillRect/>
          </a:stretch>
        </p:blipFill>
        <p:spPr>
          <a:xfrm>
            <a:off x="4069889" y="2661243"/>
            <a:ext cx="7753417" cy="1623459"/>
          </a:xfrm>
          <a:prstGeom prst="rect">
            <a:avLst/>
          </a:prstGeom>
        </p:spPr>
      </p:pic>
      <p:pic>
        <p:nvPicPr>
          <p:cNvPr id="16" name="图片 15"/>
          <p:cNvPicPr>
            <a:picLocks noChangeAspect="1"/>
          </p:cNvPicPr>
          <p:nvPr/>
        </p:nvPicPr>
        <p:blipFill>
          <a:blip r:embed="rId8"/>
          <a:stretch>
            <a:fillRect/>
          </a:stretch>
        </p:blipFill>
        <p:spPr>
          <a:xfrm>
            <a:off x="4074752" y="3302000"/>
            <a:ext cx="7755844" cy="1837878"/>
          </a:xfrm>
          <a:prstGeom prst="rect">
            <a:avLst/>
          </a:prstGeom>
        </p:spPr>
      </p:pic>
      <p:pic>
        <p:nvPicPr>
          <p:cNvPr id="21" name="图片 20"/>
          <p:cNvPicPr>
            <a:picLocks noChangeAspect="1"/>
          </p:cNvPicPr>
          <p:nvPr/>
        </p:nvPicPr>
        <p:blipFill>
          <a:blip r:embed="rId9"/>
          <a:stretch>
            <a:fillRect/>
          </a:stretch>
        </p:blipFill>
        <p:spPr>
          <a:xfrm>
            <a:off x="4044898" y="4222811"/>
            <a:ext cx="7755842" cy="1772242"/>
          </a:xfrm>
          <a:prstGeom prst="rect">
            <a:avLst/>
          </a:prstGeom>
        </p:spPr>
      </p:pic>
      <p:pic>
        <p:nvPicPr>
          <p:cNvPr id="5" name="图片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07" y="3046321"/>
            <a:ext cx="7297875" cy="3403631"/>
          </a:xfrm>
          <a:prstGeom prst="rect">
            <a:avLst/>
          </a:prstGeom>
        </p:spPr>
      </p:pic>
      <p:pic>
        <p:nvPicPr>
          <p:cNvPr id="6" name="图片 5"/>
          <p:cNvPicPr>
            <a:picLocks noChangeAspect="1"/>
          </p:cNvPicPr>
          <p:nvPr/>
        </p:nvPicPr>
        <p:blipFill>
          <a:blip r:embed="rId11"/>
          <a:stretch>
            <a:fillRect/>
          </a:stretch>
        </p:blipFill>
        <p:spPr>
          <a:xfrm>
            <a:off x="7089678" y="3114206"/>
            <a:ext cx="5097034" cy="3403631"/>
          </a:xfrm>
          <a:prstGeom prst="rect">
            <a:avLst/>
          </a:prstGeom>
        </p:spPr>
      </p:pic>
    </p:spTree>
    <p:extLst>
      <p:ext uri="{BB962C8B-B14F-4D97-AF65-F5344CB8AC3E}">
        <p14:creationId xmlns:p14="http://schemas.microsoft.com/office/powerpoint/2010/main" val="279462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down)">
                                      <p:cBhvr>
                                        <p:cTn id="19" dur="500"/>
                                        <p:tgtEl>
                                          <p:spTgt spid="14"/>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500"/>
                                        <p:tgtEl>
                                          <p:spTgt spid="15"/>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down)">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barn(inVertical)">
                                      <p:cBhvr>
                                        <p:cTn id="36" dur="500"/>
                                        <p:tgtEl>
                                          <p:spTgt spid="5"/>
                                        </p:tgtEl>
                                      </p:cBhvr>
                                    </p:animEffect>
                                  </p:childTnLst>
                                </p:cTn>
                              </p:par>
                              <p:par>
                                <p:cTn id="37" presetID="16" presetClass="entr" presetSubtype="21" fill="hold"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barn(inVertical)">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gray">
          <a:xfrm>
            <a:off x="-4763" y="142875"/>
            <a:ext cx="106363" cy="538163"/>
          </a:xfrm>
          <a:prstGeom prst="rect">
            <a:avLst/>
          </a:prstGeom>
          <a:solidFill>
            <a:srgbClr val="C00000"/>
          </a:solidFill>
          <a:ln w="19050" algn="ctr">
            <a:noFill/>
            <a:round/>
          </a:ln>
        </p:spPr>
        <p:txBody>
          <a:bodyPr wrap="none" lIns="0" tIns="0" rIns="0" bIns="0" anchor="ctr"/>
          <a:lstStyle/>
          <a:p>
            <a:pPr algn="ctr" defTabSz="1087120" eaLnBrk="1" fontAlgn="auto" hangingPunct="1">
              <a:spcBef>
                <a:spcPts val="0"/>
              </a:spcBef>
              <a:spcAft>
                <a:spcPts val="0"/>
              </a:spcAft>
              <a:defRPr/>
            </a:pPr>
            <a:endParaRPr lang="zh-CN" altLang="en-US" sz="1900" b="1" kern="0" dirty="0">
              <a:solidFill>
                <a:srgbClr val="C00000"/>
              </a:solidFill>
              <a:latin typeface="微软雅黑" panose="020B0503020204020204" pitchFamily="34" charset="-122"/>
              <a:ea typeface="微软雅黑" panose="020B0503020204020204" pitchFamily="34" charset="-122"/>
            </a:endParaRPr>
          </a:p>
        </p:txBody>
      </p:sp>
      <p:sp>
        <p:nvSpPr>
          <p:cNvPr id="3" name="矩形 2"/>
          <p:cNvSpPr/>
          <p:nvPr/>
        </p:nvSpPr>
        <p:spPr>
          <a:xfrm>
            <a:off x="101600" y="142875"/>
            <a:ext cx="3587521" cy="523220"/>
          </a:xfrm>
          <a:prstGeom prst="rect">
            <a:avLst/>
          </a:prstGeom>
        </p:spPr>
        <p:txBody>
          <a:bodyPr wrap="none">
            <a:spAutoFit/>
          </a:bodyPr>
          <a:lstStyle/>
          <a:p>
            <a:r>
              <a:rPr lang="en-US" altLang="zh-CN" sz="2800" b="1" dirty="0">
                <a:solidFill>
                  <a:srgbClr val="C00000"/>
                </a:solidFill>
                <a:latin typeface="微软雅黑" panose="020B0503020204020204" pitchFamily="34" charset="-122"/>
                <a:ea typeface="微软雅黑" panose="020B0503020204020204" pitchFamily="34" charset="-122"/>
              </a:rPr>
              <a:t>Privacy &amp; </a:t>
            </a:r>
            <a:r>
              <a:rPr lang="en-US" altLang="zh-CN" sz="2800" b="1" dirty="0" smtClean="0">
                <a:solidFill>
                  <a:srgbClr val="C00000"/>
                </a:solidFill>
                <a:latin typeface="微软雅黑" panose="020B0503020204020204" pitchFamily="34" charset="-122"/>
                <a:ea typeface="微软雅黑" panose="020B0503020204020204" pitchFamily="34" charset="-122"/>
              </a:rPr>
              <a:t>Security </a:t>
            </a:r>
            <a:endParaRPr lang="en-US" altLang="zh-CN" sz="2800" b="1" dirty="0">
              <a:solidFill>
                <a:srgbClr val="C00000"/>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279129" y="932504"/>
            <a:ext cx="8725166" cy="4919110"/>
            <a:chOff x="418829" y="170504"/>
            <a:chExt cx="8725166" cy="4919110"/>
          </a:xfrm>
        </p:grpSpPr>
        <p:pic>
          <p:nvPicPr>
            <p:cNvPr id="18" name="图片 17"/>
            <p:cNvPicPr>
              <a:picLocks noChangeAspect="1"/>
            </p:cNvPicPr>
            <p:nvPr/>
          </p:nvPicPr>
          <p:blipFill>
            <a:blip r:embed="rId3"/>
            <a:stretch>
              <a:fillRect/>
            </a:stretch>
          </p:blipFill>
          <p:spPr>
            <a:xfrm>
              <a:off x="418829" y="170504"/>
              <a:ext cx="8323484" cy="4682414"/>
            </a:xfrm>
            <a:prstGeom prst="rect">
              <a:avLst/>
            </a:prstGeom>
          </p:spPr>
        </p:pic>
        <p:sp>
          <p:nvSpPr>
            <p:cNvPr id="19" name="文本框 18"/>
            <p:cNvSpPr txBox="1"/>
            <p:nvPr/>
          </p:nvSpPr>
          <p:spPr>
            <a:xfrm>
              <a:off x="6296025" y="4843393"/>
              <a:ext cx="2847970" cy="246221"/>
            </a:xfrm>
            <a:prstGeom prst="rect">
              <a:avLst/>
            </a:prstGeom>
            <a:noFill/>
          </p:spPr>
          <p:txBody>
            <a:bodyPr wrap="square" rtlCol="0">
              <a:spAutoFit/>
            </a:bodyPr>
            <a:lstStyle/>
            <a:p>
              <a:r>
                <a:rPr lang="zh-CN" altLang="en-US" sz="1000" dirty="0">
                  <a:latin typeface="微软雅黑" panose="020B0503020204020204" pitchFamily="34" charset="-122"/>
                  <a:ea typeface="微软雅黑" panose="020B0503020204020204" pitchFamily="34" charset="-122"/>
                </a:rPr>
                <a:t>* 本页观点完全取自安永上海（</a:t>
              </a:r>
              <a:r>
                <a:rPr lang="en-US" altLang="zh-CN" sz="1000" dirty="0">
                  <a:latin typeface="微软雅黑" panose="020B0503020204020204" pitchFamily="34" charset="-122"/>
                  <a:ea typeface="微软雅黑" panose="020B0503020204020204" pitchFamily="34" charset="-122"/>
                </a:rPr>
                <a:t>EY</a:t>
              </a:r>
              <a:r>
                <a:rPr lang="zh-CN" altLang="en-US" sz="1000" dirty="0">
                  <a:latin typeface="微软雅黑" panose="020B0503020204020204" pitchFamily="34" charset="-122"/>
                  <a:ea typeface="微软雅黑" panose="020B0503020204020204" pitchFamily="34" charset="-122"/>
                </a:rPr>
                <a:t>）施建俊博士</a:t>
              </a:r>
            </a:p>
          </p:txBody>
        </p:sp>
      </p:grpSp>
      <p:pic>
        <p:nvPicPr>
          <p:cNvPr id="20" name="图片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3029" y="1559489"/>
            <a:ext cx="8410460" cy="4736625"/>
          </a:xfrm>
          <a:prstGeom prst="rect">
            <a:avLst/>
          </a:prstGeom>
          <a:ln w="25400">
            <a:solidFill>
              <a:schemeClr val="tx1"/>
            </a:solidFill>
          </a:ln>
        </p:spPr>
      </p:pic>
    </p:spTree>
    <p:extLst>
      <p:ext uri="{BB962C8B-B14F-4D97-AF65-F5344CB8AC3E}">
        <p14:creationId xmlns:p14="http://schemas.microsoft.com/office/powerpoint/2010/main" val="252709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outVertic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arn(outVertical)">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gray">
          <a:xfrm>
            <a:off x="-4763" y="142875"/>
            <a:ext cx="106363" cy="538163"/>
          </a:xfrm>
          <a:prstGeom prst="rect">
            <a:avLst/>
          </a:prstGeom>
          <a:solidFill>
            <a:srgbClr val="C00000"/>
          </a:solidFill>
          <a:ln w="19050" algn="ctr">
            <a:noFill/>
            <a:round/>
          </a:ln>
        </p:spPr>
        <p:txBody>
          <a:bodyPr wrap="none" lIns="0" tIns="0" rIns="0" bIns="0" anchor="ctr"/>
          <a:lstStyle/>
          <a:p>
            <a:pPr algn="ctr" defTabSz="1087120" eaLnBrk="1" fontAlgn="auto" hangingPunct="1">
              <a:spcBef>
                <a:spcPts val="0"/>
              </a:spcBef>
              <a:spcAft>
                <a:spcPts val="0"/>
              </a:spcAft>
              <a:defRPr/>
            </a:pPr>
            <a:endParaRPr lang="zh-CN" altLang="en-US" sz="1900" b="1" kern="0" dirty="0">
              <a:solidFill>
                <a:srgbClr val="C00000"/>
              </a:solidFill>
              <a:latin typeface="微软雅黑" panose="020B0503020204020204" pitchFamily="34" charset="-122"/>
              <a:ea typeface="微软雅黑" panose="020B0503020204020204" pitchFamily="34" charset="-122"/>
            </a:endParaRPr>
          </a:p>
        </p:txBody>
      </p:sp>
      <p:sp>
        <p:nvSpPr>
          <p:cNvPr id="3" name="矩形 2"/>
          <p:cNvSpPr/>
          <p:nvPr/>
        </p:nvSpPr>
        <p:spPr>
          <a:xfrm>
            <a:off x="101600" y="142875"/>
            <a:ext cx="2443298" cy="523220"/>
          </a:xfrm>
          <a:prstGeom prst="rect">
            <a:avLst/>
          </a:prstGeom>
        </p:spPr>
        <p:txBody>
          <a:bodyPr wrap="none">
            <a:spAutoFit/>
          </a:bodyPr>
          <a:lstStyle/>
          <a:p>
            <a:r>
              <a:rPr lang="en-US" altLang="zh-CN" sz="2800" b="1" dirty="0">
                <a:solidFill>
                  <a:srgbClr val="C00000"/>
                </a:solidFill>
                <a:latin typeface="微软雅黑" panose="020B0503020204020204" pitchFamily="34" charset="-122"/>
                <a:ea typeface="微软雅黑" panose="020B0503020204020204" pitchFamily="34" charset="-122"/>
              </a:rPr>
              <a:t>Social Issues</a:t>
            </a:r>
          </a:p>
        </p:txBody>
      </p:sp>
      <p:pic>
        <p:nvPicPr>
          <p:cNvPr id="4" name="Picture 2" descr="https://s314.siliconimg.com/kb/content_images/2018/06/08/1612242/1528418488_7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00" y="3497580"/>
            <a:ext cx="2981325" cy="2084070"/>
          </a:xfrm>
          <a:prstGeom prst="roundRect">
            <a:avLst>
              <a:gd name="adj" fmla="val 8594"/>
            </a:avLst>
          </a:prstGeom>
          <a:solidFill>
            <a:srgbClr val="FFFFFF">
              <a:shade val="85000"/>
            </a:srgbClr>
          </a:solidFill>
          <a:ln>
            <a:noFill/>
          </a:ln>
          <a:effectLst/>
        </p:spPr>
      </p:pic>
      <p:pic>
        <p:nvPicPr>
          <p:cNvPr id="5" name="Picture 4" descr="http://i.ce.cn/views/view/ent/201803/27/W020180327259531286157.jpg"/>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8825" y="3460750"/>
            <a:ext cx="3034665" cy="2155190"/>
          </a:xfrm>
          <a:prstGeom prst="roundRect">
            <a:avLst>
              <a:gd name="adj" fmla="val 8594"/>
            </a:avLst>
          </a:prstGeom>
          <a:solidFill>
            <a:srgbClr val="FFFFFF">
              <a:shade val="85000"/>
            </a:srgbClr>
          </a:solidFill>
          <a:ln w="9525">
            <a:noFill/>
          </a:ln>
          <a:effectLst/>
        </p:spPr>
      </p:pic>
      <p:pic>
        <p:nvPicPr>
          <p:cNvPr id="6" name="图片 5"/>
          <p:cNvPicPr>
            <a:picLocks noChangeAspect="1"/>
          </p:cNvPicPr>
          <p:nvPr/>
        </p:nvPicPr>
        <p:blipFill>
          <a:blip r:embed="rId5"/>
          <a:srcRect b="7547"/>
          <a:stretch>
            <a:fillRect/>
          </a:stretch>
        </p:blipFill>
        <p:spPr bwMode="auto">
          <a:xfrm>
            <a:off x="6333490" y="3460750"/>
            <a:ext cx="2042160" cy="2201545"/>
          </a:xfrm>
          <a:prstGeom prst="roundRect">
            <a:avLst>
              <a:gd name="adj" fmla="val 8594"/>
            </a:avLst>
          </a:prstGeom>
          <a:solidFill>
            <a:srgbClr val="FFFFFF">
              <a:shade val="85000"/>
            </a:srgbClr>
          </a:solidFill>
          <a:ln w="9525">
            <a:noFill/>
          </a:ln>
          <a:effectLst/>
        </p:spPr>
      </p:pic>
      <p:pic>
        <p:nvPicPr>
          <p:cNvPr id="7" name="图片 6"/>
          <p:cNvPicPr>
            <a:picLocks noChangeAspect="1"/>
          </p:cNvPicPr>
          <p:nvPr/>
        </p:nvPicPr>
        <p:blipFill>
          <a:blip r:embed="rId6"/>
          <a:stretch>
            <a:fillRect/>
          </a:stretch>
        </p:blipFill>
        <p:spPr bwMode="auto">
          <a:xfrm>
            <a:off x="317500" y="1179830"/>
            <a:ext cx="2572385" cy="2301875"/>
          </a:xfrm>
          <a:prstGeom prst="roundRect">
            <a:avLst>
              <a:gd name="adj" fmla="val 8594"/>
            </a:avLst>
          </a:prstGeom>
          <a:solidFill>
            <a:srgbClr val="FFFFFF">
              <a:shade val="85000"/>
            </a:srgbClr>
          </a:solidFill>
          <a:ln>
            <a:noFill/>
          </a:ln>
          <a:effectLst/>
        </p:spPr>
      </p:pic>
      <p:pic>
        <p:nvPicPr>
          <p:cNvPr id="8" name="图片 7"/>
          <p:cNvPicPr>
            <a:picLocks noChangeAspect="1"/>
          </p:cNvPicPr>
          <p:nvPr/>
        </p:nvPicPr>
        <p:blipFill>
          <a:blip r:embed="rId7"/>
          <a:stretch>
            <a:fillRect/>
          </a:stretch>
        </p:blipFill>
        <p:spPr bwMode="auto">
          <a:xfrm>
            <a:off x="5251873" y="1146810"/>
            <a:ext cx="3856567" cy="2313940"/>
          </a:xfrm>
          <a:prstGeom prst="roundRect">
            <a:avLst>
              <a:gd name="adj" fmla="val 8594"/>
            </a:avLst>
          </a:prstGeom>
          <a:solidFill>
            <a:srgbClr val="FFFFFF">
              <a:shade val="85000"/>
            </a:srgbClr>
          </a:solidFill>
          <a:ln>
            <a:noFill/>
          </a:ln>
          <a:effectLst/>
        </p:spPr>
      </p:pic>
      <p:pic>
        <p:nvPicPr>
          <p:cNvPr id="9" name="图片 8"/>
          <p:cNvPicPr>
            <a:picLocks noChangeAspect="1"/>
          </p:cNvPicPr>
          <p:nvPr/>
        </p:nvPicPr>
        <p:blipFill>
          <a:blip r:embed="rId8"/>
          <a:srcRect l="2943" t="3057" r="3838" b="7982"/>
          <a:stretch>
            <a:fillRect/>
          </a:stretch>
        </p:blipFill>
        <p:spPr bwMode="auto">
          <a:xfrm>
            <a:off x="2889885" y="1146810"/>
            <a:ext cx="2362200" cy="2334895"/>
          </a:xfrm>
          <a:prstGeom prst="rect">
            <a:avLst/>
          </a:prstGeom>
        </p:spPr>
      </p:pic>
      <p:sp>
        <p:nvSpPr>
          <p:cNvPr id="10" name="标题 1"/>
          <p:cNvSpPr txBox="1"/>
          <p:nvPr/>
        </p:nvSpPr>
        <p:spPr>
          <a:xfrm>
            <a:off x="9457055" y="1231265"/>
            <a:ext cx="2830195" cy="4431030"/>
          </a:xfrm>
          <a:prstGeom prst="rect">
            <a:avLst/>
          </a:prstGeom>
        </p:spPr>
        <p:txBody>
          <a:bodyPr vert="horz" lIns="121920" tIns="60960" rIns="121920" bIns="60960" rtlCol="0"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fontAlgn="auto">
              <a:lnSpc>
                <a:spcPct val="150000"/>
              </a:lnSpc>
              <a:spcBef>
                <a:spcPts val="600"/>
              </a:spcBef>
            </a:pPr>
            <a:r>
              <a:rPr lang="zh-CN" altLang="zh-CN" sz="1200" cap="none" dirty="0" smtClean="0">
                <a:solidFill>
                  <a:schemeClr val="tx1"/>
                </a:solidFill>
                <a:latin typeface="微软雅黑" charset="-122"/>
                <a:ea typeface="微软雅黑" charset="-122"/>
                <a:cs typeface="+mn-cs"/>
              </a:rPr>
              <a:t>垃圾</a:t>
            </a:r>
            <a:r>
              <a:rPr lang="zh-CN" altLang="zh-CN" sz="1200" cap="none" dirty="0">
                <a:solidFill>
                  <a:schemeClr val="tx1"/>
                </a:solidFill>
                <a:latin typeface="微软雅黑" charset="-122"/>
                <a:ea typeface="微软雅黑" charset="-122"/>
                <a:cs typeface="+mn-cs"/>
              </a:rPr>
              <a:t>信息</a:t>
            </a:r>
          </a:p>
          <a:p>
            <a:pPr fontAlgn="auto">
              <a:lnSpc>
                <a:spcPct val="150000"/>
              </a:lnSpc>
              <a:spcBef>
                <a:spcPts val="600"/>
              </a:spcBef>
            </a:pPr>
            <a:r>
              <a:rPr lang="zh-CN" altLang="zh-CN" sz="1200" cap="none" dirty="0">
                <a:solidFill>
                  <a:schemeClr val="tx1"/>
                </a:solidFill>
                <a:latin typeface="微软雅黑" charset="-122"/>
                <a:ea typeface="微软雅黑" charset="-122"/>
                <a:cs typeface="+mn-cs"/>
              </a:rPr>
              <a:t>Spam</a:t>
            </a:r>
          </a:p>
          <a:p>
            <a:pPr fontAlgn="auto">
              <a:lnSpc>
                <a:spcPct val="150000"/>
              </a:lnSpc>
              <a:spcBef>
                <a:spcPts val="600"/>
              </a:spcBef>
            </a:pPr>
            <a:r>
              <a:rPr lang="zh-CN" altLang="zh-CN" sz="1200" cap="none" dirty="0">
                <a:solidFill>
                  <a:schemeClr val="tx1"/>
                </a:solidFill>
                <a:latin typeface="微软雅黑" charset="-122"/>
                <a:ea typeface="微软雅黑" charset="-122"/>
                <a:cs typeface="+mn-cs"/>
              </a:rPr>
              <a:t>电信</a:t>
            </a:r>
            <a:r>
              <a:rPr lang="zh-CN" altLang="zh-CN" sz="1200" cap="none" dirty="0" smtClean="0">
                <a:solidFill>
                  <a:schemeClr val="tx1"/>
                </a:solidFill>
                <a:latin typeface="微软雅黑" charset="-122"/>
                <a:ea typeface="微软雅黑" charset="-122"/>
                <a:cs typeface="+mn-cs"/>
              </a:rPr>
              <a:t>诈骗</a:t>
            </a:r>
            <a:r>
              <a:rPr lang="zh-CN" altLang="en-US" sz="1200" cap="none" dirty="0" smtClean="0">
                <a:solidFill>
                  <a:schemeClr val="tx1"/>
                </a:solidFill>
                <a:latin typeface="微软雅黑" charset="-122"/>
                <a:ea typeface="微软雅黑" charset="-122"/>
                <a:cs typeface="+mn-cs"/>
              </a:rPr>
              <a:t>（暴力催收）</a:t>
            </a:r>
            <a:endParaRPr lang="zh-CN" altLang="zh-CN" sz="1200" cap="none" dirty="0">
              <a:solidFill>
                <a:schemeClr val="tx1"/>
              </a:solidFill>
              <a:latin typeface="微软雅黑" charset="-122"/>
              <a:ea typeface="微软雅黑" charset="-122"/>
              <a:cs typeface="+mn-cs"/>
            </a:endParaRPr>
          </a:p>
          <a:p>
            <a:pPr fontAlgn="auto">
              <a:lnSpc>
                <a:spcPct val="150000"/>
              </a:lnSpc>
              <a:spcBef>
                <a:spcPts val="600"/>
              </a:spcBef>
            </a:pPr>
            <a:r>
              <a:rPr lang="zh-CN" altLang="zh-CN" sz="1200" cap="none" dirty="0">
                <a:solidFill>
                  <a:schemeClr val="tx1"/>
                </a:solidFill>
                <a:latin typeface="微软雅黑" charset="-122"/>
                <a:ea typeface="微软雅黑" charset="-122"/>
                <a:cs typeface="+mn-cs"/>
              </a:rPr>
              <a:t>Telecom fraud</a:t>
            </a:r>
          </a:p>
          <a:p>
            <a:pPr fontAlgn="auto">
              <a:lnSpc>
                <a:spcPct val="150000"/>
              </a:lnSpc>
              <a:spcBef>
                <a:spcPts val="600"/>
              </a:spcBef>
            </a:pPr>
            <a:r>
              <a:rPr lang="zh-CN" altLang="zh-CN" sz="1200" cap="none" dirty="0" smtClean="0">
                <a:solidFill>
                  <a:schemeClr val="tx1"/>
                </a:solidFill>
                <a:latin typeface="微软雅黑" charset="-122"/>
                <a:ea typeface="微软雅黑" charset="-122"/>
                <a:cs typeface="+mn-cs"/>
              </a:rPr>
              <a:t>算法歧视</a:t>
            </a:r>
            <a:endParaRPr lang="zh-CN" altLang="zh-CN" sz="1200" cap="none" dirty="0">
              <a:solidFill>
                <a:schemeClr val="tx1"/>
              </a:solidFill>
              <a:latin typeface="微软雅黑" charset="-122"/>
              <a:ea typeface="微软雅黑" charset="-122"/>
              <a:cs typeface="+mn-cs"/>
            </a:endParaRPr>
          </a:p>
          <a:p>
            <a:pPr fontAlgn="auto">
              <a:lnSpc>
                <a:spcPct val="150000"/>
              </a:lnSpc>
              <a:spcBef>
                <a:spcPts val="600"/>
              </a:spcBef>
            </a:pPr>
            <a:r>
              <a:rPr lang="zh-CN" altLang="zh-CN" sz="1200" cap="none" dirty="0">
                <a:solidFill>
                  <a:schemeClr val="tx1"/>
                </a:solidFill>
                <a:latin typeface="微软雅黑" charset="-122"/>
                <a:ea typeface="微软雅黑" charset="-122"/>
                <a:cs typeface="+mn-cs"/>
              </a:rPr>
              <a:t>Algorithm  </a:t>
            </a:r>
            <a:r>
              <a:rPr lang="zh-CN" altLang="zh-CN" sz="1200" cap="none" dirty="0" smtClean="0">
                <a:solidFill>
                  <a:schemeClr val="tx1"/>
                </a:solidFill>
                <a:latin typeface="微软雅黑" charset="-122"/>
                <a:ea typeface="微软雅黑" charset="-122"/>
                <a:cs typeface="+mn-cs"/>
              </a:rPr>
              <a:t>discrimination</a:t>
            </a:r>
            <a:endParaRPr lang="en-US" altLang="zh-CN" sz="1200" cap="none" dirty="0" smtClean="0">
              <a:solidFill>
                <a:schemeClr val="tx1"/>
              </a:solidFill>
              <a:latin typeface="微软雅黑" charset="-122"/>
              <a:ea typeface="微软雅黑" charset="-122"/>
              <a:cs typeface="+mn-cs"/>
            </a:endParaRPr>
          </a:p>
          <a:p>
            <a:pPr fontAlgn="auto">
              <a:lnSpc>
                <a:spcPct val="150000"/>
              </a:lnSpc>
              <a:spcBef>
                <a:spcPts val="600"/>
              </a:spcBef>
            </a:pPr>
            <a:r>
              <a:rPr lang="zh-CN" altLang="en-US" sz="1200" cap="none" dirty="0">
                <a:latin typeface="微软雅黑" charset="-122"/>
                <a:ea typeface="微软雅黑" charset="-122"/>
                <a:cs typeface="+mn-cs"/>
              </a:rPr>
              <a:t>信息茧</a:t>
            </a:r>
            <a:r>
              <a:rPr lang="zh-CN" altLang="en-US" sz="1200" cap="none" dirty="0" smtClean="0">
                <a:latin typeface="微软雅黑" charset="-122"/>
                <a:ea typeface="微软雅黑" charset="-122"/>
                <a:cs typeface="+mn-cs"/>
              </a:rPr>
              <a:t>房（回声室效应）</a:t>
            </a:r>
            <a:endParaRPr lang="en-US" altLang="zh-CN" sz="1200" cap="none" dirty="0" smtClean="0">
              <a:latin typeface="微软雅黑" charset="-122"/>
              <a:ea typeface="微软雅黑" charset="-122"/>
              <a:cs typeface="+mn-cs"/>
            </a:endParaRPr>
          </a:p>
          <a:p>
            <a:pPr fontAlgn="auto">
              <a:lnSpc>
                <a:spcPct val="150000"/>
              </a:lnSpc>
              <a:spcBef>
                <a:spcPts val="600"/>
              </a:spcBef>
            </a:pPr>
            <a:r>
              <a:rPr lang="en-US" altLang="zh-CN" sz="1200" cap="none" dirty="0">
                <a:latin typeface="微软雅黑" charset="-122"/>
                <a:ea typeface="微软雅黑" charset="-122"/>
                <a:cs typeface="+mn-cs"/>
              </a:rPr>
              <a:t>information cocoons</a:t>
            </a:r>
            <a:endParaRPr lang="zh-CN" altLang="zh-CN" sz="1200" cap="none" dirty="0" smtClean="0">
              <a:solidFill>
                <a:schemeClr val="tx1"/>
              </a:solidFill>
              <a:latin typeface="微软雅黑" charset="-122"/>
              <a:ea typeface="微软雅黑" charset="-122"/>
              <a:cs typeface="+mn-cs"/>
            </a:endParaRPr>
          </a:p>
          <a:p>
            <a:pPr fontAlgn="auto">
              <a:lnSpc>
                <a:spcPct val="150000"/>
              </a:lnSpc>
              <a:spcBef>
                <a:spcPts val="600"/>
              </a:spcBef>
            </a:pPr>
            <a:r>
              <a:rPr lang="zh-CN" altLang="zh-CN" sz="1200" cap="none" dirty="0" smtClean="0">
                <a:solidFill>
                  <a:schemeClr val="tx1"/>
                </a:solidFill>
                <a:latin typeface="微软雅黑" charset="-122"/>
                <a:ea typeface="微软雅黑" charset="-122"/>
                <a:cs typeface="+mn-cs"/>
              </a:rPr>
              <a:t>大</a:t>
            </a:r>
            <a:r>
              <a:rPr lang="zh-CN" altLang="zh-CN" sz="1200" cap="none" dirty="0">
                <a:solidFill>
                  <a:schemeClr val="tx1"/>
                </a:solidFill>
                <a:latin typeface="微软雅黑" charset="-122"/>
                <a:ea typeface="微软雅黑" charset="-122"/>
                <a:cs typeface="+mn-cs"/>
              </a:rPr>
              <a:t>数据杀熟</a:t>
            </a:r>
          </a:p>
          <a:p>
            <a:pPr fontAlgn="auto">
              <a:lnSpc>
                <a:spcPct val="150000"/>
              </a:lnSpc>
              <a:spcBef>
                <a:spcPts val="600"/>
              </a:spcBef>
            </a:pPr>
            <a:r>
              <a:rPr lang="zh-CN" altLang="zh-CN" sz="1200" cap="none" dirty="0">
                <a:solidFill>
                  <a:schemeClr val="tx1"/>
                </a:solidFill>
                <a:latin typeface="微软雅黑" charset="-122"/>
                <a:ea typeface="微软雅黑" charset="-122"/>
                <a:cs typeface="+mn-cs"/>
              </a:rPr>
              <a:t>Algorithm discrimination on price</a:t>
            </a:r>
          </a:p>
          <a:p>
            <a:pPr fontAlgn="auto">
              <a:lnSpc>
                <a:spcPct val="150000"/>
              </a:lnSpc>
              <a:spcBef>
                <a:spcPts val="600"/>
              </a:spcBef>
            </a:pPr>
            <a:r>
              <a:rPr lang="zh-CN" altLang="zh-CN" sz="1200" cap="none" dirty="0">
                <a:solidFill>
                  <a:schemeClr val="tx1"/>
                </a:solidFill>
                <a:latin typeface="微软雅黑" charset="-122"/>
                <a:ea typeface="微软雅黑" charset="-122"/>
                <a:cs typeface="+mn-cs"/>
              </a:rPr>
              <a:t>隐私泄露</a:t>
            </a:r>
          </a:p>
          <a:p>
            <a:pPr fontAlgn="auto">
              <a:lnSpc>
                <a:spcPct val="150000"/>
              </a:lnSpc>
              <a:spcBef>
                <a:spcPts val="600"/>
              </a:spcBef>
            </a:pPr>
            <a:r>
              <a:rPr lang="en-US" altLang="zh-CN" sz="1200" cap="none" dirty="0">
                <a:solidFill>
                  <a:schemeClr val="tx1"/>
                </a:solidFill>
                <a:latin typeface="微软雅黑" charset="-122"/>
                <a:ea typeface="微软雅黑" charset="-122"/>
                <a:cs typeface="+mn-cs"/>
              </a:rPr>
              <a:t>P</a:t>
            </a:r>
            <a:r>
              <a:rPr lang="zh-CN" altLang="zh-CN" sz="1200" cap="none" dirty="0">
                <a:solidFill>
                  <a:schemeClr val="tx1"/>
                </a:solidFill>
                <a:latin typeface="微软雅黑" charset="-122"/>
                <a:ea typeface="微软雅黑" charset="-122"/>
                <a:cs typeface="+mn-cs"/>
              </a:rPr>
              <a:t>rivacy leakage</a:t>
            </a:r>
          </a:p>
        </p:txBody>
      </p:sp>
      <p:pic>
        <p:nvPicPr>
          <p:cNvPr id="11" name="图片 10"/>
          <p:cNvPicPr>
            <a:picLocks noChangeAspect="1"/>
          </p:cNvPicPr>
          <p:nvPr/>
        </p:nvPicPr>
        <p:blipFill rotWithShape="1">
          <a:blip r:embed="rId9" cstate="print">
            <a:extLst>
              <a:ext uri="{28A0092B-C50C-407E-A947-70E740481C1C}">
                <a14:useLocalDpi xmlns:a14="http://schemas.microsoft.com/office/drawing/2010/main" val="0"/>
              </a:ext>
            </a:extLst>
          </a:blip>
          <a:srcRect t="16940" b="7316"/>
          <a:stretch>
            <a:fillRect/>
          </a:stretch>
        </p:blipFill>
        <p:spPr>
          <a:xfrm>
            <a:off x="1142015" y="1048385"/>
            <a:ext cx="9503293" cy="4796790"/>
          </a:xfrm>
          <a:prstGeom prst="roundRect">
            <a:avLst>
              <a:gd name="adj" fmla="val 8594"/>
            </a:avLst>
          </a:prstGeom>
          <a:solidFill>
            <a:srgbClr val="FFFFFF">
              <a:shade val="85000"/>
            </a:srgbClr>
          </a:solidFill>
          <a:ln>
            <a:noFill/>
          </a:ln>
          <a:effectLst>
            <a:reflection blurRad="12700" stA="38000" endPos="8000" dist="5000" dir="5400000" sy="-100000" algn="bl" rotWithShape="0"/>
          </a:effectLst>
        </p:spPr>
      </p:pic>
    </p:spTree>
    <p:extLst>
      <p:ext uri="{BB962C8B-B14F-4D97-AF65-F5344CB8AC3E}">
        <p14:creationId xmlns:p14="http://schemas.microsoft.com/office/powerpoint/2010/main" val="715420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3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amond(out)">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17.xml><?xml version="1.0" encoding="utf-8"?>
<p:tagLst xmlns:a="http://schemas.openxmlformats.org/drawingml/2006/main" xmlns:r="http://schemas.openxmlformats.org/officeDocument/2006/relationships" xmlns:p="http://schemas.openxmlformats.org/presentationml/2006/main">
  <p:tag name="PA" val="v3.0.1"/>
</p:tagLst>
</file>

<file path=ppt/tags/tag18.xml><?xml version="1.0" encoding="utf-8"?>
<p:tagLst xmlns:a="http://schemas.openxmlformats.org/drawingml/2006/main" xmlns:r="http://schemas.openxmlformats.org/officeDocument/2006/relationships" xmlns:p="http://schemas.openxmlformats.org/presentationml/2006/main">
  <p:tag name="PA" val="v3.0.1"/>
</p:tagLst>
</file>

<file path=ppt/tags/tag19.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PA" val="v3.0.1"/>
</p:tagLst>
</file>

<file path=ppt/tags/tag21.xml><?xml version="1.0" encoding="utf-8"?>
<p:tagLst xmlns:a="http://schemas.openxmlformats.org/drawingml/2006/main" xmlns:r="http://schemas.openxmlformats.org/officeDocument/2006/relationships" xmlns:p="http://schemas.openxmlformats.org/presentationml/2006/main">
  <p:tag name="PA" val="v3.0.1"/>
</p:tagLst>
</file>

<file path=ppt/tags/tag22.xml><?xml version="1.0" encoding="utf-8"?>
<p:tagLst xmlns:a="http://schemas.openxmlformats.org/drawingml/2006/main" xmlns:r="http://schemas.openxmlformats.org/officeDocument/2006/relationships" xmlns:p="http://schemas.openxmlformats.org/presentationml/2006/main">
  <p:tag name="PA" val="v3.0.1"/>
</p:tagLst>
</file>

<file path=ppt/tags/tag23.xml><?xml version="1.0" encoding="utf-8"?>
<p:tagLst xmlns:a="http://schemas.openxmlformats.org/drawingml/2006/main" xmlns:r="http://schemas.openxmlformats.org/officeDocument/2006/relationships" xmlns:p="http://schemas.openxmlformats.org/presentationml/2006/main">
  <p:tag name="PA" val="v3.0.1"/>
</p:tagLst>
</file>

<file path=ppt/tags/tag24.xml><?xml version="1.0" encoding="utf-8"?>
<p:tagLst xmlns:a="http://schemas.openxmlformats.org/drawingml/2006/main" xmlns:r="http://schemas.openxmlformats.org/officeDocument/2006/relationships" xmlns:p="http://schemas.openxmlformats.org/presentationml/2006/main">
  <p:tag name="PA" val="v3.0.1"/>
</p:tagLst>
</file>

<file path=ppt/tags/tag25.xml><?xml version="1.0" encoding="utf-8"?>
<p:tagLst xmlns:a="http://schemas.openxmlformats.org/drawingml/2006/main" xmlns:r="http://schemas.openxmlformats.org/officeDocument/2006/relationships" xmlns:p="http://schemas.openxmlformats.org/presentationml/2006/main">
  <p:tag name="PA" val="v3.0.1"/>
</p:tagLst>
</file>

<file path=ppt/tags/tag26.xml><?xml version="1.0" encoding="utf-8"?>
<p:tagLst xmlns:a="http://schemas.openxmlformats.org/drawingml/2006/main" xmlns:r="http://schemas.openxmlformats.org/officeDocument/2006/relationships" xmlns:p="http://schemas.openxmlformats.org/presentationml/2006/main">
  <p:tag name="PA" val="v3.0.1"/>
</p:tagLst>
</file>

<file path=ppt/tags/tag27.xml><?xml version="1.0" encoding="utf-8"?>
<p:tagLst xmlns:a="http://schemas.openxmlformats.org/drawingml/2006/main" xmlns:r="http://schemas.openxmlformats.org/officeDocument/2006/relationships" xmlns:p="http://schemas.openxmlformats.org/presentationml/2006/main">
  <p:tag name="PA" val="v3.0.1"/>
</p:tagLst>
</file>

<file path=ppt/tags/tag28.xml><?xml version="1.0" encoding="utf-8"?>
<p:tagLst xmlns:a="http://schemas.openxmlformats.org/drawingml/2006/main" xmlns:r="http://schemas.openxmlformats.org/officeDocument/2006/relationships" xmlns:p="http://schemas.openxmlformats.org/presentationml/2006/main">
  <p:tag name="PA" val="v3.0.1"/>
</p:tagLst>
</file>

<file path=ppt/tags/tag29.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30.xml><?xml version="1.0" encoding="utf-8"?>
<p:tagLst xmlns:a="http://schemas.openxmlformats.org/drawingml/2006/main" xmlns:r="http://schemas.openxmlformats.org/officeDocument/2006/relationships" xmlns:p="http://schemas.openxmlformats.org/presentationml/2006/main">
  <p:tag name="PA" val="v3.0.1"/>
</p:tagLst>
</file>

<file path=ppt/tags/tag31.xml><?xml version="1.0" encoding="utf-8"?>
<p:tagLst xmlns:a="http://schemas.openxmlformats.org/drawingml/2006/main" xmlns:r="http://schemas.openxmlformats.org/officeDocument/2006/relationships" xmlns:p="http://schemas.openxmlformats.org/presentationml/2006/main">
  <p:tag name="PA" val="v3.0.1"/>
</p:tagLst>
</file>

<file path=ppt/tags/tag32.xml><?xml version="1.0" encoding="utf-8"?>
<p:tagLst xmlns:a="http://schemas.openxmlformats.org/drawingml/2006/main" xmlns:r="http://schemas.openxmlformats.org/officeDocument/2006/relationships" xmlns:p="http://schemas.openxmlformats.org/presentationml/2006/main">
  <p:tag name="PA" val="v3.0.1"/>
</p:tagLst>
</file>

<file path=ppt/tags/tag33.xml><?xml version="1.0" encoding="utf-8"?>
<p:tagLst xmlns:a="http://schemas.openxmlformats.org/drawingml/2006/main" xmlns:r="http://schemas.openxmlformats.org/officeDocument/2006/relationships" xmlns:p="http://schemas.openxmlformats.org/presentationml/2006/main">
  <p:tag name="PA" val="v3.0.1"/>
</p:tagLst>
</file>

<file path=ppt/tags/tag34.xml><?xml version="1.0" encoding="utf-8"?>
<p:tagLst xmlns:a="http://schemas.openxmlformats.org/drawingml/2006/main" xmlns:r="http://schemas.openxmlformats.org/officeDocument/2006/relationships" xmlns:p="http://schemas.openxmlformats.org/presentationml/2006/main">
  <p:tag name="PA" val="v3.0.1"/>
</p:tagLst>
</file>

<file path=ppt/tags/tag35.xml><?xml version="1.0" encoding="utf-8"?>
<p:tagLst xmlns:a="http://schemas.openxmlformats.org/drawingml/2006/main" xmlns:r="http://schemas.openxmlformats.org/officeDocument/2006/relationships" xmlns:p="http://schemas.openxmlformats.org/presentationml/2006/main">
  <p:tag name="PA" val="v3.0.1"/>
</p:tagLst>
</file>

<file path=ppt/tags/tag36.xml><?xml version="1.0" encoding="utf-8"?>
<p:tagLst xmlns:a="http://schemas.openxmlformats.org/drawingml/2006/main" xmlns:r="http://schemas.openxmlformats.org/officeDocument/2006/relationships" xmlns:p="http://schemas.openxmlformats.org/presentationml/2006/main">
  <p:tag name="PA" val="v3.0.1"/>
</p:tagLst>
</file>

<file path=ppt/tags/tag37.xml><?xml version="1.0" encoding="utf-8"?>
<p:tagLst xmlns:a="http://schemas.openxmlformats.org/drawingml/2006/main" xmlns:r="http://schemas.openxmlformats.org/officeDocument/2006/relationships" xmlns:p="http://schemas.openxmlformats.org/presentationml/2006/main">
  <p:tag name="PA" val="v3.0.1"/>
</p:tagLst>
</file>

<file path=ppt/tags/tag38.xml><?xml version="1.0" encoding="utf-8"?>
<p:tagLst xmlns:a="http://schemas.openxmlformats.org/drawingml/2006/main" xmlns:r="http://schemas.openxmlformats.org/officeDocument/2006/relationships" xmlns:p="http://schemas.openxmlformats.org/presentationml/2006/main">
  <p:tag name="PA" val="v3.0.1"/>
</p:tagLst>
</file>

<file path=ppt/tags/tag39.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40.xml><?xml version="1.0" encoding="utf-8"?>
<p:tagLst xmlns:a="http://schemas.openxmlformats.org/drawingml/2006/main" xmlns:r="http://schemas.openxmlformats.org/officeDocument/2006/relationships" xmlns:p="http://schemas.openxmlformats.org/presentationml/2006/main">
  <p:tag name="PA" val="v3.0.1"/>
</p:tagLst>
</file>

<file path=ppt/tags/tag41.xml><?xml version="1.0" encoding="utf-8"?>
<p:tagLst xmlns:a="http://schemas.openxmlformats.org/drawingml/2006/main" xmlns:r="http://schemas.openxmlformats.org/officeDocument/2006/relationships" xmlns:p="http://schemas.openxmlformats.org/presentationml/2006/main">
  <p:tag name="PA" val="v3.0.1"/>
</p:tagLst>
</file>

<file path=ppt/tags/tag42.xml><?xml version="1.0" encoding="utf-8"?>
<p:tagLst xmlns:a="http://schemas.openxmlformats.org/drawingml/2006/main" xmlns:r="http://schemas.openxmlformats.org/officeDocument/2006/relationships" xmlns:p="http://schemas.openxmlformats.org/presentationml/2006/main">
  <p:tag name="PA" val="v3.0.1"/>
</p:tagLst>
</file>

<file path=ppt/tags/tag43.xml><?xml version="1.0" encoding="utf-8"?>
<p:tagLst xmlns:a="http://schemas.openxmlformats.org/drawingml/2006/main" xmlns:r="http://schemas.openxmlformats.org/officeDocument/2006/relationships" xmlns:p="http://schemas.openxmlformats.org/presentationml/2006/main">
  <p:tag name="PA" val="v3.0.1"/>
</p:tagLst>
</file>

<file path=ppt/tags/tag44.xml><?xml version="1.0" encoding="utf-8"?>
<p:tagLst xmlns:a="http://schemas.openxmlformats.org/drawingml/2006/main" xmlns:r="http://schemas.openxmlformats.org/officeDocument/2006/relationships" xmlns:p="http://schemas.openxmlformats.org/presentationml/2006/main">
  <p:tag name="PA" val="v3.0.1"/>
</p:tagLst>
</file>

<file path=ppt/tags/tag45.xml><?xml version="1.0" encoding="utf-8"?>
<p:tagLst xmlns:a="http://schemas.openxmlformats.org/drawingml/2006/main" xmlns:r="http://schemas.openxmlformats.org/officeDocument/2006/relationships" xmlns:p="http://schemas.openxmlformats.org/presentationml/2006/main">
  <p:tag name="PA" val="v3.0.1"/>
</p:tagLst>
</file>

<file path=ppt/tags/tag46.xml><?xml version="1.0" encoding="utf-8"?>
<p:tagLst xmlns:a="http://schemas.openxmlformats.org/drawingml/2006/main" xmlns:r="http://schemas.openxmlformats.org/officeDocument/2006/relationships" xmlns:p="http://schemas.openxmlformats.org/presentationml/2006/main">
  <p:tag name="PA" val="v3.0.1"/>
</p:tagLst>
</file>

<file path=ppt/tags/tag47.xml><?xml version="1.0" encoding="utf-8"?>
<p:tagLst xmlns:a="http://schemas.openxmlformats.org/drawingml/2006/main" xmlns:r="http://schemas.openxmlformats.org/officeDocument/2006/relationships" xmlns:p="http://schemas.openxmlformats.org/presentationml/2006/main">
  <p:tag name="PA" val="v3.0.1"/>
</p:tagLst>
</file>

<file path=ppt/tags/tag48.xml><?xml version="1.0" encoding="utf-8"?>
<p:tagLst xmlns:a="http://schemas.openxmlformats.org/drawingml/2006/main" xmlns:r="http://schemas.openxmlformats.org/officeDocument/2006/relationships" xmlns:p="http://schemas.openxmlformats.org/presentationml/2006/main">
  <p:tag name="PA" val="v3.0.1"/>
</p:tagLst>
</file>

<file path=ppt/tags/tag49.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50.xml><?xml version="1.0" encoding="utf-8"?>
<p:tagLst xmlns:a="http://schemas.openxmlformats.org/drawingml/2006/main" xmlns:r="http://schemas.openxmlformats.org/officeDocument/2006/relationships" xmlns:p="http://schemas.openxmlformats.org/presentationml/2006/main">
  <p:tag name="PA" val="v3.0.1"/>
</p:tagLst>
</file>

<file path=ppt/tags/tag51.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2965</TotalTime>
  <Words>2151</Words>
  <Application>Microsoft Office PowerPoint</Application>
  <PresentationFormat>宽屏</PresentationFormat>
  <Paragraphs>359</Paragraphs>
  <Slides>29</Slides>
  <Notes>26</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29</vt:i4>
      </vt:variant>
    </vt:vector>
  </HeadingPairs>
  <TitlesOfParts>
    <vt:vector size="40" baseType="lpstr">
      <vt:lpstr>等线</vt:lpstr>
      <vt:lpstr>华文新魏</vt:lpstr>
      <vt:lpstr>楷体</vt:lpstr>
      <vt:lpstr>宋体</vt:lpstr>
      <vt:lpstr>微软雅黑</vt:lpstr>
      <vt:lpstr>幼圆</vt:lpstr>
      <vt:lpstr>Arial</vt:lpstr>
      <vt:lpstr>Calibri</vt:lpstr>
      <vt:lpstr>Calibri Light</vt:lpstr>
      <vt:lpstr>Cambria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will</dc:creator>
  <cp:lastModifiedBy>Sky Ni</cp:lastModifiedBy>
  <cp:revision>364</cp:revision>
  <dcterms:created xsi:type="dcterms:W3CDTF">2019-05-25T12:36:00Z</dcterms:created>
  <dcterms:modified xsi:type="dcterms:W3CDTF">2019-11-29T03:59:40Z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2052-11.1.0.9145</vt:lpwstr>
  </property>
</Properties>
</file>